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2" r:id="rId4"/>
    <p:sldMasterId id="2147483673"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 id="350" r:id="rId101"/>
    <p:sldId id="351" r:id="rId102"/>
    <p:sldId id="352" r:id="rId103"/>
    <p:sldId id="353" r:id="rId104"/>
    <p:sldId id="354" r:id="rId105"/>
    <p:sldId id="355" r:id="rId106"/>
    <p:sldId id="356" r:id="rId107"/>
    <p:sldId id="357" r:id="rId108"/>
    <p:sldId id="358" r:id="rId109"/>
    <p:sldId id="359" r:id="rId110"/>
    <p:sldId id="360" r:id="rId111"/>
    <p:sldId id="361" r:id="rId112"/>
    <p:sldId id="362" r:id="rId113"/>
    <p:sldId id="363" r:id="rId114"/>
  </p:sldIdLst>
  <p:sldSz cy="5143500" cx="9144000"/>
  <p:notesSz cx="6858000" cy="9144000"/>
  <p:embeddedFontLst>
    <p:embeddedFont>
      <p:font typeface="Roboto"/>
      <p:regular r:id="rId115"/>
      <p:bold r:id="rId116"/>
      <p:italic r:id="rId117"/>
      <p:boldItalic r:id="rId118"/>
    </p:embeddedFont>
    <p:embeddedFont>
      <p:font typeface="Helvetica Neue"/>
      <p:regular r:id="rId119"/>
      <p:bold r:id="rId120"/>
      <p:italic r:id="rId121"/>
      <p:boldItalic r:id="rId122"/>
    </p:embeddedFont>
    <p:embeddedFont>
      <p:font typeface="Lemon"/>
      <p:regular r:id="rId12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07" Type="http://schemas.openxmlformats.org/officeDocument/2006/relationships/slide" Target="slides/slide101.xml"/><Relationship Id="rId106" Type="http://schemas.openxmlformats.org/officeDocument/2006/relationships/slide" Target="slides/slide100.xml"/><Relationship Id="rId105" Type="http://schemas.openxmlformats.org/officeDocument/2006/relationships/slide" Target="slides/slide99.xml"/><Relationship Id="rId104" Type="http://schemas.openxmlformats.org/officeDocument/2006/relationships/slide" Target="slides/slide98.xml"/><Relationship Id="rId109" Type="http://schemas.openxmlformats.org/officeDocument/2006/relationships/slide" Target="slides/slide103.xml"/><Relationship Id="rId108" Type="http://schemas.openxmlformats.org/officeDocument/2006/relationships/slide" Target="slides/slide102.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103" Type="http://schemas.openxmlformats.org/officeDocument/2006/relationships/slide" Target="slides/slide97.xml"/><Relationship Id="rId102" Type="http://schemas.openxmlformats.org/officeDocument/2006/relationships/slide" Target="slides/slide96.xml"/><Relationship Id="rId101" Type="http://schemas.openxmlformats.org/officeDocument/2006/relationships/slide" Target="slides/slide95.xml"/><Relationship Id="rId100" Type="http://schemas.openxmlformats.org/officeDocument/2006/relationships/slide" Target="slides/slide94.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121" Type="http://schemas.openxmlformats.org/officeDocument/2006/relationships/font" Target="fonts/HelveticaNeue-italic.fntdata"/><Relationship Id="rId25" Type="http://schemas.openxmlformats.org/officeDocument/2006/relationships/slide" Target="slides/slide19.xml"/><Relationship Id="rId120" Type="http://schemas.openxmlformats.org/officeDocument/2006/relationships/font" Target="fonts/HelveticaNeue-bold.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123" Type="http://schemas.openxmlformats.org/officeDocument/2006/relationships/font" Target="fonts/Lemon-regular.fntdata"/><Relationship Id="rId122" Type="http://schemas.openxmlformats.org/officeDocument/2006/relationships/font" Target="fonts/HelveticaNeue-boldItalic.fntdata"/><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slide" Target="slides/slide91.xml"/><Relationship Id="rId96" Type="http://schemas.openxmlformats.org/officeDocument/2006/relationships/slide" Target="slides/slide90.xml"/><Relationship Id="rId11" Type="http://schemas.openxmlformats.org/officeDocument/2006/relationships/slide" Target="slides/slide5.xml"/><Relationship Id="rId99" Type="http://schemas.openxmlformats.org/officeDocument/2006/relationships/slide" Target="slides/slide93.xml"/><Relationship Id="rId10" Type="http://schemas.openxmlformats.org/officeDocument/2006/relationships/slide" Target="slides/slide4.xml"/><Relationship Id="rId98" Type="http://schemas.openxmlformats.org/officeDocument/2006/relationships/slide" Target="slides/slide92.xml"/><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18" Type="http://schemas.openxmlformats.org/officeDocument/2006/relationships/font" Target="fonts/Roboto-boldItalic.fntdata"/><Relationship Id="rId117" Type="http://schemas.openxmlformats.org/officeDocument/2006/relationships/font" Target="fonts/Roboto-italic.fntdata"/><Relationship Id="rId116" Type="http://schemas.openxmlformats.org/officeDocument/2006/relationships/font" Target="fonts/Roboto-bold.fntdata"/><Relationship Id="rId115" Type="http://schemas.openxmlformats.org/officeDocument/2006/relationships/font" Target="fonts/Roboto-regular.fntdata"/><Relationship Id="rId119" Type="http://schemas.openxmlformats.org/officeDocument/2006/relationships/font" Target="fonts/HelveticaNeue-regular.fntdata"/><Relationship Id="rId15" Type="http://schemas.openxmlformats.org/officeDocument/2006/relationships/slide" Target="slides/slide9.xml"/><Relationship Id="rId110" Type="http://schemas.openxmlformats.org/officeDocument/2006/relationships/slide" Target="slides/slide104.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14" Type="http://schemas.openxmlformats.org/officeDocument/2006/relationships/slide" Target="slides/slide108.xml"/><Relationship Id="rId18" Type="http://schemas.openxmlformats.org/officeDocument/2006/relationships/slide" Target="slides/slide12.xml"/><Relationship Id="rId113" Type="http://schemas.openxmlformats.org/officeDocument/2006/relationships/slide" Target="slides/slide107.xml"/><Relationship Id="rId112" Type="http://schemas.openxmlformats.org/officeDocument/2006/relationships/slide" Target="slides/slide106.xml"/><Relationship Id="rId111" Type="http://schemas.openxmlformats.org/officeDocument/2006/relationships/slide" Target="slides/slide105.xml"/><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68" Type="http://schemas.openxmlformats.org/officeDocument/2006/relationships/slide" Target="slides/slide62.xml"/><Relationship Id="rId67" Type="http://schemas.openxmlformats.org/officeDocument/2006/relationships/slide" Target="slides/slide61.xml"/><Relationship Id="rId60" Type="http://schemas.openxmlformats.org/officeDocument/2006/relationships/slide" Target="slides/slide54.xml"/><Relationship Id="rId69" Type="http://schemas.openxmlformats.org/officeDocument/2006/relationships/slide" Target="slides/slide6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slide" Target="slides/slide51.xml"/><Relationship Id="rId56" Type="http://schemas.openxmlformats.org/officeDocument/2006/relationships/slide" Target="slides/slide50.xml"/><Relationship Id="rId59" Type="http://schemas.openxmlformats.org/officeDocument/2006/relationships/slide" Target="slides/slide53.xml"/><Relationship Id="rId58" Type="http://schemas.openxmlformats.org/officeDocument/2006/relationships/slide" Target="slides/slide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rockefelleruniversity.github.io/RU_RNAseq/" TargetMode="Externa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ncbi.nlm.nih.gov/pmc/articles/PMC3530905/" TargetMode="Externa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rockefelleruniversity.github.io/RU_RNAseq/" TargetMode="Externa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ournals.plos.org/plosone/article/file?id=10.1371/journal.pone.0177459&amp;type=printable" TargetMode="Externa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ynton.ucsf.edu/hpc/get-started/development-prototyping.html" TargetMode="External"/><Relationship Id="rId3" Type="http://schemas.openxmlformats.org/officeDocument/2006/relationships/hyperlink" Target="https://wynton.ucsf.edu/hpc/get-started/development-prototyping.html" TargetMode="External"/><Relationship Id="rId4" Type="http://schemas.openxmlformats.org/officeDocument/2006/relationships/hyperlink" Target="https://wynton.ucsf.edu/hpc/transfers/files-and-directories.html" TargetMode="External"/><Relationship Id="rId5" Type="http://schemas.openxmlformats.org/officeDocument/2006/relationships/hyperlink" Target="https://wynton.ucsf.edu/hpc/transfers/files-and-directories.html" TargetMode="Externa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ncbi.nlm.nih.gov/pmc/articles/PMC3005310/" TargetMode="Externa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23b300e55dd_0_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2" name="Google Shape;102;g23b300e55dd_0_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171450" lvl="0" marL="171450" marR="0" rtl="0" algn="l">
              <a:lnSpc>
                <a:spcPct val="100000"/>
              </a:lnSpc>
              <a:spcBef>
                <a:spcPts val="0"/>
              </a:spcBef>
              <a:spcAft>
                <a:spcPts val="0"/>
              </a:spcAft>
              <a:buClr>
                <a:schemeClr val="dk1"/>
              </a:buClr>
              <a:buSzPts val="1200"/>
              <a:buFont typeface="Arial"/>
              <a:buNone/>
            </a:pPr>
            <a:r>
              <a:t/>
            </a:r>
            <a:endParaRPr/>
          </a:p>
        </p:txBody>
      </p:sp>
      <p:sp>
        <p:nvSpPr>
          <p:cNvPr id="103" name="Google Shape;103;g23b300e55dd_0_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f5c349cb21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f5c349cb21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5" name="Shape 1035"/>
        <p:cNvGrpSpPr/>
        <p:nvPr/>
      </p:nvGrpSpPr>
      <p:grpSpPr>
        <a:xfrm>
          <a:off x="0" y="0"/>
          <a:ext cx="0" cy="0"/>
          <a:chOff x="0" y="0"/>
          <a:chExt cx="0" cy="0"/>
        </a:xfrm>
      </p:grpSpPr>
      <p:sp>
        <p:nvSpPr>
          <p:cNvPr id="1036" name="Google Shape;1036;gf56fc7a349_0_3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7" name="Google Shape;1037;gf56fc7a349_0_3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3" name="Shape 1043"/>
        <p:cNvGrpSpPr/>
        <p:nvPr/>
      </p:nvGrpSpPr>
      <p:grpSpPr>
        <a:xfrm>
          <a:off x="0" y="0"/>
          <a:ext cx="0" cy="0"/>
          <a:chOff x="0" y="0"/>
          <a:chExt cx="0" cy="0"/>
        </a:xfrm>
      </p:grpSpPr>
      <p:sp>
        <p:nvSpPr>
          <p:cNvPr id="1044" name="Google Shape;1044;gf5c41af1af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5" name="Google Shape;1045;gf5c41af1af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E.g: The argument choices available for STAR</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9" name="Shape 1049"/>
        <p:cNvGrpSpPr/>
        <p:nvPr/>
      </p:nvGrpSpPr>
      <p:grpSpPr>
        <a:xfrm>
          <a:off x="0" y="0"/>
          <a:ext cx="0" cy="0"/>
          <a:chOff x="0" y="0"/>
          <a:chExt cx="0" cy="0"/>
        </a:xfrm>
      </p:grpSpPr>
      <p:sp>
        <p:nvSpPr>
          <p:cNvPr id="1050" name="Google Shape;1050;g23dc9da21d9_0_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51" name="Google Shape;1051;g23dc9da21d9_0_5:notes"/>
          <p:cNvSpPr txBox="1"/>
          <p:nvPr>
            <p:ph idx="1" type="body"/>
          </p:nvPr>
        </p:nvSpPr>
        <p:spPr>
          <a:xfrm>
            <a:off x="685800" y="4400549"/>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t>https://www.git-tower.com/blog/command-line-cheat-sheet/</a:t>
            </a:r>
            <a:endParaRPr/>
          </a:p>
        </p:txBody>
      </p:sp>
      <p:sp>
        <p:nvSpPr>
          <p:cNvPr id="1052" name="Google Shape;1052;g23dc9da21d9_0_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6" name="Shape 1056"/>
        <p:cNvGrpSpPr/>
        <p:nvPr/>
      </p:nvGrpSpPr>
      <p:grpSpPr>
        <a:xfrm>
          <a:off x="0" y="0"/>
          <a:ext cx="0" cy="0"/>
          <a:chOff x="0" y="0"/>
          <a:chExt cx="0" cy="0"/>
        </a:xfrm>
      </p:grpSpPr>
      <p:sp>
        <p:nvSpPr>
          <p:cNvPr id="1057" name="Google Shape;1057;g119613caf6a_1_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58" name="Google Shape;1058;g119613caf6a_1_48:notes"/>
          <p:cNvSpPr txBox="1"/>
          <p:nvPr>
            <p:ph idx="1" type="body"/>
          </p:nvPr>
        </p:nvSpPr>
        <p:spPr>
          <a:xfrm>
            <a:off x="685800" y="4400549"/>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t>https://www.git-tower.com/blog/command-line-cheat-sheet/</a:t>
            </a:r>
            <a:endParaRPr/>
          </a:p>
        </p:txBody>
      </p:sp>
      <p:sp>
        <p:nvSpPr>
          <p:cNvPr id="1059" name="Google Shape;1059;g119613caf6a_1_4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3" name="Shape 1063"/>
        <p:cNvGrpSpPr/>
        <p:nvPr/>
      </p:nvGrpSpPr>
      <p:grpSpPr>
        <a:xfrm>
          <a:off x="0" y="0"/>
          <a:ext cx="0" cy="0"/>
          <a:chOff x="0" y="0"/>
          <a:chExt cx="0" cy="0"/>
        </a:xfrm>
      </p:grpSpPr>
      <p:sp>
        <p:nvSpPr>
          <p:cNvPr id="1064" name="Google Shape;1064;g119613caf6a_1_43:notes"/>
          <p:cNvSpPr txBox="1"/>
          <p:nvPr>
            <p:ph idx="1" type="body"/>
          </p:nvPr>
        </p:nvSpPr>
        <p:spPr>
          <a:xfrm>
            <a:off x="685800" y="4400549"/>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g119613caf6a_1_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9" name="Shape 1069"/>
        <p:cNvGrpSpPr/>
        <p:nvPr/>
      </p:nvGrpSpPr>
      <p:grpSpPr>
        <a:xfrm>
          <a:off x="0" y="0"/>
          <a:ext cx="0" cy="0"/>
          <a:chOff x="0" y="0"/>
          <a:chExt cx="0" cy="0"/>
        </a:xfrm>
      </p:grpSpPr>
      <p:sp>
        <p:nvSpPr>
          <p:cNvPr id="1070" name="Google Shape;1070;g119613caf6a_1_37:notes"/>
          <p:cNvSpPr txBox="1"/>
          <p:nvPr>
            <p:ph idx="1" type="body"/>
          </p:nvPr>
        </p:nvSpPr>
        <p:spPr>
          <a:xfrm>
            <a:off x="685800" y="4400549"/>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g119613caf6a_1_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5" name="Shape 1075"/>
        <p:cNvGrpSpPr/>
        <p:nvPr/>
      </p:nvGrpSpPr>
      <p:grpSpPr>
        <a:xfrm>
          <a:off x="0" y="0"/>
          <a:ext cx="0" cy="0"/>
          <a:chOff x="0" y="0"/>
          <a:chExt cx="0" cy="0"/>
        </a:xfrm>
      </p:grpSpPr>
      <p:sp>
        <p:nvSpPr>
          <p:cNvPr id="1076" name="Google Shape;1076;gf003bd6f09_1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7" name="Google Shape;1077;gf003bd6f09_1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1" name="Shape 1081"/>
        <p:cNvGrpSpPr/>
        <p:nvPr/>
      </p:nvGrpSpPr>
      <p:grpSpPr>
        <a:xfrm>
          <a:off x="0" y="0"/>
          <a:ext cx="0" cy="0"/>
          <a:chOff x="0" y="0"/>
          <a:chExt cx="0" cy="0"/>
        </a:xfrm>
      </p:grpSpPr>
      <p:sp>
        <p:nvSpPr>
          <p:cNvPr id="1082" name="Google Shape;1082;gf56fc7a349_0_3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3" name="Google Shape;1083;gf56fc7a349_0_3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8" name="Shape 1088"/>
        <p:cNvGrpSpPr/>
        <p:nvPr/>
      </p:nvGrpSpPr>
      <p:grpSpPr>
        <a:xfrm>
          <a:off x="0" y="0"/>
          <a:ext cx="0" cy="0"/>
          <a:chOff x="0" y="0"/>
          <a:chExt cx="0" cy="0"/>
        </a:xfrm>
      </p:grpSpPr>
      <p:sp>
        <p:nvSpPr>
          <p:cNvPr id="1089" name="Google Shape;1089;gf18f6784e5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0" name="Google Shape;1090;gf18f6784e5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f55060ad82_0_1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5" name="Google Shape;185;gf55060ad82_0_15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171450" lvl="0" marL="171450" marR="0" rtl="0" algn="l">
              <a:lnSpc>
                <a:spcPct val="100000"/>
              </a:lnSpc>
              <a:spcBef>
                <a:spcPts val="0"/>
              </a:spcBef>
              <a:spcAft>
                <a:spcPts val="0"/>
              </a:spcAft>
              <a:buClr>
                <a:schemeClr val="dk1"/>
              </a:buClr>
              <a:buSzPts val="1200"/>
              <a:buFont typeface="Arial"/>
              <a:buNone/>
            </a:pPr>
            <a:r>
              <a:t/>
            </a:r>
            <a:endParaRPr/>
          </a:p>
        </p:txBody>
      </p:sp>
      <p:sp>
        <p:nvSpPr>
          <p:cNvPr id="186" name="Google Shape;186;gf55060ad82_0_15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f1b540f585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f1b540f585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f55060ad82_0_2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f55060ad82_0_2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Arial"/>
              <a:buNone/>
            </a:pPr>
            <a:r>
              <a:rPr lang="en" sz="1200">
                <a:solidFill>
                  <a:schemeClr val="dk1"/>
                </a:solidFill>
              </a:rPr>
              <a:t>This slide deck gives an overview of the tools and tech underlying RNA-seq. </a:t>
            </a:r>
            <a:endParaRPr sz="1200">
              <a:solidFill>
                <a:schemeClr val="dk1"/>
              </a:solidFill>
            </a:endParaRPr>
          </a:p>
          <a:p>
            <a:pPr indent="0" lvl="0" marL="0" rtl="0" algn="l">
              <a:spcBef>
                <a:spcPts val="0"/>
              </a:spcBef>
              <a:spcAft>
                <a:spcPts val="0"/>
              </a:spcAft>
              <a:buClr>
                <a:schemeClr val="dk1"/>
              </a:buClr>
              <a:buSzPts val="1200"/>
              <a:buFont typeface="Arial"/>
              <a:buNone/>
            </a:pPr>
            <a:r>
              <a:t/>
            </a:r>
            <a:endParaRPr b="1" sz="1200">
              <a:solidFill>
                <a:schemeClr val="dk1"/>
              </a:solidFill>
            </a:endParaRPr>
          </a:p>
          <a:p>
            <a:pPr indent="0" lvl="0" marL="0" rtl="0" algn="l">
              <a:spcBef>
                <a:spcPts val="0"/>
              </a:spcBef>
              <a:spcAft>
                <a:spcPts val="0"/>
              </a:spcAft>
              <a:buClr>
                <a:schemeClr val="dk1"/>
              </a:buClr>
              <a:buSzPts val="1200"/>
              <a:buFont typeface="Arial"/>
              <a:buNone/>
            </a:pPr>
            <a:r>
              <a:rPr b="1" lang="en" sz="1200">
                <a:solidFill>
                  <a:schemeClr val="dk1"/>
                </a:solidFill>
              </a:rPr>
              <a:t>Docker </a:t>
            </a:r>
            <a:r>
              <a:rPr lang="en" sz="1200">
                <a:solidFill>
                  <a:schemeClr val="dk1"/>
                </a:solidFill>
              </a:rPr>
              <a:t>(https://www.docker.com/)</a:t>
            </a:r>
            <a:r>
              <a:rPr b="1" lang="en" sz="1200">
                <a:solidFill>
                  <a:schemeClr val="dk1"/>
                </a:solidFill>
              </a:rPr>
              <a:t> </a:t>
            </a:r>
            <a:r>
              <a:rPr lang="en" sz="1200">
                <a:solidFill>
                  <a:schemeClr val="dk1"/>
                </a:solidFill>
              </a:rPr>
              <a:t>is a software platform that allows you to build, test, and deploy applications quickly. Docker packages software into standardized units called containers that have everything the software needs to run including libraries, system tools, code, and runtime. Using Docker, you can quickly deploy and scale applications into any environment and know your code will run.</a:t>
            </a:r>
            <a:endParaRPr sz="1200">
              <a:solidFill>
                <a:schemeClr val="dk1"/>
              </a:solidFill>
            </a:endParaRPr>
          </a:p>
          <a:p>
            <a:pPr indent="0" lvl="0" marL="0" rtl="0" algn="l">
              <a:spcBef>
                <a:spcPts val="0"/>
              </a:spcBef>
              <a:spcAft>
                <a:spcPts val="0"/>
              </a:spcAft>
              <a:buClr>
                <a:schemeClr val="dk1"/>
              </a:buClr>
              <a:buFont typeface="Arial"/>
              <a:buNone/>
            </a:pPr>
            <a:r>
              <a:t/>
            </a:r>
            <a:endParaRPr sz="1200">
              <a:solidFill>
                <a:schemeClr val="dk1"/>
              </a:solidFill>
            </a:endParaRPr>
          </a:p>
          <a:p>
            <a:pPr indent="0" lvl="0" marL="0" rtl="0" algn="l">
              <a:spcBef>
                <a:spcPts val="0"/>
              </a:spcBef>
              <a:spcAft>
                <a:spcPts val="0"/>
              </a:spcAft>
              <a:buClr>
                <a:schemeClr val="dk1"/>
              </a:buClr>
              <a:buFont typeface="Arial"/>
              <a:buNone/>
            </a:pPr>
            <a:r>
              <a:rPr b="1" lang="en" sz="1200">
                <a:solidFill>
                  <a:schemeClr val="dk1"/>
                </a:solidFill>
              </a:rPr>
              <a:t>What is an HPC? </a:t>
            </a:r>
            <a:r>
              <a:rPr lang="en" sz="1200">
                <a:solidFill>
                  <a:schemeClr val="dk1"/>
                </a:solidFill>
              </a:rPr>
              <a:t>https://insidehpc.com/hpc-basic-training/what-is-hpc/</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117e9417eb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117e9417eb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f003bd6f09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f003bd6f09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f56fc7a349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f56fc7a349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Font typeface="Arial"/>
              <a:buNone/>
            </a:pPr>
            <a:r>
              <a:rPr lang="en" sz="1200">
                <a:solidFill>
                  <a:schemeClr val="dk1"/>
                </a:solidFill>
              </a:rPr>
              <a:t>Sequencing centers often provide reads in the FASTQ format. The raw reads contain sequences of adapters added during library preparation, which are trimmed to start with. Then, the reads are typically mapped to a reference genome sequence. Counts of reads mapping to genes are tallied and used for differential gene expression analysis. At all stages, it is important to perform quality control of the data. All the tools mentioned in the subsequent slides for these steps are available via docker or can be installed locally. </a:t>
            </a:r>
            <a:endParaRPr sz="1200">
              <a:solidFill>
                <a:schemeClr val="dk1"/>
              </a:solidFill>
            </a:endParaRPr>
          </a:p>
          <a:p>
            <a:pPr indent="0" lvl="0" marL="0" rtl="0" algn="l">
              <a:spcBef>
                <a:spcPts val="0"/>
              </a:spcBef>
              <a:spcAft>
                <a:spcPts val="0"/>
              </a:spcAft>
              <a:buClr>
                <a:schemeClr val="dk1"/>
              </a:buClr>
              <a:buFont typeface="Arial"/>
              <a:buNone/>
            </a:pPr>
            <a:r>
              <a:t/>
            </a:r>
            <a:endParaRPr sz="1200">
              <a:solidFill>
                <a:schemeClr val="dk1"/>
              </a:solidFill>
            </a:endParaRPr>
          </a:p>
          <a:p>
            <a:pPr indent="0" lvl="0" marL="0" rtl="0" algn="l">
              <a:spcBef>
                <a:spcPts val="0"/>
              </a:spcBef>
              <a:spcAft>
                <a:spcPts val="0"/>
              </a:spcAft>
              <a:buClr>
                <a:schemeClr val="dk1"/>
              </a:buClr>
              <a:buFont typeface="Arial"/>
              <a:buNone/>
            </a:pPr>
            <a:r>
              <a:rPr lang="en" sz="1200">
                <a:solidFill>
                  <a:schemeClr val="dk1"/>
                </a:solidFill>
              </a:rPr>
              <a:t>Please download and install Docker Desktop from: https://docs.docker.com/get-docker/</a:t>
            </a:r>
            <a:endParaRPr sz="1200">
              <a:solidFill>
                <a:schemeClr val="dk1"/>
              </a:solidFill>
            </a:endParaRPr>
          </a:p>
          <a:p>
            <a:pPr indent="0" lvl="0" marL="0" rtl="0" algn="l">
              <a:spcBef>
                <a:spcPts val="0"/>
              </a:spcBef>
              <a:spcAft>
                <a:spcPts val="0"/>
              </a:spcAft>
              <a:buClr>
                <a:schemeClr val="dk1"/>
              </a:buClr>
              <a:buFont typeface="Arial"/>
              <a:buNone/>
            </a:pPr>
            <a:r>
              <a:t/>
            </a:r>
            <a:endParaRPr sz="1200">
              <a:solidFill>
                <a:schemeClr val="dk1"/>
              </a:solidFill>
            </a:endParaRPr>
          </a:p>
          <a:p>
            <a:pPr indent="0" lvl="0" marL="0" rtl="0" algn="l">
              <a:spcBef>
                <a:spcPts val="0"/>
              </a:spcBef>
              <a:spcAft>
                <a:spcPts val="0"/>
              </a:spcAft>
              <a:buClr>
                <a:schemeClr val="dk1"/>
              </a:buClr>
              <a:buFont typeface="Arial"/>
              <a:buNone/>
            </a:pPr>
            <a:r>
              <a:rPr lang="en" sz="1200">
                <a:solidFill>
                  <a:schemeClr val="dk1"/>
                </a:solidFill>
              </a:rPr>
              <a:t>All UCSF/Gladstone affiliates can request access to Wynton. Visit https://wynton.ucsf.edu/hpc/about/join.html</a:t>
            </a:r>
            <a:endParaRPr sz="12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2443fb5b085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2443fb5b085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2443fb5b085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2443fb5b085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highlight>
                  <a:srgbClr val="FFFFFF"/>
                </a:highlight>
                <a:latin typeface="Roboto"/>
                <a:ea typeface="Roboto"/>
                <a:cs typeface="Roboto"/>
                <a:sym typeface="Roboto"/>
              </a:rPr>
              <a:t>annotate novel transcriptional events, e.g., exon skipping, alternative 3’ acceptor or 5’ donor sites, intron retention</a:t>
            </a:r>
            <a:endParaRPr sz="400"/>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f56fc7a349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f56fc7a349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23b300e55dd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23b300e55dd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f5c41af1af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f5c41af1af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f56fc7a349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f56fc7a349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There is another new technology called spatial transcriptomics which is somewhere in the middle of RNA-seq and single-cell RNA-seq when it comes to </a:t>
            </a:r>
            <a:r>
              <a:rPr lang="en"/>
              <a:t>cellular</a:t>
            </a:r>
            <a:r>
              <a:rPr lang="en"/>
              <a:t> resolution.</a:t>
            </a:r>
            <a:endParaRPr/>
          </a:p>
          <a:p>
            <a:pPr indent="0" lvl="0" marL="0" rtl="0" algn="l">
              <a:spcBef>
                <a:spcPts val="0"/>
              </a:spcBef>
              <a:spcAft>
                <a:spcPts val="0"/>
              </a:spcAft>
              <a:buNone/>
            </a:pPr>
            <a:r>
              <a:rPr lang="en"/>
              <a:t>https://www.genengnews.com/commentary/point-of-view/single-cell-explorations-are-underway-and-spatial-is-the-next-frontier/</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f56fc7a349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f56fc7a349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f56fc7a349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f56fc7a349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23b300e55dd_0_3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23b300e55dd_0_3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Font typeface="Arial"/>
              <a:buNone/>
            </a:pPr>
            <a:r>
              <a:rPr lang="en" sz="1200">
                <a:solidFill>
                  <a:schemeClr val="dk1"/>
                </a:solidFill>
              </a:rPr>
              <a:t>Sequencing centers often provide reads in the FASTQ format. The raw reads contain sequences of adapters added during library preparation, which are trimmed to start with. Then, the reads are typically mapped to a reference genome sequence. Counts of reads mapping to genes are tallied and used for differential gene expression analysis. At all stages, it is important to perform quality control of the data. All the tools mentioned in the subsequent slides for these steps are available via docker or can be installed locally. </a:t>
            </a:r>
            <a:endParaRPr sz="1200">
              <a:solidFill>
                <a:schemeClr val="dk1"/>
              </a:solidFill>
            </a:endParaRPr>
          </a:p>
          <a:p>
            <a:pPr indent="0" lvl="0" marL="0" rtl="0" algn="l">
              <a:spcBef>
                <a:spcPts val="0"/>
              </a:spcBef>
              <a:spcAft>
                <a:spcPts val="0"/>
              </a:spcAft>
              <a:buClr>
                <a:schemeClr val="dk1"/>
              </a:buClr>
              <a:buFont typeface="Arial"/>
              <a:buNone/>
            </a:pPr>
            <a:r>
              <a:t/>
            </a:r>
            <a:endParaRPr sz="1200">
              <a:solidFill>
                <a:schemeClr val="dk1"/>
              </a:solidFill>
            </a:endParaRPr>
          </a:p>
          <a:p>
            <a:pPr indent="0" lvl="0" marL="0" rtl="0" algn="l">
              <a:spcBef>
                <a:spcPts val="0"/>
              </a:spcBef>
              <a:spcAft>
                <a:spcPts val="0"/>
              </a:spcAft>
              <a:buClr>
                <a:schemeClr val="dk1"/>
              </a:buClr>
              <a:buFont typeface="Arial"/>
              <a:buNone/>
            </a:pPr>
            <a:r>
              <a:rPr lang="en" sz="1200">
                <a:solidFill>
                  <a:schemeClr val="dk1"/>
                </a:solidFill>
              </a:rPr>
              <a:t>Please download and install Docker Desktop from: https://docs.docker.com/get-docker/</a:t>
            </a:r>
            <a:endParaRPr sz="1200">
              <a:solidFill>
                <a:schemeClr val="dk1"/>
              </a:solidFill>
            </a:endParaRPr>
          </a:p>
          <a:p>
            <a:pPr indent="0" lvl="0" marL="0" rtl="0" algn="l">
              <a:spcBef>
                <a:spcPts val="0"/>
              </a:spcBef>
              <a:spcAft>
                <a:spcPts val="0"/>
              </a:spcAft>
              <a:buClr>
                <a:schemeClr val="dk1"/>
              </a:buClr>
              <a:buFont typeface="Arial"/>
              <a:buNone/>
            </a:pPr>
            <a:r>
              <a:t/>
            </a:r>
            <a:endParaRPr sz="1200">
              <a:solidFill>
                <a:schemeClr val="dk1"/>
              </a:solidFill>
            </a:endParaRPr>
          </a:p>
          <a:p>
            <a:pPr indent="0" lvl="0" marL="0" rtl="0" algn="l">
              <a:spcBef>
                <a:spcPts val="0"/>
              </a:spcBef>
              <a:spcAft>
                <a:spcPts val="0"/>
              </a:spcAft>
              <a:buClr>
                <a:schemeClr val="dk1"/>
              </a:buClr>
              <a:buFont typeface="Arial"/>
              <a:buNone/>
            </a:pPr>
            <a:r>
              <a:rPr lang="en" sz="1200">
                <a:solidFill>
                  <a:schemeClr val="dk1"/>
                </a:solidFill>
              </a:rPr>
              <a:t>All UCSF/Gladstone affiliates can request access to Wynton. Visit https://wynton.ucsf.edu/hpc/about/join.html</a:t>
            </a:r>
            <a:endParaRPr sz="12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f1b540f585_4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f1b540f585_4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f56fc7a349_0_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f56fc7a349_0_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Suggested reading:</a:t>
            </a:r>
            <a:endParaRPr sz="1200"/>
          </a:p>
          <a:p>
            <a:pPr indent="0" lvl="0" marL="0" rtl="0" algn="l">
              <a:spcBef>
                <a:spcPts val="0"/>
              </a:spcBef>
              <a:spcAft>
                <a:spcPts val="0"/>
              </a:spcAft>
              <a:buNone/>
            </a:pPr>
            <a:r>
              <a:rPr lang="en" sz="1200"/>
              <a:t>https://help.basespace.illumina.com/articles/descriptive/fastq-files/</a:t>
            </a:r>
            <a:endParaRPr sz="1200"/>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2414d519a17_1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2414d519a17_1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2414d519a17_1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2414d519a17_1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https://www.illumina.com/science/technology/next-generation-sequencing/plan-experiments/quality-scores.html</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f56fc7a349_0_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f56fc7a349_0_2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https://www.illumina.com/science/technology/next-generation-sequencing/plan-experiments/quality-scores.html</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23b300e55dd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23b300e55dd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0000"/>
              </a:lnSpc>
              <a:spcBef>
                <a:spcPts val="800"/>
              </a:spcBef>
              <a:spcAft>
                <a:spcPts val="0"/>
              </a:spcAft>
              <a:buClr>
                <a:schemeClr val="dk1"/>
              </a:buClr>
              <a:buSzPts val="1100"/>
              <a:buFont typeface="Arial"/>
              <a:buNone/>
            </a:pPr>
            <a:r>
              <a:rPr lang="en" sz="1000">
                <a:solidFill>
                  <a:schemeClr val="dk1"/>
                </a:solidFill>
              </a:rPr>
              <a:t>From </a:t>
            </a:r>
            <a:r>
              <a:rPr lang="en" sz="1000">
                <a:solidFill>
                  <a:schemeClr val="dk1"/>
                </a:solidFill>
                <a:highlight>
                  <a:srgbClr val="FFFFFF"/>
                </a:highlight>
                <a:uFill>
                  <a:noFill/>
                </a:uFill>
                <a:latin typeface="Helvetica Neue"/>
                <a:ea typeface="Helvetica Neue"/>
                <a:cs typeface="Helvetica Neue"/>
                <a:sym typeface="Helvetica Neue"/>
                <a:hlinkClick r:id="rId2">
                  <a:extLst>
                    <a:ext uri="{A12FA001-AC4F-418D-AE19-62706E023703}">
                      <ahyp:hlinkClr val="tx"/>
                    </a:ext>
                  </a:extLst>
                </a:hlinkClick>
              </a:rPr>
              <a:t>http://rockefelleruniversity.github.io/RU_RNAseq/</a:t>
            </a:r>
            <a:endParaRPr sz="1000">
              <a:solidFill>
                <a:schemeClr val="dk1"/>
              </a:solidFill>
              <a:highlight>
                <a:srgbClr val="FFFFFF"/>
              </a:highlight>
              <a:latin typeface="Helvetica Neue"/>
              <a:ea typeface="Helvetica Neue"/>
              <a:cs typeface="Helvetica Neue"/>
              <a:sym typeface="Helvetica Neue"/>
            </a:endParaRPr>
          </a:p>
          <a:p>
            <a:pPr indent="0" lvl="0" marL="0" rtl="0" algn="l">
              <a:lnSpc>
                <a:spcPct val="110000"/>
              </a:lnSpc>
              <a:spcBef>
                <a:spcPts val="800"/>
              </a:spcBef>
              <a:spcAft>
                <a:spcPts val="0"/>
              </a:spcAft>
              <a:buClr>
                <a:schemeClr val="dk1"/>
              </a:buClr>
              <a:buSzPts val="1100"/>
              <a:buFont typeface="Arial"/>
              <a:buNone/>
            </a:pPr>
            <a:r>
              <a:rPr lang="en" sz="1000">
                <a:solidFill>
                  <a:schemeClr val="dk1"/>
                </a:solidFill>
                <a:highlight>
                  <a:srgbClr val="FFFFFF"/>
                </a:highlight>
                <a:latin typeface="Helvetica Neue"/>
                <a:ea typeface="Helvetica Neue"/>
                <a:cs typeface="Helvetica Neue"/>
                <a:sym typeface="Helvetica Neue"/>
              </a:rPr>
              <a:t>More details here: https://rnaseq.uoregon.edu/#rna-prep-overview</a:t>
            </a:r>
            <a:endParaRPr sz="1000">
              <a:solidFill>
                <a:schemeClr val="dk1"/>
              </a:solidFill>
              <a:highlight>
                <a:srgbClr val="FFFFFF"/>
              </a:highlight>
              <a:latin typeface="Helvetica Neue"/>
              <a:ea typeface="Helvetica Neue"/>
              <a:cs typeface="Helvetica Neue"/>
              <a:sym typeface="Helvetica Neue"/>
            </a:endParaRPr>
          </a:p>
          <a:p>
            <a:pPr indent="0" lvl="0" marL="0" rtl="0" algn="l">
              <a:spcBef>
                <a:spcPts val="80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2414d519a17_1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2414d519a17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1182e846eaa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1182e846eaa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f56fc7a349_0_3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5" name="Google Shape;385;gf56fc7a349_0_3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https://www.youtube.com/watch?v=U4QnpciIJhM</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f1b540f585_4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f1b540f585_4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90000"/>
              </a:lnSpc>
              <a:spcBef>
                <a:spcPts val="800"/>
              </a:spcBef>
              <a:spcAft>
                <a:spcPts val="0"/>
              </a:spcAft>
              <a:buClr>
                <a:schemeClr val="dk1"/>
              </a:buClr>
              <a:buSzPts val="1100"/>
              <a:buFont typeface="Arial"/>
              <a:buNone/>
            </a:pPr>
            <a:r>
              <a:rPr lang="en">
                <a:solidFill>
                  <a:srgbClr val="002B42"/>
                </a:solidFill>
              </a:rPr>
              <a:t>File names samplename_S1_L001_R1_001.fastq.gz</a:t>
            </a:r>
            <a:endParaRPr>
              <a:solidFill>
                <a:srgbClr val="002B42"/>
              </a:solidFill>
            </a:endParaRPr>
          </a:p>
          <a:p>
            <a:pPr indent="0" lvl="0" marL="0" rtl="0" algn="l">
              <a:lnSpc>
                <a:spcPct val="90000"/>
              </a:lnSpc>
              <a:spcBef>
                <a:spcPts val="800"/>
              </a:spcBef>
              <a:spcAft>
                <a:spcPts val="0"/>
              </a:spcAft>
              <a:buClr>
                <a:schemeClr val="dk1"/>
              </a:buClr>
              <a:buSzPts val="1100"/>
              <a:buFont typeface="Arial"/>
              <a:buNone/>
            </a:pPr>
            <a:r>
              <a:t/>
            </a:r>
            <a:endParaRPr>
              <a:solidFill>
                <a:srgbClr val="002B42"/>
              </a:solidFill>
            </a:endParaRPr>
          </a:p>
          <a:p>
            <a:pPr indent="0" lvl="0" marL="0" rtl="0" algn="l">
              <a:lnSpc>
                <a:spcPct val="90000"/>
              </a:lnSpc>
              <a:spcBef>
                <a:spcPts val="800"/>
              </a:spcBef>
              <a:spcAft>
                <a:spcPts val="0"/>
              </a:spcAft>
              <a:buClr>
                <a:schemeClr val="dk1"/>
              </a:buClr>
              <a:buSzPts val="1100"/>
              <a:buFont typeface="Arial"/>
              <a:buNone/>
            </a:pPr>
            <a:r>
              <a:rPr lang="en">
                <a:solidFill>
                  <a:srgbClr val="002B42"/>
                </a:solidFill>
              </a:rPr>
              <a:t>samplename—The sample name provided in the sample sheet. If a sample name is not provided, the file name includes the sample ID, which is a required field in the sample sheet and must be unique.</a:t>
            </a:r>
            <a:endParaRPr>
              <a:solidFill>
                <a:srgbClr val="002B42"/>
              </a:solidFill>
            </a:endParaRPr>
          </a:p>
          <a:p>
            <a:pPr indent="0" lvl="0" marL="0" rtl="0" algn="l">
              <a:lnSpc>
                <a:spcPct val="90000"/>
              </a:lnSpc>
              <a:spcBef>
                <a:spcPts val="800"/>
              </a:spcBef>
              <a:spcAft>
                <a:spcPts val="0"/>
              </a:spcAft>
              <a:buClr>
                <a:schemeClr val="dk1"/>
              </a:buClr>
              <a:buSzPts val="1100"/>
              <a:buFont typeface="Arial"/>
              <a:buNone/>
            </a:pPr>
            <a:r>
              <a:rPr lang="en">
                <a:solidFill>
                  <a:srgbClr val="002B42"/>
                </a:solidFill>
              </a:rPr>
              <a:t>S1—The sample number based on the order that samples are listed in the sample sheet starting with 1. In this example, S1 indicates that this sample is the first sample listed in the sample sheet.</a:t>
            </a:r>
            <a:endParaRPr>
              <a:solidFill>
                <a:srgbClr val="002B42"/>
              </a:solidFill>
            </a:endParaRPr>
          </a:p>
          <a:p>
            <a:pPr indent="0" lvl="0" marL="0" rtl="0" algn="l">
              <a:lnSpc>
                <a:spcPct val="90000"/>
              </a:lnSpc>
              <a:spcBef>
                <a:spcPts val="800"/>
              </a:spcBef>
              <a:spcAft>
                <a:spcPts val="0"/>
              </a:spcAft>
              <a:buClr>
                <a:schemeClr val="dk1"/>
              </a:buClr>
              <a:buSzPts val="1100"/>
              <a:buFont typeface="Arial"/>
              <a:buNone/>
            </a:pPr>
            <a:r>
              <a:rPr lang="en">
                <a:solidFill>
                  <a:srgbClr val="002B42"/>
                </a:solidFill>
              </a:rPr>
              <a:t>L001—The lane number.</a:t>
            </a:r>
            <a:endParaRPr>
              <a:solidFill>
                <a:srgbClr val="002B42"/>
              </a:solidFill>
            </a:endParaRPr>
          </a:p>
          <a:p>
            <a:pPr indent="0" lvl="0" marL="0" rtl="0" algn="l">
              <a:lnSpc>
                <a:spcPct val="90000"/>
              </a:lnSpc>
              <a:spcBef>
                <a:spcPts val="800"/>
              </a:spcBef>
              <a:spcAft>
                <a:spcPts val="0"/>
              </a:spcAft>
              <a:buClr>
                <a:schemeClr val="dk1"/>
              </a:buClr>
              <a:buSzPts val="1100"/>
              <a:buFont typeface="Arial"/>
              <a:buNone/>
            </a:pPr>
            <a:r>
              <a:rPr lang="en">
                <a:solidFill>
                  <a:srgbClr val="002B42"/>
                </a:solidFill>
              </a:rPr>
              <a:t>R1—The read. In this example, R1 means Read 1. For a paired-end run, there is at least one file with R2 in the file name for Read 2.</a:t>
            </a:r>
            <a:endParaRPr>
              <a:solidFill>
                <a:srgbClr val="002B42"/>
              </a:solidFill>
            </a:endParaRPr>
          </a:p>
          <a:p>
            <a:pPr indent="0" lvl="0" marL="0" rtl="0" algn="l">
              <a:lnSpc>
                <a:spcPct val="90000"/>
              </a:lnSpc>
              <a:spcBef>
                <a:spcPts val="800"/>
              </a:spcBef>
              <a:spcAft>
                <a:spcPts val="0"/>
              </a:spcAft>
              <a:buClr>
                <a:schemeClr val="dk1"/>
              </a:buClr>
              <a:buSzPts val="1100"/>
              <a:buFont typeface="Arial"/>
              <a:buNone/>
            </a:pPr>
            <a:r>
              <a:rPr lang="en">
                <a:solidFill>
                  <a:srgbClr val="002B42"/>
                </a:solidFill>
              </a:rPr>
              <a:t>001—The last segment is always 001</a:t>
            </a:r>
            <a:endParaRPr>
              <a:solidFill>
                <a:srgbClr val="002B42"/>
              </a:solidFill>
            </a:endParaRPr>
          </a:p>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f1b540f585_4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2" name="Google Shape;402;gf1b540f585_4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f5fc3ef981_1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8" name="Google Shape;408;gf5fc3ef981_1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gf56fc7a349_0_3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4" name="Google Shape;414;gf56fc7a349_0_3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90000"/>
              </a:lnSpc>
              <a:spcBef>
                <a:spcPts val="1000"/>
              </a:spcBef>
              <a:spcAft>
                <a:spcPts val="0"/>
              </a:spcAft>
              <a:buClr>
                <a:schemeClr val="dk1"/>
              </a:buClr>
              <a:buSzPts val="1100"/>
              <a:buFont typeface="Arial"/>
              <a:buNone/>
            </a:pPr>
            <a:r>
              <a:rPr lang="en" sz="1200">
                <a:solidFill>
                  <a:srgbClr val="002B42"/>
                </a:solidFill>
              </a:rPr>
              <a:t>For more: https://rtsf.natsci.msu.edu/genomics/tech-notes/fastqc-tutorial-and-faq/</a:t>
            </a:r>
            <a:endParaRPr sz="1200"/>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f5fc3ef981_1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0" name="Google Shape;420;gf5fc3ef981_1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400"/>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gf5fc3ef981_1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6" name="Google Shape;426;gf5fc3ef981_1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sz="1000">
              <a:solidFill>
                <a:schemeClr val="dk1"/>
              </a:solidFill>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g23b300e55dd_0_3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2" name="Google Shape;432;g23b300e55dd_0_3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Font typeface="Arial"/>
              <a:buNone/>
            </a:pPr>
            <a:r>
              <a:rPr lang="en" sz="1200">
                <a:solidFill>
                  <a:schemeClr val="dk1"/>
                </a:solidFill>
              </a:rPr>
              <a:t>Sequencing centers often provide reads in the FASTQ format. The raw reads contain sequences of adapters added during library preparation, which are trimmed to start with. Then, the reads are typically mapped to a reference genome sequence. Counts of reads mapping to genes are tallied and used for differential gene expression analysis. At all stages, it is important to perform quality control of the data. All the tools mentioned in the subsequent slides for these steps are available via docker or can be installed locally. </a:t>
            </a:r>
            <a:endParaRPr sz="1200">
              <a:solidFill>
                <a:schemeClr val="dk1"/>
              </a:solidFill>
            </a:endParaRPr>
          </a:p>
          <a:p>
            <a:pPr indent="0" lvl="0" marL="0" rtl="0" algn="l">
              <a:spcBef>
                <a:spcPts val="0"/>
              </a:spcBef>
              <a:spcAft>
                <a:spcPts val="0"/>
              </a:spcAft>
              <a:buClr>
                <a:schemeClr val="dk1"/>
              </a:buClr>
              <a:buFont typeface="Arial"/>
              <a:buNone/>
            </a:pPr>
            <a:r>
              <a:t/>
            </a:r>
            <a:endParaRPr sz="1200">
              <a:solidFill>
                <a:schemeClr val="dk1"/>
              </a:solidFill>
            </a:endParaRPr>
          </a:p>
          <a:p>
            <a:pPr indent="0" lvl="0" marL="0" rtl="0" algn="l">
              <a:spcBef>
                <a:spcPts val="0"/>
              </a:spcBef>
              <a:spcAft>
                <a:spcPts val="0"/>
              </a:spcAft>
              <a:buClr>
                <a:schemeClr val="dk1"/>
              </a:buClr>
              <a:buFont typeface="Arial"/>
              <a:buNone/>
            </a:pPr>
            <a:r>
              <a:rPr lang="en" sz="1200">
                <a:solidFill>
                  <a:schemeClr val="dk1"/>
                </a:solidFill>
              </a:rPr>
              <a:t>Please download and install Docker Desktop from: https://docs.docker.com/get-docker/</a:t>
            </a:r>
            <a:endParaRPr sz="1200">
              <a:solidFill>
                <a:schemeClr val="dk1"/>
              </a:solidFill>
            </a:endParaRPr>
          </a:p>
          <a:p>
            <a:pPr indent="0" lvl="0" marL="0" rtl="0" algn="l">
              <a:spcBef>
                <a:spcPts val="0"/>
              </a:spcBef>
              <a:spcAft>
                <a:spcPts val="0"/>
              </a:spcAft>
              <a:buClr>
                <a:schemeClr val="dk1"/>
              </a:buClr>
              <a:buFont typeface="Arial"/>
              <a:buNone/>
            </a:pPr>
            <a:r>
              <a:t/>
            </a:r>
            <a:endParaRPr sz="1200">
              <a:solidFill>
                <a:schemeClr val="dk1"/>
              </a:solidFill>
            </a:endParaRPr>
          </a:p>
          <a:p>
            <a:pPr indent="0" lvl="0" marL="0" rtl="0" algn="l">
              <a:spcBef>
                <a:spcPts val="0"/>
              </a:spcBef>
              <a:spcAft>
                <a:spcPts val="0"/>
              </a:spcAft>
              <a:buClr>
                <a:schemeClr val="dk1"/>
              </a:buClr>
              <a:buFont typeface="Arial"/>
              <a:buNone/>
            </a:pPr>
            <a:r>
              <a:rPr lang="en" sz="1200">
                <a:solidFill>
                  <a:schemeClr val="dk1"/>
                </a:solidFill>
              </a:rPr>
              <a:t>All UCSF/Gladstone affiliates can request access to Wynton. Visit https://wynton.ucsf.edu/hpc/about/join.html</a:t>
            </a:r>
            <a:endParaRPr sz="12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23b300e55dd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23b300e55dd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From https://www.broadinstitute.org/files/shared/illuminavids/sequencingSlides.pdf</a:t>
            </a:r>
            <a:endParaRPr sz="12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g23b300e55dd_0_2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5" name="Google Shape;455;g23b300e55dd_0_2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https://www.ecseq.com/support/ngs/trimming-adapter-sequences-is-it-necessary</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g23b300e55dd_0_2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3" name="Google Shape;463;g23b300e55dd_0_2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200">
              <a:solidFill>
                <a:schemeClr val="dk1"/>
              </a:solidFill>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g23b300e55dd_0_4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4" name="Google Shape;494;g23b300e55dd_0_4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Font typeface="Arial"/>
              <a:buNone/>
            </a:pPr>
            <a:r>
              <a:rPr lang="en" sz="1200">
                <a:solidFill>
                  <a:schemeClr val="dk1"/>
                </a:solidFill>
              </a:rPr>
              <a:t>Sequencing centers often provide reads in the FASTQ format. The raw reads contain sequences of adapters added during library preparation, which are trimmed to start with. Then, the reads are typically mapped to a reference genome sequence. Counts of reads mapping to genes are tallied and used for differential gene expression analysis. At all stages, it is important to perform quality control of the data. All the tools mentioned in the subsequent slides for these steps are available via docker or can be installed locally. </a:t>
            </a:r>
            <a:endParaRPr sz="1200">
              <a:solidFill>
                <a:schemeClr val="dk1"/>
              </a:solidFill>
            </a:endParaRPr>
          </a:p>
          <a:p>
            <a:pPr indent="0" lvl="0" marL="0" rtl="0" algn="l">
              <a:spcBef>
                <a:spcPts val="0"/>
              </a:spcBef>
              <a:spcAft>
                <a:spcPts val="0"/>
              </a:spcAft>
              <a:buClr>
                <a:schemeClr val="dk1"/>
              </a:buClr>
              <a:buFont typeface="Arial"/>
              <a:buNone/>
            </a:pPr>
            <a:r>
              <a:t/>
            </a:r>
            <a:endParaRPr sz="1200">
              <a:solidFill>
                <a:schemeClr val="dk1"/>
              </a:solidFill>
            </a:endParaRPr>
          </a:p>
          <a:p>
            <a:pPr indent="0" lvl="0" marL="0" rtl="0" algn="l">
              <a:spcBef>
                <a:spcPts val="0"/>
              </a:spcBef>
              <a:spcAft>
                <a:spcPts val="0"/>
              </a:spcAft>
              <a:buClr>
                <a:schemeClr val="dk1"/>
              </a:buClr>
              <a:buFont typeface="Arial"/>
              <a:buNone/>
            </a:pPr>
            <a:r>
              <a:rPr lang="en" sz="1200">
                <a:solidFill>
                  <a:schemeClr val="dk1"/>
                </a:solidFill>
              </a:rPr>
              <a:t>Please download and install Docker Desktop from: https://docs.docker.com/get-docker/</a:t>
            </a:r>
            <a:endParaRPr sz="1200">
              <a:solidFill>
                <a:schemeClr val="dk1"/>
              </a:solidFill>
            </a:endParaRPr>
          </a:p>
          <a:p>
            <a:pPr indent="0" lvl="0" marL="0" rtl="0" algn="l">
              <a:spcBef>
                <a:spcPts val="0"/>
              </a:spcBef>
              <a:spcAft>
                <a:spcPts val="0"/>
              </a:spcAft>
              <a:buClr>
                <a:schemeClr val="dk1"/>
              </a:buClr>
              <a:buFont typeface="Arial"/>
              <a:buNone/>
            </a:pPr>
            <a:r>
              <a:t/>
            </a:r>
            <a:endParaRPr sz="1200">
              <a:solidFill>
                <a:schemeClr val="dk1"/>
              </a:solidFill>
            </a:endParaRPr>
          </a:p>
          <a:p>
            <a:pPr indent="0" lvl="0" marL="0" rtl="0" algn="l">
              <a:spcBef>
                <a:spcPts val="0"/>
              </a:spcBef>
              <a:spcAft>
                <a:spcPts val="0"/>
              </a:spcAft>
              <a:buClr>
                <a:schemeClr val="dk1"/>
              </a:buClr>
              <a:buFont typeface="Arial"/>
              <a:buNone/>
            </a:pPr>
            <a:r>
              <a:rPr lang="en" sz="1200">
                <a:solidFill>
                  <a:schemeClr val="dk1"/>
                </a:solidFill>
              </a:rPr>
              <a:t>All UCSF/Gladstone affiliates can request access to Wynton. Visit https://wynton.ucsf.edu/hpc/about/join.html</a:t>
            </a:r>
            <a:endParaRPr sz="12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g23b300e55dd_0_3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7" name="Google Shape;517;g23b300e55dd_0_3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1200">
                <a:solidFill>
                  <a:schemeClr val="dk1"/>
                </a:solidFill>
              </a:rPr>
              <a:t>Suggested reading:</a:t>
            </a:r>
            <a:endParaRPr b="1"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https://www.ncbi.nlm.nih.gov/pmc/articles/PMC3322381/pdf/nihms-366740.pdf</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https://academic.oup.com/bioinformatics/article/29/1/15/272537</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b="1" lang="en" sz="1200">
                <a:solidFill>
                  <a:schemeClr val="dk1"/>
                </a:solidFill>
              </a:rPr>
              <a:t>Video lectures on how these mapping tools work:</a:t>
            </a:r>
            <a:endParaRPr b="1"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https://www.youtube.com/watch?v=hpb-mH-yjLc&amp;list=PL2mpR0RYFQsBiCWVJSvVAO3OJ2t7DzoHA</a:t>
            </a:r>
            <a:endParaRPr sz="12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g23b300e55dd_0_4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4" name="Google Shape;524;g23b300e55dd_0_4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 name="Shape 530"/>
        <p:cNvGrpSpPr/>
        <p:nvPr/>
      </p:nvGrpSpPr>
      <p:grpSpPr>
        <a:xfrm>
          <a:off x="0" y="0"/>
          <a:ext cx="0" cy="0"/>
          <a:chOff x="0" y="0"/>
          <a:chExt cx="0" cy="0"/>
        </a:xfrm>
      </p:grpSpPr>
      <p:sp>
        <p:nvSpPr>
          <p:cNvPr id="531" name="Google Shape;531;g23b300e55dd_0_4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2" name="Google Shape;532;g23b300e55dd_0_4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https://www.ncbi.nlm.nih.gov/pmc/articles/PMC3530905/</a:t>
            </a:r>
            <a:endParaRPr/>
          </a:p>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 name="Shape 545"/>
        <p:cNvGrpSpPr/>
        <p:nvPr/>
      </p:nvGrpSpPr>
      <p:grpSpPr>
        <a:xfrm>
          <a:off x="0" y="0"/>
          <a:ext cx="0" cy="0"/>
          <a:chOff x="0" y="0"/>
          <a:chExt cx="0" cy="0"/>
        </a:xfrm>
      </p:grpSpPr>
      <p:sp>
        <p:nvSpPr>
          <p:cNvPr id="546" name="Google Shape;546;g23b300e55dd_0_4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7" name="Google Shape;547;g23b300e55dd_0_4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90000"/>
              </a:lnSpc>
              <a:spcBef>
                <a:spcPts val="400"/>
              </a:spcBef>
              <a:spcAft>
                <a:spcPts val="0"/>
              </a:spcAft>
              <a:buNone/>
            </a:pPr>
            <a:r>
              <a:rPr lang="en" sz="1200">
                <a:solidFill>
                  <a:srgbClr val="002B42"/>
                </a:solidFill>
              </a:rPr>
              <a:t>Examples of acceptable genome sequence files:</a:t>
            </a:r>
            <a:endParaRPr sz="1200">
              <a:solidFill>
                <a:srgbClr val="002B42"/>
              </a:solidFill>
            </a:endParaRPr>
          </a:p>
          <a:p>
            <a:pPr indent="-304800" lvl="0" marL="457200" rtl="0" algn="l">
              <a:lnSpc>
                <a:spcPct val="90000"/>
              </a:lnSpc>
              <a:spcBef>
                <a:spcPts val="400"/>
              </a:spcBef>
              <a:spcAft>
                <a:spcPts val="0"/>
              </a:spcAft>
              <a:buClr>
                <a:srgbClr val="002B42"/>
              </a:buClr>
              <a:buSzPts val="1200"/>
              <a:buChar char="●"/>
            </a:pPr>
            <a:r>
              <a:rPr lang="en" sz="1200">
                <a:solidFill>
                  <a:srgbClr val="002B42"/>
                </a:solidFill>
              </a:rPr>
              <a:t>ENSEMBL: files marked with .dna.primary.assembly, such as: ftp://ftp.ensembl. org/pub/release-77/fasta/homo_sapiens/dna/Homo_sapiens.GRCh38.dna.primary_ assembly.fa.gz</a:t>
            </a:r>
            <a:endParaRPr sz="1200">
              <a:solidFill>
                <a:srgbClr val="002B42"/>
              </a:solidFill>
            </a:endParaRPr>
          </a:p>
          <a:p>
            <a:pPr indent="-304800" lvl="0" marL="457200" rtl="0" algn="l">
              <a:lnSpc>
                <a:spcPct val="90000"/>
              </a:lnSpc>
              <a:spcBef>
                <a:spcPts val="0"/>
              </a:spcBef>
              <a:spcAft>
                <a:spcPts val="0"/>
              </a:spcAft>
              <a:buClr>
                <a:srgbClr val="002B42"/>
              </a:buClr>
              <a:buSzPts val="1200"/>
              <a:buChar char="●"/>
            </a:pPr>
            <a:r>
              <a:rPr lang="en" sz="1200">
                <a:solidFill>
                  <a:srgbClr val="002B42"/>
                </a:solidFill>
              </a:rPr>
              <a:t>GENCODE: files marked with PRI (primary). Strongly recommended for mouse and human: http://www.gencodegenes.org/.</a:t>
            </a:r>
            <a:endParaRPr sz="1200"/>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1" name="Shape 551"/>
        <p:cNvGrpSpPr/>
        <p:nvPr/>
      </p:nvGrpSpPr>
      <p:grpSpPr>
        <a:xfrm>
          <a:off x="0" y="0"/>
          <a:ext cx="0" cy="0"/>
          <a:chOff x="0" y="0"/>
          <a:chExt cx="0" cy="0"/>
        </a:xfrm>
      </p:grpSpPr>
      <p:sp>
        <p:nvSpPr>
          <p:cNvPr id="552" name="Google Shape;552;g23b300e55dd_0_6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53" name="Google Shape;553;g23b300e55dd_0_652:notes"/>
          <p:cNvSpPr txBox="1"/>
          <p:nvPr>
            <p:ph idx="1" type="body"/>
          </p:nvPr>
        </p:nvSpPr>
        <p:spPr>
          <a:xfrm>
            <a:off x="685800" y="4400549"/>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t>Suggested reading:</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https://www.ncbi.nlm.nih.gov/pmc/articles/PMC3322381/pdf/nihms-366740.pdf</a:t>
            </a:r>
            <a:endParaRPr/>
          </a:p>
        </p:txBody>
      </p:sp>
      <p:sp>
        <p:nvSpPr>
          <p:cNvPr id="554" name="Google Shape;554;g23b300e55dd_0_65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8" name="Shape 558"/>
        <p:cNvGrpSpPr/>
        <p:nvPr/>
      </p:nvGrpSpPr>
      <p:grpSpPr>
        <a:xfrm>
          <a:off x="0" y="0"/>
          <a:ext cx="0" cy="0"/>
          <a:chOff x="0" y="0"/>
          <a:chExt cx="0" cy="0"/>
        </a:xfrm>
      </p:grpSpPr>
      <p:sp>
        <p:nvSpPr>
          <p:cNvPr id="559" name="Google Shape;559;g2443fb5b085_0_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60" name="Google Shape;560;g2443fb5b085_0_35:notes"/>
          <p:cNvSpPr txBox="1"/>
          <p:nvPr>
            <p:ph idx="1" type="body"/>
          </p:nvPr>
        </p:nvSpPr>
        <p:spPr>
          <a:xfrm>
            <a:off x="685800" y="4400549"/>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en"/>
              <a:t>Kallisto: https://www.nature.com/articles/nbt.3519</a:t>
            </a:r>
            <a:endParaRPr/>
          </a:p>
          <a:p>
            <a:pPr indent="0" lvl="0" marL="0" rtl="0" algn="l">
              <a:lnSpc>
                <a:spcPct val="115000"/>
              </a:lnSpc>
              <a:spcBef>
                <a:spcPts val="0"/>
              </a:spcBef>
              <a:spcAft>
                <a:spcPts val="0"/>
              </a:spcAft>
              <a:buSzPts val="1100"/>
              <a:buNone/>
            </a:pPr>
            <a:r>
              <a:rPr lang="en"/>
              <a:t>Salmon: https://www.ncbi.nlm.nih.gov/pmc/articles/PMC5600148/</a:t>
            </a:r>
            <a:endParaRPr/>
          </a:p>
        </p:txBody>
      </p:sp>
      <p:sp>
        <p:nvSpPr>
          <p:cNvPr id="561" name="Google Shape;561;g2443fb5b085_0_3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5" name="Shape 565"/>
        <p:cNvGrpSpPr/>
        <p:nvPr/>
      </p:nvGrpSpPr>
      <p:grpSpPr>
        <a:xfrm>
          <a:off x="0" y="0"/>
          <a:ext cx="0" cy="0"/>
          <a:chOff x="0" y="0"/>
          <a:chExt cx="0" cy="0"/>
        </a:xfrm>
      </p:grpSpPr>
      <p:sp>
        <p:nvSpPr>
          <p:cNvPr id="566" name="Google Shape;566;g2443fb5b085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7" name="Google Shape;567;g2443fb5b085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https://www.nature.com/articles/s41598-020-76881-x/figures/1</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23b300e55dd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23b300e55dd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0000"/>
              </a:lnSpc>
              <a:spcBef>
                <a:spcPts val="800"/>
              </a:spcBef>
              <a:spcAft>
                <a:spcPts val="0"/>
              </a:spcAft>
              <a:buClr>
                <a:schemeClr val="dk1"/>
              </a:buClr>
              <a:buSzPts val="1100"/>
              <a:buFont typeface="Arial"/>
              <a:buNone/>
            </a:pPr>
            <a:r>
              <a:rPr lang="en" sz="1000">
                <a:solidFill>
                  <a:schemeClr val="dk1"/>
                </a:solidFill>
              </a:rPr>
              <a:t>From </a:t>
            </a:r>
            <a:r>
              <a:rPr lang="en" sz="1000">
                <a:solidFill>
                  <a:schemeClr val="dk1"/>
                </a:solidFill>
                <a:highlight>
                  <a:srgbClr val="FFFFFF"/>
                </a:highlight>
                <a:uFill>
                  <a:noFill/>
                </a:uFill>
                <a:latin typeface="Helvetica Neue"/>
                <a:ea typeface="Helvetica Neue"/>
                <a:cs typeface="Helvetica Neue"/>
                <a:sym typeface="Helvetica Neue"/>
                <a:hlinkClick r:id="rId2">
                  <a:extLst>
                    <a:ext uri="{A12FA001-AC4F-418D-AE19-62706E023703}">
                      <ahyp:hlinkClr val="tx"/>
                    </a:ext>
                  </a:extLst>
                </a:hlinkClick>
              </a:rPr>
              <a:t>http://rockefelleruniversity.github.io/RU_RNAseq/</a:t>
            </a:r>
            <a:endParaRPr sz="1000">
              <a:solidFill>
                <a:schemeClr val="dk1"/>
              </a:solidFill>
              <a:highlight>
                <a:srgbClr val="FFFFFF"/>
              </a:highlight>
              <a:latin typeface="Helvetica Neue"/>
              <a:ea typeface="Helvetica Neue"/>
              <a:cs typeface="Helvetica Neue"/>
              <a:sym typeface="Helvetica Neue"/>
            </a:endParaRPr>
          </a:p>
          <a:p>
            <a:pPr indent="0" lvl="0" marL="0" rtl="0" algn="l">
              <a:lnSpc>
                <a:spcPct val="110000"/>
              </a:lnSpc>
              <a:spcBef>
                <a:spcPts val="800"/>
              </a:spcBef>
              <a:spcAft>
                <a:spcPts val="0"/>
              </a:spcAft>
              <a:buClr>
                <a:schemeClr val="dk1"/>
              </a:buClr>
              <a:buSzPts val="1100"/>
              <a:buFont typeface="Arial"/>
              <a:buNone/>
            </a:pPr>
            <a:r>
              <a:rPr lang="en" sz="1000">
                <a:solidFill>
                  <a:schemeClr val="dk1"/>
                </a:solidFill>
                <a:highlight>
                  <a:srgbClr val="FFFFFF"/>
                </a:highlight>
                <a:latin typeface="Helvetica Neue"/>
                <a:ea typeface="Helvetica Neue"/>
                <a:cs typeface="Helvetica Neue"/>
                <a:sym typeface="Helvetica Neue"/>
              </a:rPr>
              <a:t>More details here: https://rnaseq.uoregon.edu/#rna-prep-working-with-rna</a:t>
            </a:r>
            <a:endParaRPr sz="1000">
              <a:solidFill>
                <a:schemeClr val="dk1"/>
              </a:solidFill>
              <a:highlight>
                <a:srgbClr val="FFFFFF"/>
              </a:highlight>
              <a:latin typeface="Helvetica Neue"/>
              <a:ea typeface="Helvetica Neue"/>
              <a:cs typeface="Helvetica Neue"/>
              <a:sym typeface="Helvetica Neue"/>
            </a:endParaRPr>
          </a:p>
          <a:p>
            <a:pPr indent="0" lvl="0" marL="0" rtl="0" algn="l">
              <a:spcBef>
                <a:spcPts val="80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2" name="Shape 572"/>
        <p:cNvGrpSpPr/>
        <p:nvPr/>
      </p:nvGrpSpPr>
      <p:grpSpPr>
        <a:xfrm>
          <a:off x="0" y="0"/>
          <a:ext cx="0" cy="0"/>
          <a:chOff x="0" y="0"/>
          <a:chExt cx="0" cy="0"/>
        </a:xfrm>
      </p:grpSpPr>
      <p:sp>
        <p:nvSpPr>
          <p:cNvPr id="573" name="Google Shape;573;g23b300e55dd_0_4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4" name="Google Shape;574;g23b300e55dd_0_4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Font typeface="Arial"/>
              <a:buNone/>
            </a:pPr>
            <a:r>
              <a:rPr lang="en" sz="1200">
                <a:solidFill>
                  <a:schemeClr val="dk1"/>
                </a:solidFill>
              </a:rPr>
              <a:t>Sequencing centers often provide reads in the FASTQ format. The raw reads contain sequences of adapters added during library preparation, which are trimmed to start with. Then, the reads are typically mapped to a reference genome sequence. Counts of reads mapping to genes are tallied and used for differential gene expression analysis. At all stages, it is important to perform quality control of the data. All the tools mentioned in the subsequent slides for these steps are available via docker or can be installed locally. </a:t>
            </a:r>
            <a:endParaRPr sz="1200">
              <a:solidFill>
                <a:schemeClr val="dk1"/>
              </a:solidFill>
            </a:endParaRPr>
          </a:p>
          <a:p>
            <a:pPr indent="0" lvl="0" marL="0" rtl="0" algn="l">
              <a:spcBef>
                <a:spcPts val="0"/>
              </a:spcBef>
              <a:spcAft>
                <a:spcPts val="0"/>
              </a:spcAft>
              <a:buClr>
                <a:schemeClr val="dk1"/>
              </a:buClr>
              <a:buFont typeface="Arial"/>
              <a:buNone/>
            </a:pPr>
            <a:r>
              <a:t/>
            </a:r>
            <a:endParaRPr sz="1200">
              <a:solidFill>
                <a:schemeClr val="dk1"/>
              </a:solidFill>
            </a:endParaRPr>
          </a:p>
          <a:p>
            <a:pPr indent="0" lvl="0" marL="0" rtl="0" algn="l">
              <a:spcBef>
                <a:spcPts val="0"/>
              </a:spcBef>
              <a:spcAft>
                <a:spcPts val="0"/>
              </a:spcAft>
              <a:buClr>
                <a:schemeClr val="dk1"/>
              </a:buClr>
              <a:buFont typeface="Arial"/>
              <a:buNone/>
            </a:pPr>
            <a:r>
              <a:rPr lang="en" sz="1200">
                <a:solidFill>
                  <a:schemeClr val="dk1"/>
                </a:solidFill>
              </a:rPr>
              <a:t>Please download and install Docker Desktop from: https://docs.docker.com/get-docker/</a:t>
            </a:r>
            <a:endParaRPr sz="1200">
              <a:solidFill>
                <a:schemeClr val="dk1"/>
              </a:solidFill>
            </a:endParaRPr>
          </a:p>
          <a:p>
            <a:pPr indent="0" lvl="0" marL="0" rtl="0" algn="l">
              <a:spcBef>
                <a:spcPts val="0"/>
              </a:spcBef>
              <a:spcAft>
                <a:spcPts val="0"/>
              </a:spcAft>
              <a:buClr>
                <a:schemeClr val="dk1"/>
              </a:buClr>
              <a:buFont typeface="Arial"/>
              <a:buNone/>
            </a:pPr>
            <a:r>
              <a:t/>
            </a:r>
            <a:endParaRPr sz="1200">
              <a:solidFill>
                <a:schemeClr val="dk1"/>
              </a:solidFill>
            </a:endParaRPr>
          </a:p>
          <a:p>
            <a:pPr indent="0" lvl="0" marL="0" rtl="0" algn="l">
              <a:spcBef>
                <a:spcPts val="0"/>
              </a:spcBef>
              <a:spcAft>
                <a:spcPts val="0"/>
              </a:spcAft>
              <a:buClr>
                <a:schemeClr val="dk1"/>
              </a:buClr>
              <a:buFont typeface="Arial"/>
              <a:buNone/>
            </a:pPr>
            <a:r>
              <a:rPr lang="en" sz="1200">
                <a:solidFill>
                  <a:schemeClr val="dk1"/>
                </a:solidFill>
              </a:rPr>
              <a:t>All UCSF/Gladstone affiliates can request access to Wynton. Visit https://wynton.ucsf.edu/hpc/about/join.html</a:t>
            </a:r>
            <a:endParaRPr sz="12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5" name="Shape 595"/>
        <p:cNvGrpSpPr/>
        <p:nvPr/>
      </p:nvGrpSpPr>
      <p:grpSpPr>
        <a:xfrm>
          <a:off x="0" y="0"/>
          <a:ext cx="0" cy="0"/>
          <a:chOff x="0" y="0"/>
          <a:chExt cx="0" cy="0"/>
        </a:xfrm>
      </p:grpSpPr>
      <p:sp>
        <p:nvSpPr>
          <p:cNvPr id="596" name="Google Shape;596;g23b300e55dd_0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7" name="Google Shape;597;g23b300e55dd_0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1" name="Shape 601"/>
        <p:cNvGrpSpPr/>
        <p:nvPr/>
      </p:nvGrpSpPr>
      <p:grpSpPr>
        <a:xfrm>
          <a:off x="0" y="0"/>
          <a:ext cx="0" cy="0"/>
          <a:chOff x="0" y="0"/>
          <a:chExt cx="0" cy="0"/>
        </a:xfrm>
      </p:grpSpPr>
      <p:sp>
        <p:nvSpPr>
          <p:cNvPr id="602" name="Google Shape;602;g23b300e55dd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3" name="Google Shape;603;g23b300e55dd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Arial"/>
              <a:buNone/>
            </a:pPr>
            <a:r>
              <a:rPr lang="en" sz="1200">
                <a:solidFill>
                  <a:schemeClr val="dk1"/>
                </a:solidFill>
              </a:rPr>
              <a:t>Login to a Wynton dev node and search for the tools using module spider</a:t>
            </a:r>
            <a:endParaRPr sz="1200">
              <a:solidFill>
                <a:schemeClr val="dk1"/>
              </a:solidFill>
            </a:endParaRPr>
          </a:p>
          <a:p>
            <a:pPr indent="0" lvl="0" marL="0" rtl="0" algn="l">
              <a:spcBef>
                <a:spcPts val="0"/>
              </a:spcBef>
              <a:spcAft>
                <a:spcPts val="0"/>
              </a:spcAft>
              <a:buClr>
                <a:schemeClr val="dk1"/>
              </a:buClr>
              <a:buFont typeface="Arial"/>
              <a:buNone/>
            </a:pPr>
            <a:r>
              <a:t/>
            </a:r>
            <a:endParaRPr sz="12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7" name="Shape 607"/>
        <p:cNvGrpSpPr/>
        <p:nvPr/>
      </p:nvGrpSpPr>
      <p:grpSpPr>
        <a:xfrm>
          <a:off x="0" y="0"/>
          <a:ext cx="0" cy="0"/>
          <a:chOff x="0" y="0"/>
          <a:chExt cx="0" cy="0"/>
        </a:xfrm>
      </p:grpSpPr>
      <p:sp>
        <p:nvSpPr>
          <p:cNvPr id="608" name="Google Shape;608;g23b300e55dd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9" name="Google Shape;609;g23b300e55dd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3" name="Shape 613"/>
        <p:cNvGrpSpPr/>
        <p:nvPr/>
      </p:nvGrpSpPr>
      <p:grpSpPr>
        <a:xfrm>
          <a:off x="0" y="0"/>
          <a:ext cx="0" cy="0"/>
          <a:chOff x="0" y="0"/>
          <a:chExt cx="0" cy="0"/>
        </a:xfrm>
      </p:grpSpPr>
      <p:sp>
        <p:nvSpPr>
          <p:cNvPr id="614" name="Google Shape;614;g23b300e55dd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5" name="Google Shape;615;g23b300e55dd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Galaxy provides a collection of tools to analyze variety of biomedical data </a:t>
            </a:r>
            <a:endParaRPr/>
          </a:p>
          <a:p>
            <a:pPr indent="0" lvl="0" marL="0" rtl="0" algn="l">
              <a:spcBef>
                <a:spcPts val="0"/>
              </a:spcBef>
              <a:spcAft>
                <a:spcPts val="0"/>
              </a:spcAft>
              <a:buNone/>
            </a:pPr>
            <a:r>
              <a:rPr lang="en"/>
              <a:t>https://usegalaxy.org/</a:t>
            </a:r>
            <a:endParaRPr/>
          </a:p>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9" name="Shape 619"/>
        <p:cNvGrpSpPr/>
        <p:nvPr/>
      </p:nvGrpSpPr>
      <p:grpSpPr>
        <a:xfrm>
          <a:off x="0" y="0"/>
          <a:ext cx="0" cy="0"/>
          <a:chOff x="0" y="0"/>
          <a:chExt cx="0" cy="0"/>
        </a:xfrm>
      </p:grpSpPr>
      <p:sp>
        <p:nvSpPr>
          <p:cNvPr id="620" name="Google Shape;620;g23b300e55dd_0_89:notes"/>
          <p:cNvSpPr txBox="1"/>
          <p:nvPr>
            <p:ph idx="1" type="body"/>
          </p:nvPr>
        </p:nvSpPr>
        <p:spPr>
          <a:xfrm>
            <a:off x="685800" y="4400549"/>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g23b300e55dd_0_8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5" name="Shape 625"/>
        <p:cNvGrpSpPr/>
        <p:nvPr/>
      </p:nvGrpSpPr>
      <p:grpSpPr>
        <a:xfrm>
          <a:off x="0" y="0"/>
          <a:ext cx="0" cy="0"/>
          <a:chOff x="0" y="0"/>
          <a:chExt cx="0" cy="0"/>
        </a:xfrm>
      </p:grpSpPr>
      <p:sp>
        <p:nvSpPr>
          <p:cNvPr id="626" name="Google Shape;626;g23b300e55dd_0_9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27" name="Google Shape;627;g23b300e55dd_0_94:notes"/>
          <p:cNvSpPr txBox="1"/>
          <p:nvPr>
            <p:ph idx="1" type="body"/>
          </p:nvPr>
        </p:nvSpPr>
        <p:spPr>
          <a:xfrm>
            <a:off x="685800" y="4400549"/>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t>Image taken from https://hpc.rtu.lv/introduction-to-hpc/?lang=en</a:t>
            </a:r>
            <a:endParaRPr/>
          </a:p>
        </p:txBody>
      </p:sp>
      <p:sp>
        <p:nvSpPr>
          <p:cNvPr id="628" name="Google Shape;628;g23b300e55dd_0_9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5" name="Shape 635"/>
        <p:cNvGrpSpPr/>
        <p:nvPr/>
      </p:nvGrpSpPr>
      <p:grpSpPr>
        <a:xfrm>
          <a:off x="0" y="0"/>
          <a:ext cx="0" cy="0"/>
          <a:chOff x="0" y="0"/>
          <a:chExt cx="0" cy="0"/>
        </a:xfrm>
      </p:grpSpPr>
      <p:sp>
        <p:nvSpPr>
          <p:cNvPr id="636" name="Google Shape;636;g23b300e55dd_0_10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37" name="Google Shape;637;g23b300e55dd_0_103:notes"/>
          <p:cNvSpPr txBox="1"/>
          <p:nvPr>
            <p:ph idx="1" type="body"/>
          </p:nvPr>
        </p:nvSpPr>
        <p:spPr>
          <a:xfrm>
            <a:off x="685800" y="4400549"/>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38" name="Google Shape;638;g23b300e55dd_0_10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4" name="Shape 644"/>
        <p:cNvGrpSpPr/>
        <p:nvPr/>
      </p:nvGrpSpPr>
      <p:grpSpPr>
        <a:xfrm>
          <a:off x="0" y="0"/>
          <a:ext cx="0" cy="0"/>
          <a:chOff x="0" y="0"/>
          <a:chExt cx="0" cy="0"/>
        </a:xfrm>
      </p:grpSpPr>
      <p:sp>
        <p:nvSpPr>
          <p:cNvPr id="645" name="Google Shape;645;g23b300e55dd_0_1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46" name="Google Shape;646;g23b300e55dd_0_111:notes"/>
          <p:cNvSpPr txBox="1"/>
          <p:nvPr>
            <p:ph idx="1" type="body"/>
          </p:nvPr>
        </p:nvSpPr>
        <p:spPr>
          <a:xfrm>
            <a:off x="685800" y="4400549"/>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t>Image source: https://gigascience.biomedcentral.com/track/pdf/10.1186/s13742-016-0135-4</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Paper introducing Singularity: </a:t>
            </a:r>
            <a:r>
              <a:rPr lang="en" u="sng">
                <a:solidFill>
                  <a:schemeClr val="hlink"/>
                </a:solidFill>
                <a:hlinkClick r:id="rId2"/>
              </a:rPr>
              <a:t>https://journals.plos.org/plosone/article/file?id=10.1371/journal.pone.0177459&amp;type=printable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https://phoenixnap.com/kb/docker-image-vs-container</a:t>
            </a:r>
            <a:endParaRPr/>
          </a:p>
        </p:txBody>
      </p:sp>
      <p:sp>
        <p:nvSpPr>
          <p:cNvPr id="647" name="Google Shape;647;g23b300e55dd_0_11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4" name="Shape 654"/>
        <p:cNvGrpSpPr/>
        <p:nvPr/>
      </p:nvGrpSpPr>
      <p:grpSpPr>
        <a:xfrm>
          <a:off x="0" y="0"/>
          <a:ext cx="0" cy="0"/>
          <a:chOff x="0" y="0"/>
          <a:chExt cx="0" cy="0"/>
        </a:xfrm>
      </p:grpSpPr>
      <p:sp>
        <p:nvSpPr>
          <p:cNvPr id="655" name="Google Shape;655;g23b300e55dd_0_1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56" name="Google Shape;656;g23b300e55dd_0_120:notes"/>
          <p:cNvSpPr txBox="1"/>
          <p:nvPr>
            <p:ph idx="1" type="body"/>
          </p:nvPr>
        </p:nvSpPr>
        <p:spPr>
          <a:xfrm>
            <a:off x="685800" y="4400549"/>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57" name="Google Shape;657;g23b300e55dd_0_12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23b300e55dd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23b300e55dd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Cluster amplification: https://youtu.be/3URxJD5k3T8</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1" name="Shape 661"/>
        <p:cNvGrpSpPr/>
        <p:nvPr/>
      </p:nvGrpSpPr>
      <p:grpSpPr>
        <a:xfrm>
          <a:off x="0" y="0"/>
          <a:ext cx="0" cy="0"/>
          <a:chOff x="0" y="0"/>
          <a:chExt cx="0" cy="0"/>
        </a:xfrm>
      </p:grpSpPr>
      <p:sp>
        <p:nvSpPr>
          <p:cNvPr id="662" name="Google Shape;662;g23cd6a728b2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3" name="Google Shape;663;g23cd6a728b2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6" name="Shape 666"/>
        <p:cNvGrpSpPr/>
        <p:nvPr/>
      </p:nvGrpSpPr>
      <p:grpSpPr>
        <a:xfrm>
          <a:off x="0" y="0"/>
          <a:ext cx="0" cy="0"/>
          <a:chOff x="0" y="0"/>
          <a:chExt cx="0" cy="0"/>
        </a:xfrm>
      </p:grpSpPr>
      <p:sp>
        <p:nvSpPr>
          <p:cNvPr id="667" name="Google Shape;667;g23b300e55dd_0_4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8" name="Google Shape;668;g23b300e55dd_0_4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5" name="Shape 685"/>
        <p:cNvGrpSpPr/>
        <p:nvPr/>
      </p:nvGrpSpPr>
      <p:grpSpPr>
        <a:xfrm>
          <a:off x="0" y="0"/>
          <a:ext cx="0" cy="0"/>
          <a:chOff x="0" y="0"/>
          <a:chExt cx="0" cy="0"/>
        </a:xfrm>
      </p:grpSpPr>
      <p:sp>
        <p:nvSpPr>
          <p:cNvPr id="686" name="Google Shape;686;g23b300e55dd_0_2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87" name="Google Shape;687;g23b300e55dd_0_22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171450" lvl="0" marL="171450" marR="0" rtl="0" algn="l">
              <a:lnSpc>
                <a:spcPct val="100000"/>
              </a:lnSpc>
              <a:spcBef>
                <a:spcPts val="0"/>
              </a:spcBef>
              <a:spcAft>
                <a:spcPts val="0"/>
              </a:spcAft>
              <a:buClr>
                <a:schemeClr val="dk1"/>
              </a:buClr>
              <a:buSzPts val="1200"/>
              <a:buFont typeface="Arial"/>
              <a:buNone/>
            </a:pPr>
            <a:r>
              <a:t/>
            </a:r>
            <a:endParaRPr/>
          </a:p>
        </p:txBody>
      </p:sp>
      <p:sp>
        <p:nvSpPr>
          <p:cNvPr id="688" name="Google Shape;688;g23b300e55dd_0_22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2" name="Shape 692"/>
        <p:cNvGrpSpPr/>
        <p:nvPr/>
      </p:nvGrpSpPr>
      <p:grpSpPr>
        <a:xfrm>
          <a:off x="0" y="0"/>
          <a:ext cx="0" cy="0"/>
          <a:chOff x="0" y="0"/>
          <a:chExt cx="0" cy="0"/>
        </a:xfrm>
      </p:grpSpPr>
      <p:sp>
        <p:nvSpPr>
          <p:cNvPr id="693" name="Google Shape;693;g23b300e55dd_0_5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4" name="Google Shape;694;g23b300e55dd_0_5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9" name="Shape 699"/>
        <p:cNvGrpSpPr/>
        <p:nvPr/>
      </p:nvGrpSpPr>
      <p:grpSpPr>
        <a:xfrm>
          <a:off x="0" y="0"/>
          <a:ext cx="0" cy="0"/>
          <a:chOff x="0" y="0"/>
          <a:chExt cx="0" cy="0"/>
        </a:xfrm>
      </p:grpSpPr>
      <p:sp>
        <p:nvSpPr>
          <p:cNvPr id="700" name="Google Shape;700;g242fe74f21a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1" name="Google Shape;701;g242fe74f21a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5" name="Shape 705"/>
        <p:cNvGrpSpPr/>
        <p:nvPr/>
      </p:nvGrpSpPr>
      <p:grpSpPr>
        <a:xfrm>
          <a:off x="0" y="0"/>
          <a:ext cx="0" cy="0"/>
          <a:chOff x="0" y="0"/>
          <a:chExt cx="0" cy="0"/>
        </a:xfrm>
      </p:grpSpPr>
      <p:sp>
        <p:nvSpPr>
          <p:cNvPr id="706" name="Google Shape;706;gf56fc7a349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7" name="Google Shape;707;gf56fc7a349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0" name="Shape 710"/>
        <p:cNvGrpSpPr/>
        <p:nvPr/>
      </p:nvGrpSpPr>
      <p:grpSpPr>
        <a:xfrm>
          <a:off x="0" y="0"/>
          <a:ext cx="0" cy="0"/>
          <a:chOff x="0" y="0"/>
          <a:chExt cx="0" cy="0"/>
        </a:xfrm>
      </p:grpSpPr>
      <p:sp>
        <p:nvSpPr>
          <p:cNvPr id="711" name="Google Shape;711;gf354a93d40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2" name="Google Shape;712;gf354a93d40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7" name="Shape 717"/>
        <p:cNvGrpSpPr/>
        <p:nvPr/>
      </p:nvGrpSpPr>
      <p:grpSpPr>
        <a:xfrm>
          <a:off x="0" y="0"/>
          <a:ext cx="0" cy="0"/>
          <a:chOff x="0" y="0"/>
          <a:chExt cx="0" cy="0"/>
        </a:xfrm>
      </p:grpSpPr>
      <p:sp>
        <p:nvSpPr>
          <p:cNvPr id="718" name="Google Shape;718;g23b300e55dd_0_2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9" name="Google Shape;719;g23b300e55dd_0_2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3" name="Shape 743"/>
        <p:cNvGrpSpPr/>
        <p:nvPr/>
      </p:nvGrpSpPr>
      <p:grpSpPr>
        <a:xfrm>
          <a:off x="0" y="0"/>
          <a:ext cx="0" cy="0"/>
          <a:chOff x="0" y="0"/>
          <a:chExt cx="0" cy="0"/>
        </a:xfrm>
      </p:grpSpPr>
      <p:sp>
        <p:nvSpPr>
          <p:cNvPr id="744" name="Google Shape;744;g23e1085f2ee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5" name="Google Shape;745;g23e1085f2ee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4" name="Shape 754"/>
        <p:cNvGrpSpPr/>
        <p:nvPr/>
      </p:nvGrpSpPr>
      <p:grpSpPr>
        <a:xfrm>
          <a:off x="0" y="0"/>
          <a:ext cx="0" cy="0"/>
          <a:chOff x="0" y="0"/>
          <a:chExt cx="0" cy="0"/>
        </a:xfrm>
      </p:grpSpPr>
      <p:sp>
        <p:nvSpPr>
          <p:cNvPr id="755" name="Google Shape;755;g23dbece6a76_1_0:notes"/>
          <p:cNvSpPr txBox="1"/>
          <p:nvPr>
            <p:ph idx="1" type="body"/>
          </p:nvPr>
        </p:nvSpPr>
        <p:spPr>
          <a:xfrm>
            <a:off x="685800" y="4400549"/>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g23dbece6a76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23b300e55dd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23b300e55dd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Suggesting reading https://bmcbioinformatics.biomedcentral.com/articles/10.1186/s12859-020-3484-z</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5" name="Shape 765"/>
        <p:cNvGrpSpPr/>
        <p:nvPr/>
      </p:nvGrpSpPr>
      <p:grpSpPr>
        <a:xfrm>
          <a:off x="0" y="0"/>
          <a:ext cx="0" cy="0"/>
          <a:chOff x="0" y="0"/>
          <a:chExt cx="0" cy="0"/>
        </a:xfrm>
      </p:grpSpPr>
      <p:sp>
        <p:nvSpPr>
          <p:cNvPr id="766" name="Google Shape;766;g23dbece6a76_1_10:notes"/>
          <p:cNvSpPr txBox="1"/>
          <p:nvPr>
            <p:ph idx="1" type="body"/>
          </p:nvPr>
        </p:nvSpPr>
        <p:spPr>
          <a:xfrm>
            <a:off x="685800" y="4400549"/>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g23dbece6a76_1_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2" name="Shape 772"/>
        <p:cNvGrpSpPr/>
        <p:nvPr/>
      </p:nvGrpSpPr>
      <p:grpSpPr>
        <a:xfrm>
          <a:off x="0" y="0"/>
          <a:ext cx="0" cy="0"/>
          <a:chOff x="0" y="0"/>
          <a:chExt cx="0" cy="0"/>
        </a:xfrm>
      </p:grpSpPr>
      <p:sp>
        <p:nvSpPr>
          <p:cNvPr id="773" name="Google Shape;773;g23dbece6a76_1_16:notes"/>
          <p:cNvSpPr txBox="1"/>
          <p:nvPr>
            <p:ph idx="1" type="body"/>
          </p:nvPr>
        </p:nvSpPr>
        <p:spPr>
          <a:xfrm>
            <a:off x="685800" y="4400549"/>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g23dbece6a76_1_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0" name="Shape 780"/>
        <p:cNvGrpSpPr/>
        <p:nvPr/>
      </p:nvGrpSpPr>
      <p:grpSpPr>
        <a:xfrm>
          <a:off x="0" y="0"/>
          <a:ext cx="0" cy="0"/>
          <a:chOff x="0" y="0"/>
          <a:chExt cx="0" cy="0"/>
        </a:xfrm>
      </p:grpSpPr>
      <p:sp>
        <p:nvSpPr>
          <p:cNvPr id="781" name="Google Shape;781;g23dbece6a76_1_23:notes"/>
          <p:cNvSpPr txBox="1"/>
          <p:nvPr>
            <p:ph idx="1" type="body"/>
          </p:nvPr>
        </p:nvSpPr>
        <p:spPr>
          <a:xfrm>
            <a:off x="685800" y="4400549"/>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chemeClr val="dk1"/>
                </a:solidFill>
              </a:rPr>
              <a:t>Command line cheat sheet</a:t>
            </a:r>
            <a:endParaRPr sz="1200">
              <a:solidFill>
                <a:schemeClr val="dk1"/>
              </a:solidFill>
            </a:endParaRPr>
          </a:p>
          <a:p>
            <a:pPr indent="0" lvl="0" marL="0" rtl="0" algn="l">
              <a:spcBef>
                <a:spcPts val="0"/>
              </a:spcBef>
              <a:spcAft>
                <a:spcPts val="0"/>
              </a:spcAft>
              <a:buNone/>
            </a:pPr>
            <a:r>
              <a:rPr lang="en" sz="1200">
                <a:solidFill>
                  <a:schemeClr val="dk1"/>
                </a:solidFill>
              </a:rPr>
              <a:t>https://www.git-tower.com/blog/command-line-cheat-sheet/</a:t>
            </a:r>
            <a:endParaRPr/>
          </a:p>
        </p:txBody>
      </p:sp>
      <p:sp>
        <p:nvSpPr>
          <p:cNvPr id="782" name="Google Shape;782;g23dbece6a76_1_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7" name="Shape 787"/>
        <p:cNvGrpSpPr/>
        <p:nvPr/>
      </p:nvGrpSpPr>
      <p:grpSpPr>
        <a:xfrm>
          <a:off x="0" y="0"/>
          <a:ext cx="0" cy="0"/>
          <a:chOff x="0" y="0"/>
          <a:chExt cx="0" cy="0"/>
        </a:xfrm>
      </p:grpSpPr>
      <p:sp>
        <p:nvSpPr>
          <p:cNvPr id="788" name="Google Shape;788;g23dbece6a76_1_29:notes"/>
          <p:cNvSpPr txBox="1"/>
          <p:nvPr>
            <p:ph idx="1" type="body"/>
          </p:nvPr>
        </p:nvSpPr>
        <p:spPr>
          <a:xfrm>
            <a:off x="685800" y="4400549"/>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g23dbece6a76_1_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4" name="Shape 794"/>
        <p:cNvGrpSpPr/>
        <p:nvPr/>
      </p:nvGrpSpPr>
      <p:grpSpPr>
        <a:xfrm>
          <a:off x="0" y="0"/>
          <a:ext cx="0" cy="0"/>
          <a:chOff x="0" y="0"/>
          <a:chExt cx="0" cy="0"/>
        </a:xfrm>
      </p:grpSpPr>
      <p:sp>
        <p:nvSpPr>
          <p:cNvPr id="795" name="Google Shape;795;g23dbece6a76_1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6" name="Google Shape;796;g23dbece6a76_1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400"/>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0" name="Shape 800"/>
        <p:cNvGrpSpPr/>
        <p:nvPr/>
      </p:nvGrpSpPr>
      <p:grpSpPr>
        <a:xfrm>
          <a:off x="0" y="0"/>
          <a:ext cx="0" cy="0"/>
          <a:chOff x="0" y="0"/>
          <a:chExt cx="0" cy="0"/>
        </a:xfrm>
      </p:grpSpPr>
      <p:sp>
        <p:nvSpPr>
          <p:cNvPr id="801" name="Google Shape;801;g23dbece6a76_1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2" name="Google Shape;802;g23dbece6a76_1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Font typeface="Arial"/>
              <a:buNone/>
            </a:pPr>
            <a:r>
              <a:rPr lang="en" sz="1200">
                <a:solidFill>
                  <a:schemeClr val="dk1"/>
                </a:solidFill>
              </a:rPr>
              <a:t>Sequencing centers often provide reads in the FASTQ format. The raw reads contain sequences of adapters added during library preparation, which are trimmed to start with. Then, the reads are typically mapped to a reference genome sequence. Counts of reads mapping to genes are tallied and used for differential gene expression analysis. At all stages, it is important to perform quality control of the data. All the tools mentioned in the subsequent slides for these steps are available via docker or can be installed locally. </a:t>
            </a:r>
            <a:endParaRPr sz="1200">
              <a:solidFill>
                <a:schemeClr val="dk1"/>
              </a:solidFill>
            </a:endParaRPr>
          </a:p>
          <a:p>
            <a:pPr indent="0" lvl="0" marL="0" rtl="0" algn="l">
              <a:spcBef>
                <a:spcPts val="0"/>
              </a:spcBef>
              <a:spcAft>
                <a:spcPts val="0"/>
              </a:spcAft>
              <a:buClr>
                <a:schemeClr val="dk1"/>
              </a:buClr>
              <a:buFont typeface="Arial"/>
              <a:buNone/>
            </a:pPr>
            <a:r>
              <a:t/>
            </a:r>
            <a:endParaRPr sz="1200">
              <a:solidFill>
                <a:schemeClr val="dk1"/>
              </a:solidFill>
            </a:endParaRPr>
          </a:p>
          <a:p>
            <a:pPr indent="0" lvl="0" marL="0" rtl="0" algn="l">
              <a:spcBef>
                <a:spcPts val="0"/>
              </a:spcBef>
              <a:spcAft>
                <a:spcPts val="0"/>
              </a:spcAft>
              <a:buClr>
                <a:schemeClr val="dk1"/>
              </a:buClr>
              <a:buFont typeface="Arial"/>
              <a:buNone/>
            </a:pPr>
            <a:r>
              <a:rPr lang="en" sz="1200">
                <a:solidFill>
                  <a:schemeClr val="dk1"/>
                </a:solidFill>
              </a:rPr>
              <a:t>Please download and install Docker Desktop from: https://docs.docker.com/get-docker/</a:t>
            </a:r>
            <a:endParaRPr sz="1200">
              <a:solidFill>
                <a:schemeClr val="dk1"/>
              </a:solidFill>
            </a:endParaRPr>
          </a:p>
          <a:p>
            <a:pPr indent="0" lvl="0" marL="0" rtl="0" algn="l">
              <a:spcBef>
                <a:spcPts val="0"/>
              </a:spcBef>
              <a:spcAft>
                <a:spcPts val="0"/>
              </a:spcAft>
              <a:buClr>
                <a:schemeClr val="dk1"/>
              </a:buClr>
              <a:buFont typeface="Arial"/>
              <a:buNone/>
            </a:pPr>
            <a:r>
              <a:t/>
            </a:r>
            <a:endParaRPr sz="1200">
              <a:solidFill>
                <a:schemeClr val="dk1"/>
              </a:solidFill>
            </a:endParaRPr>
          </a:p>
          <a:p>
            <a:pPr indent="0" lvl="0" marL="0" rtl="0" algn="l">
              <a:spcBef>
                <a:spcPts val="0"/>
              </a:spcBef>
              <a:spcAft>
                <a:spcPts val="0"/>
              </a:spcAft>
              <a:buClr>
                <a:schemeClr val="dk1"/>
              </a:buClr>
              <a:buFont typeface="Arial"/>
              <a:buNone/>
            </a:pPr>
            <a:r>
              <a:rPr lang="en" sz="1200">
                <a:solidFill>
                  <a:schemeClr val="dk1"/>
                </a:solidFill>
              </a:rPr>
              <a:t>All UCSF/Gladstone affiliates can request access to Wynton. Visit https://wynton.ucsf.edu/hpc/about/join.html</a:t>
            </a:r>
            <a:endParaRPr sz="12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3" name="Shape 823"/>
        <p:cNvGrpSpPr/>
        <p:nvPr/>
      </p:nvGrpSpPr>
      <p:grpSpPr>
        <a:xfrm>
          <a:off x="0" y="0"/>
          <a:ext cx="0" cy="0"/>
          <a:chOff x="0" y="0"/>
          <a:chExt cx="0" cy="0"/>
        </a:xfrm>
      </p:grpSpPr>
      <p:sp>
        <p:nvSpPr>
          <p:cNvPr id="824" name="Google Shape;824;g23dbece6a76_1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5" name="Google Shape;825;g23dbece6a76_1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For Docker and Wynton, the script is available in the workshop materials.</a:t>
            </a:r>
            <a:endParaRPr sz="1200"/>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#Tutorial to login to wynton: https://wynton.ucsf.edu/hpc/get-started/access-cluster.html</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#Tutorial for wynton development nodes:</a:t>
            </a:r>
            <a:r>
              <a:rPr lang="en" sz="1200">
                <a:solidFill>
                  <a:schemeClr val="dk1"/>
                </a:solidFill>
                <a:uFill>
                  <a:noFill/>
                </a:uFill>
                <a:hlinkClick r:id="rId2">
                  <a:extLst>
                    <a:ext uri="{A12FA001-AC4F-418D-AE19-62706E023703}">
                      <ahyp:hlinkClr val="tx"/>
                    </a:ext>
                  </a:extLst>
                </a:hlinkClick>
              </a:rPr>
              <a:t> </a:t>
            </a:r>
            <a:r>
              <a:rPr lang="en" sz="1200" u="sng">
                <a:solidFill>
                  <a:schemeClr val="hlink"/>
                </a:solidFill>
                <a:hlinkClick r:id="rId3"/>
              </a:rPr>
              <a:t>https://wynton.ucsf.edu/hpc/get-started/development-prototyping.html</a:t>
            </a:r>
            <a:endParaRPr sz="1200" u="sng">
              <a:solidFill>
                <a:schemeClr val="hlink"/>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#file transfer tutorial: :</a:t>
            </a:r>
            <a:r>
              <a:rPr lang="en" sz="1200">
                <a:solidFill>
                  <a:schemeClr val="dk1"/>
                </a:solidFill>
                <a:uFill>
                  <a:noFill/>
                </a:uFill>
                <a:hlinkClick r:id="rId4">
                  <a:extLst>
                    <a:ext uri="{A12FA001-AC4F-418D-AE19-62706E023703}">
                      <ahyp:hlinkClr val="tx"/>
                    </a:ext>
                  </a:extLst>
                </a:hlinkClick>
              </a:rPr>
              <a:t> </a:t>
            </a:r>
            <a:r>
              <a:rPr lang="en" sz="1200" u="sng">
                <a:solidFill>
                  <a:schemeClr val="hlink"/>
                </a:solidFill>
                <a:hlinkClick r:id="rId5"/>
              </a:rPr>
              <a:t>https://wynton.ucsf.edu/hpc/transfers/files-and-directories.html</a:t>
            </a:r>
            <a:endParaRPr sz="1200" u="sng">
              <a:solidFill>
                <a:schemeClr val="hlink"/>
              </a:solidFill>
            </a:endParaRPr>
          </a:p>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9" name="Shape 829"/>
        <p:cNvGrpSpPr/>
        <p:nvPr/>
      </p:nvGrpSpPr>
      <p:grpSpPr>
        <a:xfrm>
          <a:off x="0" y="0"/>
          <a:ext cx="0" cy="0"/>
          <a:chOff x="0" y="0"/>
          <a:chExt cx="0" cy="0"/>
        </a:xfrm>
      </p:grpSpPr>
      <p:sp>
        <p:nvSpPr>
          <p:cNvPr id="830" name="Google Shape;830;g23cd6a728b2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1" name="Google Shape;831;g23cd6a728b2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5" name="Shape 835"/>
        <p:cNvGrpSpPr/>
        <p:nvPr/>
      </p:nvGrpSpPr>
      <p:grpSpPr>
        <a:xfrm>
          <a:off x="0" y="0"/>
          <a:ext cx="0" cy="0"/>
          <a:chOff x="0" y="0"/>
          <a:chExt cx="0" cy="0"/>
        </a:xfrm>
      </p:grpSpPr>
      <p:sp>
        <p:nvSpPr>
          <p:cNvPr id="836" name="Google Shape;836;g23cd6a728b2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7" name="Google Shape;837;g23cd6a728b2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2" name="Shape 842"/>
        <p:cNvGrpSpPr/>
        <p:nvPr/>
      </p:nvGrpSpPr>
      <p:grpSpPr>
        <a:xfrm>
          <a:off x="0" y="0"/>
          <a:ext cx="0" cy="0"/>
          <a:chOff x="0" y="0"/>
          <a:chExt cx="0" cy="0"/>
        </a:xfrm>
      </p:grpSpPr>
      <p:sp>
        <p:nvSpPr>
          <p:cNvPr id="843" name="Google Shape;843;g23dbece6a76_1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4" name="Google Shape;844;g23dbece6a76_1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23b300e55dd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23b300e55dd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8" name="Shape 848"/>
        <p:cNvGrpSpPr/>
        <p:nvPr/>
      </p:nvGrpSpPr>
      <p:grpSpPr>
        <a:xfrm>
          <a:off x="0" y="0"/>
          <a:ext cx="0" cy="0"/>
          <a:chOff x="0" y="0"/>
          <a:chExt cx="0" cy="0"/>
        </a:xfrm>
      </p:grpSpPr>
      <p:sp>
        <p:nvSpPr>
          <p:cNvPr id="849" name="Google Shape;849;g23dbece6a76_1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0" name="Google Shape;850;g23dbece6a76_1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t/>
            </a:r>
            <a:endParaRPr sz="1200">
              <a:solidFill>
                <a:schemeClr val="dk1"/>
              </a:solidFill>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4" name="Shape 854"/>
        <p:cNvGrpSpPr/>
        <p:nvPr/>
      </p:nvGrpSpPr>
      <p:grpSpPr>
        <a:xfrm>
          <a:off x="0" y="0"/>
          <a:ext cx="0" cy="0"/>
          <a:chOff x="0" y="0"/>
          <a:chExt cx="0" cy="0"/>
        </a:xfrm>
      </p:grpSpPr>
      <p:sp>
        <p:nvSpPr>
          <p:cNvPr id="855" name="Google Shape;855;g23dbece6a7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6" name="Google Shape;856;g23dbece6a7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0" name="Shape 860"/>
        <p:cNvGrpSpPr/>
        <p:nvPr/>
      </p:nvGrpSpPr>
      <p:grpSpPr>
        <a:xfrm>
          <a:off x="0" y="0"/>
          <a:ext cx="0" cy="0"/>
          <a:chOff x="0" y="0"/>
          <a:chExt cx="0" cy="0"/>
        </a:xfrm>
      </p:grpSpPr>
      <p:sp>
        <p:nvSpPr>
          <p:cNvPr id="861" name="Google Shape;861;g23b300e55dd_0_7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2" name="Google Shape;862;g23b300e55dd_0_7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Font typeface="Arial"/>
              <a:buNone/>
            </a:pPr>
            <a:r>
              <a:rPr lang="en" sz="1200">
                <a:solidFill>
                  <a:schemeClr val="dk1"/>
                </a:solidFill>
              </a:rPr>
              <a:t>Sequencing centers often provide reads in the FASTQ format. The raw reads contain sequences of adapters added during library preparation, which are trimmed to start with. Then, the reads are typically mapped to a reference genome sequence. Counts of reads mapping to genes are tallied and used for differential gene expression analysis. At all stages, it is important to perform quality control of the data. All the tools mentioned in the subsequent slides for these steps are available via docker or can be installed locally. </a:t>
            </a:r>
            <a:endParaRPr sz="1200">
              <a:solidFill>
                <a:schemeClr val="dk1"/>
              </a:solidFill>
            </a:endParaRPr>
          </a:p>
          <a:p>
            <a:pPr indent="0" lvl="0" marL="0" rtl="0" algn="l">
              <a:spcBef>
                <a:spcPts val="0"/>
              </a:spcBef>
              <a:spcAft>
                <a:spcPts val="0"/>
              </a:spcAft>
              <a:buClr>
                <a:schemeClr val="dk1"/>
              </a:buClr>
              <a:buFont typeface="Arial"/>
              <a:buNone/>
            </a:pPr>
            <a:r>
              <a:t/>
            </a:r>
            <a:endParaRPr sz="1200">
              <a:solidFill>
                <a:schemeClr val="dk1"/>
              </a:solidFill>
            </a:endParaRPr>
          </a:p>
          <a:p>
            <a:pPr indent="0" lvl="0" marL="0" rtl="0" algn="l">
              <a:spcBef>
                <a:spcPts val="0"/>
              </a:spcBef>
              <a:spcAft>
                <a:spcPts val="0"/>
              </a:spcAft>
              <a:buClr>
                <a:schemeClr val="dk1"/>
              </a:buClr>
              <a:buFont typeface="Arial"/>
              <a:buNone/>
            </a:pPr>
            <a:r>
              <a:rPr lang="en" sz="1200">
                <a:solidFill>
                  <a:schemeClr val="dk1"/>
                </a:solidFill>
              </a:rPr>
              <a:t>Please download and install Docker Desktop from: https://docs.docker.com/get-docker/</a:t>
            </a:r>
            <a:endParaRPr sz="1200">
              <a:solidFill>
                <a:schemeClr val="dk1"/>
              </a:solidFill>
            </a:endParaRPr>
          </a:p>
          <a:p>
            <a:pPr indent="0" lvl="0" marL="0" rtl="0" algn="l">
              <a:spcBef>
                <a:spcPts val="0"/>
              </a:spcBef>
              <a:spcAft>
                <a:spcPts val="0"/>
              </a:spcAft>
              <a:buClr>
                <a:schemeClr val="dk1"/>
              </a:buClr>
              <a:buFont typeface="Arial"/>
              <a:buNone/>
            </a:pPr>
            <a:r>
              <a:t/>
            </a:r>
            <a:endParaRPr sz="1200">
              <a:solidFill>
                <a:schemeClr val="dk1"/>
              </a:solidFill>
            </a:endParaRPr>
          </a:p>
          <a:p>
            <a:pPr indent="0" lvl="0" marL="0" rtl="0" algn="l">
              <a:spcBef>
                <a:spcPts val="0"/>
              </a:spcBef>
              <a:spcAft>
                <a:spcPts val="0"/>
              </a:spcAft>
              <a:buClr>
                <a:schemeClr val="dk1"/>
              </a:buClr>
              <a:buFont typeface="Arial"/>
              <a:buNone/>
            </a:pPr>
            <a:r>
              <a:rPr lang="en" sz="1200">
                <a:solidFill>
                  <a:schemeClr val="dk1"/>
                </a:solidFill>
              </a:rPr>
              <a:t>All UCSF/Gladstone affiliates can request access to Wynton. Visit https://wynton.ucsf.edu/hpc/about/join.html</a:t>
            </a:r>
            <a:endParaRPr sz="12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3" name="Shape 883"/>
        <p:cNvGrpSpPr/>
        <p:nvPr/>
      </p:nvGrpSpPr>
      <p:grpSpPr>
        <a:xfrm>
          <a:off x="0" y="0"/>
          <a:ext cx="0" cy="0"/>
          <a:chOff x="0" y="0"/>
          <a:chExt cx="0" cy="0"/>
        </a:xfrm>
      </p:grpSpPr>
      <p:sp>
        <p:nvSpPr>
          <p:cNvPr id="884" name="Google Shape;884;g23b300e55dd_0_6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5" name="Google Shape;885;g23b300e55dd_0_6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9" name="Shape 889"/>
        <p:cNvGrpSpPr/>
        <p:nvPr/>
      </p:nvGrpSpPr>
      <p:grpSpPr>
        <a:xfrm>
          <a:off x="0" y="0"/>
          <a:ext cx="0" cy="0"/>
          <a:chOff x="0" y="0"/>
          <a:chExt cx="0" cy="0"/>
        </a:xfrm>
      </p:grpSpPr>
      <p:sp>
        <p:nvSpPr>
          <p:cNvPr id="890" name="Google Shape;890;g23b300e55dd_0_5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1" name="Google Shape;891;g23b300e55dd_0_5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Suggested reading:</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https://samtools.github.io/hts-specs/SAMv1.pdf</a:t>
            </a:r>
            <a:endParaRPr sz="12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5" name="Shape 895"/>
        <p:cNvGrpSpPr/>
        <p:nvPr/>
      </p:nvGrpSpPr>
      <p:grpSpPr>
        <a:xfrm>
          <a:off x="0" y="0"/>
          <a:ext cx="0" cy="0"/>
          <a:chOff x="0" y="0"/>
          <a:chExt cx="0" cy="0"/>
        </a:xfrm>
      </p:grpSpPr>
      <p:sp>
        <p:nvSpPr>
          <p:cNvPr id="896" name="Google Shape;896;g23b300e55dd_0_5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7" name="Google Shape;897;g23b300e55dd_0_5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chrome-extension://efaidnbmnnnibpcajpcglclefindmkaj/https://samtools.github.io/hts-specs/SAMv1.pdf</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3" name="Shape 903"/>
        <p:cNvGrpSpPr/>
        <p:nvPr/>
      </p:nvGrpSpPr>
      <p:grpSpPr>
        <a:xfrm>
          <a:off x="0" y="0"/>
          <a:ext cx="0" cy="0"/>
          <a:chOff x="0" y="0"/>
          <a:chExt cx="0" cy="0"/>
        </a:xfrm>
      </p:grpSpPr>
      <p:sp>
        <p:nvSpPr>
          <p:cNvPr id="904" name="Google Shape;904;g23b300e55dd_0_5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5" name="Google Shape;905;g23b300e55dd_0_5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9" name="Shape 909"/>
        <p:cNvGrpSpPr/>
        <p:nvPr/>
      </p:nvGrpSpPr>
      <p:grpSpPr>
        <a:xfrm>
          <a:off x="0" y="0"/>
          <a:ext cx="0" cy="0"/>
          <a:chOff x="0" y="0"/>
          <a:chExt cx="0" cy="0"/>
        </a:xfrm>
      </p:grpSpPr>
      <p:sp>
        <p:nvSpPr>
          <p:cNvPr id="910" name="Google Shape;910;g23b300e55dd_0_5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1" name="Google Shape;911;g23b300e55dd_0_5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5" name="Shape 915"/>
        <p:cNvGrpSpPr/>
        <p:nvPr/>
      </p:nvGrpSpPr>
      <p:grpSpPr>
        <a:xfrm>
          <a:off x="0" y="0"/>
          <a:ext cx="0" cy="0"/>
          <a:chOff x="0" y="0"/>
          <a:chExt cx="0" cy="0"/>
        </a:xfrm>
      </p:grpSpPr>
      <p:sp>
        <p:nvSpPr>
          <p:cNvPr id="916" name="Google Shape;916;g23b300e55dd_0_5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7" name="Google Shape;917;g23b300e55dd_0_5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5" name="Shape 925"/>
        <p:cNvGrpSpPr/>
        <p:nvPr/>
      </p:nvGrpSpPr>
      <p:grpSpPr>
        <a:xfrm>
          <a:off x="0" y="0"/>
          <a:ext cx="0" cy="0"/>
          <a:chOff x="0" y="0"/>
          <a:chExt cx="0" cy="0"/>
        </a:xfrm>
      </p:grpSpPr>
      <p:sp>
        <p:nvSpPr>
          <p:cNvPr id="926" name="Google Shape;926;g23b300e55dd_0_7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7" name="Google Shape;927;g23b300e55dd_0_7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Font typeface="Arial"/>
              <a:buNone/>
            </a:pPr>
            <a:r>
              <a:rPr lang="en" sz="1200">
                <a:solidFill>
                  <a:schemeClr val="dk1"/>
                </a:solidFill>
              </a:rPr>
              <a:t>Sequencing centers often provide reads in the FASTQ format. The raw reads contain sequences of adapters added during library preparation, which are trimmed to start with. Then, the reads are typically mapped to a reference genome sequence. Counts of reads mapping to genes are tallied and used for differential gene expression analysis. At all stages, it is important to perform quality control of the data. All the tools mentioned in the subsequent slides for these steps are available via docker or can be installed locally. </a:t>
            </a:r>
            <a:endParaRPr sz="1200">
              <a:solidFill>
                <a:schemeClr val="dk1"/>
              </a:solidFill>
            </a:endParaRPr>
          </a:p>
          <a:p>
            <a:pPr indent="0" lvl="0" marL="0" rtl="0" algn="l">
              <a:spcBef>
                <a:spcPts val="0"/>
              </a:spcBef>
              <a:spcAft>
                <a:spcPts val="0"/>
              </a:spcAft>
              <a:buClr>
                <a:schemeClr val="dk1"/>
              </a:buClr>
              <a:buFont typeface="Arial"/>
              <a:buNone/>
            </a:pPr>
            <a:r>
              <a:t/>
            </a:r>
            <a:endParaRPr sz="1200">
              <a:solidFill>
                <a:schemeClr val="dk1"/>
              </a:solidFill>
            </a:endParaRPr>
          </a:p>
          <a:p>
            <a:pPr indent="0" lvl="0" marL="0" rtl="0" algn="l">
              <a:spcBef>
                <a:spcPts val="0"/>
              </a:spcBef>
              <a:spcAft>
                <a:spcPts val="0"/>
              </a:spcAft>
              <a:buClr>
                <a:schemeClr val="dk1"/>
              </a:buClr>
              <a:buFont typeface="Arial"/>
              <a:buNone/>
            </a:pPr>
            <a:r>
              <a:rPr lang="en" sz="1200">
                <a:solidFill>
                  <a:schemeClr val="dk1"/>
                </a:solidFill>
              </a:rPr>
              <a:t>Please download and install Docker Desktop from: https://docs.docker.com/get-docker/</a:t>
            </a:r>
            <a:endParaRPr sz="1200">
              <a:solidFill>
                <a:schemeClr val="dk1"/>
              </a:solidFill>
            </a:endParaRPr>
          </a:p>
          <a:p>
            <a:pPr indent="0" lvl="0" marL="0" rtl="0" algn="l">
              <a:spcBef>
                <a:spcPts val="0"/>
              </a:spcBef>
              <a:spcAft>
                <a:spcPts val="0"/>
              </a:spcAft>
              <a:buClr>
                <a:schemeClr val="dk1"/>
              </a:buClr>
              <a:buFont typeface="Arial"/>
              <a:buNone/>
            </a:pPr>
            <a:r>
              <a:t/>
            </a:r>
            <a:endParaRPr sz="1200">
              <a:solidFill>
                <a:schemeClr val="dk1"/>
              </a:solidFill>
            </a:endParaRPr>
          </a:p>
          <a:p>
            <a:pPr indent="0" lvl="0" marL="0" rtl="0" algn="l">
              <a:spcBef>
                <a:spcPts val="0"/>
              </a:spcBef>
              <a:spcAft>
                <a:spcPts val="0"/>
              </a:spcAft>
              <a:buClr>
                <a:schemeClr val="dk1"/>
              </a:buClr>
              <a:buFont typeface="Arial"/>
              <a:buNone/>
            </a:pPr>
            <a:r>
              <a:rPr lang="en" sz="1200">
                <a:solidFill>
                  <a:schemeClr val="dk1"/>
                </a:solidFill>
              </a:rPr>
              <a:t>All UCSF/Gladstone affiliates can request access to Wynton. Visit https://wynton.ucsf.edu/hpc/about/join.html</a:t>
            </a:r>
            <a:endParaRPr sz="12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23b300e55dd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23b300e55dd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8" name="Shape 948"/>
        <p:cNvGrpSpPr/>
        <p:nvPr/>
      </p:nvGrpSpPr>
      <p:grpSpPr>
        <a:xfrm>
          <a:off x="0" y="0"/>
          <a:ext cx="0" cy="0"/>
          <a:chOff x="0" y="0"/>
          <a:chExt cx="0" cy="0"/>
        </a:xfrm>
      </p:grpSpPr>
      <p:sp>
        <p:nvSpPr>
          <p:cNvPr id="949" name="Google Shape;949;g23b300e55dd_0_6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0" name="Google Shape;950;g23b300e55dd_0_6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Suggested reading:</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https://academic.oup.com/bioinformatics/article/30/7/923/232889</a:t>
            </a:r>
            <a:endParaRPr sz="12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6" name="Shape 956"/>
        <p:cNvGrpSpPr/>
        <p:nvPr/>
      </p:nvGrpSpPr>
      <p:grpSpPr>
        <a:xfrm>
          <a:off x="0" y="0"/>
          <a:ext cx="0" cy="0"/>
          <a:chOff x="0" y="0"/>
          <a:chExt cx="0" cy="0"/>
        </a:xfrm>
      </p:grpSpPr>
      <p:sp>
        <p:nvSpPr>
          <p:cNvPr id="957" name="Google Shape;957;g23b300e55dd_0_6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8" name="Google Shape;958;g23b300e55dd_0_6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Suggested reading:</a:t>
            </a:r>
            <a:endParaRPr sz="1200"/>
          </a:p>
          <a:p>
            <a:pPr indent="0" lvl="0" marL="0" rtl="0" algn="l">
              <a:spcBef>
                <a:spcPts val="0"/>
              </a:spcBef>
              <a:spcAft>
                <a:spcPts val="0"/>
              </a:spcAft>
              <a:buNone/>
            </a:pPr>
            <a:r>
              <a:rPr lang="en" sz="1200" u="sng">
                <a:solidFill>
                  <a:schemeClr val="hlink"/>
                </a:solidFill>
                <a:hlinkClick r:id="rId2"/>
              </a:rPr>
              <a:t>https://www.ncbi.nlm.nih.gov/pmc/articles/PMC3005310/</a:t>
            </a:r>
            <a:endParaRPr sz="1200"/>
          </a:p>
          <a:p>
            <a:pPr indent="0" lvl="0" marL="0" rtl="0" algn="l">
              <a:spcBef>
                <a:spcPts val="0"/>
              </a:spcBef>
              <a:spcAft>
                <a:spcPts val="0"/>
              </a:spcAft>
              <a:buNone/>
            </a:pPr>
            <a:r>
              <a:rPr lang="en" sz="1200"/>
              <a:t>https://blog.genewiz.com/stranded-vs-non-stranded-rna-seq</a:t>
            </a:r>
            <a:endParaRPr sz="1200"/>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5" name="Shape 965"/>
        <p:cNvGrpSpPr/>
        <p:nvPr/>
      </p:nvGrpSpPr>
      <p:grpSpPr>
        <a:xfrm>
          <a:off x="0" y="0"/>
          <a:ext cx="0" cy="0"/>
          <a:chOff x="0" y="0"/>
          <a:chExt cx="0" cy="0"/>
        </a:xfrm>
      </p:grpSpPr>
      <p:sp>
        <p:nvSpPr>
          <p:cNvPr id="966" name="Google Shape;966;g23b300e55dd_0_6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7" name="Google Shape;967;g23b300e55dd_0_6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2" name="Shape 972"/>
        <p:cNvGrpSpPr/>
        <p:nvPr/>
      </p:nvGrpSpPr>
      <p:grpSpPr>
        <a:xfrm>
          <a:off x="0" y="0"/>
          <a:ext cx="0" cy="0"/>
          <a:chOff x="0" y="0"/>
          <a:chExt cx="0" cy="0"/>
        </a:xfrm>
      </p:grpSpPr>
      <p:sp>
        <p:nvSpPr>
          <p:cNvPr id="973" name="Google Shape;973;g23b300e55dd_0_6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4" name="Google Shape;974;g23b300e55dd_0_6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9" name="Shape 979"/>
        <p:cNvGrpSpPr/>
        <p:nvPr/>
      </p:nvGrpSpPr>
      <p:grpSpPr>
        <a:xfrm>
          <a:off x="0" y="0"/>
          <a:ext cx="0" cy="0"/>
          <a:chOff x="0" y="0"/>
          <a:chExt cx="0" cy="0"/>
        </a:xfrm>
      </p:grpSpPr>
      <p:sp>
        <p:nvSpPr>
          <p:cNvPr id="980" name="Google Shape;980;g23b300e55dd_0_6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1" name="Google Shape;981;g23b300e55dd_0_6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7" name="Shape 987"/>
        <p:cNvGrpSpPr/>
        <p:nvPr/>
      </p:nvGrpSpPr>
      <p:grpSpPr>
        <a:xfrm>
          <a:off x="0" y="0"/>
          <a:ext cx="0" cy="0"/>
          <a:chOff x="0" y="0"/>
          <a:chExt cx="0" cy="0"/>
        </a:xfrm>
      </p:grpSpPr>
      <p:sp>
        <p:nvSpPr>
          <p:cNvPr id="988" name="Google Shape;988;gf7c97f38cb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9" name="Google Shape;989;gf7c97f38cb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3" name="Shape 993"/>
        <p:cNvGrpSpPr/>
        <p:nvPr/>
      </p:nvGrpSpPr>
      <p:grpSpPr>
        <a:xfrm>
          <a:off x="0" y="0"/>
          <a:ext cx="0" cy="0"/>
          <a:chOff x="0" y="0"/>
          <a:chExt cx="0" cy="0"/>
        </a:xfrm>
      </p:grpSpPr>
      <p:sp>
        <p:nvSpPr>
          <p:cNvPr id="994" name="Google Shape;994;g23dbece6a76_1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5" name="Google Shape;995;g23dbece6a76_1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9" name="Shape 999"/>
        <p:cNvGrpSpPr/>
        <p:nvPr/>
      </p:nvGrpSpPr>
      <p:grpSpPr>
        <a:xfrm>
          <a:off x="0" y="0"/>
          <a:ext cx="0" cy="0"/>
          <a:chOff x="0" y="0"/>
          <a:chExt cx="0" cy="0"/>
        </a:xfrm>
      </p:grpSpPr>
      <p:sp>
        <p:nvSpPr>
          <p:cNvPr id="1000" name="Google Shape;1000;g23dbece6a76_1_126:notes"/>
          <p:cNvSpPr txBox="1"/>
          <p:nvPr>
            <p:ph idx="1" type="body"/>
          </p:nvPr>
        </p:nvSpPr>
        <p:spPr>
          <a:xfrm>
            <a:off x="685800" y="4400549"/>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g23dbece6a76_1_1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6" name="Shape 1006"/>
        <p:cNvGrpSpPr/>
        <p:nvPr/>
      </p:nvGrpSpPr>
      <p:grpSpPr>
        <a:xfrm>
          <a:off x="0" y="0"/>
          <a:ext cx="0" cy="0"/>
          <a:chOff x="0" y="0"/>
          <a:chExt cx="0" cy="0"/>
        </a:xfrm>
      </p:grpSpPr>
      <p:sp>
        <p:nvSpPr>
          <p:cNvPr id="1007" name="Google Shape;1007;g23dbece6a76_1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8" name="Google Shape;1008;g23dbece6a76_1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0" lvl="0" marL="0" rtl="0" algn="l">
              <a:spcBef>
                <a:spcPts val="0"/>
              </a:spcBef>
              <a:spcAft>
                <a:spcPts val="0"/>
              </a:spcAft>
              <a:buNone/>
            </a:pPr>
            <a:r>
              <a:t/>
            </a:r>
            <a:endParaRPr sz="1200">
              <a:solidFill>
                <a:schemeClr val="dk1"/>
              </a:solidFill>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2" name="Shape 1012"/>
        <p:cNvGrpSpPr/>
        <p:nvPr/>
      </p:nvGrpSpPr>
      <p:grpSpPr>
        <a:xfrm>
          <a:off x="0" y="0"/>
          <a:ext cx="0" cy="0"/>
          <a:chOff x="0" y="0"/>
          <a:chExt cx="0" cy="0"/>
        </a:xfrm>
      </p:grpSpPr>
      <p:sp>
        <p:nvSpPr>
          <p:cNvPr id="1013" name="Google Shape;1013;g23dbece6a76_1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4" name="Google Shape;1014;g23dbece6a76_1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Font typeface="Arial"/>
              <a:buNone/>
            </a:pPr>
            <a:r>
              <a:rPr lang="en" sz="1200">
                <a:solidFill>
                  <a:schemeClr val="dk1"/>
                </a:solidFill>
              </a:rPr>
              <a:t>Sequencing centers often provide reads in the FASTQ format. The raw reads contain sequences of adapters added during library preparation, which are trimmed to start with. Then, the reads are typically mapped to a reference genome sequence. Counts of reads mapping to genes are tallied and used for differential gene expression analysis. At all stages, it is important to perform quality control of the data. All the tools mentioned in the subsequent slides for these steps are available via docker or can be installed locally. </a:t>
            </a:r>
            <a:endParaRPr sz="1200">
              <a:solidFill>
                <a:schemeClr val="dk1"/>
              </a:solidFill>
            </a:endParaRPr>
          </a:p>
          <a:p>
            <a:pPr indent="0" lvl="0" marL="0" rtl="0" algn="l">
              <a:spcBef>
                <a:spcPts val="0"/>
              </a:spcBef>
              <a:spcAft>
                <a:spcPts val="0"/>
              </a:spcAft>
              <a:buClr>
                <a:schemeClr val="dk1"/>
              </a:buClr>
              <a:buFont typeface="Arial"/>
              <a:buNone/>
            </a:pPr>
            <a:r>
              <a:t/>
            </a:r>
            <a:endParaRPr sz="1200">
              <a:solidFill>
                <a:schemeClr val="dk1"/>
              </a:solidFill>
            </a:endParaRPr>
          </a:p>
          <a:p>
            <a:pPr indent="0" lvl="0" marL="0" rtl="0" algn="l">
              <a:spcBef>
                <a:spcPts val="0"/>
              </a:spcBef>
              <a:spcAft>
                <a:spcPts val="0"/>
              </a:spcAft>
              <a:buClr>
                <a:schemeClr val="dk1"/>
              </a:buClr>
              <a:buFont typeface="Arial"/>
              <a:buNone/>
            </a:pPr>
            <a:r>
              <a:rPr lang="en" sz="1200">
                <a:solidFill>
                  <a:schemeClr val="dk1"/>
                </a:solidFill>
              </a:rPr>
              <a:t>Please download and install Docker Desktop from: https://docs.docker.com/get-docker/</a:t>
            </a:r>
            <a:endParaRPr sz="1200">
              <a:solidFill>
                <a:schemeClr val="dk1"/>
              </a:solidFill>
            </a:endParaRPr>
          </a:p>
          <a:p>
            <a:pPr indent="0" lvl="0" marL="0" rtl="0" algn="l">
              <a:spcBef>
                <a:spcPts val="0"/>
              </a:spcBef>
              <a:spcAft>
                <a:spcPts val="0"/>
              </a:spcAft>
              <a:buClr>
                <a:schemeClr val="dk1"/>
              </a:buClr>
              <a:buFont typeface="Arial"/>
              <a:buNone/>
            </a:pPr>
            <a:r>
              <a:t/>
            </a:r>
            <a:endParaRPr sz="1200">
              <a:solidFill>
                <a:schemeClr val="dk1"/>
              </a:solidFill>
            </a:endParaRPr>
          </a:p>
          <a:p>
            <a:pPr indent="0" lvl="0" marL="0" rtl="0" algn="l">
              <a:spcBef>
                <a:spcPts val="0"/>
              </a:spcBef>
              <a:spcAft>
                <a:spcPts val="0"/>
              </a:spcAft>
              <a:buClr>
                <a:schemeClr val="dk1"/>
              </a:buClr>
              <a:buFont typeface="Arial"/>
              <a:buNone/>
            </a:pPr>
            <a:r>
              <a:rPr lang="en" sz="1200">
                <a:solidFill>
                  <a:schemeClr val="dk1"/>
                </a:solidFill>
              </a:rPr>
              <a:t>All UCSF/Gladstone affiliates can request access to Wynton. Visit https://wynton.ucsf.edu/hpc/about/join.html</a:t>
            </a:r>
            <a:endParaRPr sz="12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0.png"/><Relationship Id="rId3"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0.png"/><Relationship Id="rId3" Type="http://schemas.openxmlformats.org/officeDocument/2006/relationships/image" Target="../media/image4.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3" name="Shape 53"/>
        <p:cNvGrpSpPr/>
        <p:nvPr/>
      </p:nvGrpSpPr>
      <p:grpSpPr>
        <a:xfrm>
          <a:off x="0" y="0"/>
          <a:ext cx="0" cy="0"/>
          <a:chOff x="0" y="0"/>
          <a:chExt cx="0" cy="0"/>
        </a:xfrm>
      </p:grpSpPr>
      <p:pic>
        <p:nvPicPr>
          <p:cNvPr id="54" name="Google Shape;54;p14"/>
          <p:cNvPicPr preferRelativeResize="0"/>
          <p:nvPr/>
        </p:nvPicPr>
        <p:blipFill rotWithShape="1">
          <a:blip r:embed="rId2">
            <a:alphaModFix/>
          </a:blip>
          <a:srcRect b="0" l="0" r="0" t="0"/>
          <a:stretch/>
        </p:blipFill>
        <p:spPr>
          <a:xfrm>
            <a:off x="0" y="0"/>
            <a:ext cx="9189724" cy="5173813"/>
          </a:xfrm>
          <a:prstGeom prst="rect">
            <a:avLst/>
          </a:prstGeom>
          <a:noFill/>
          <a:ln>
            <a:noFill/>
          </a:ln>
        </p:spPr>
      </p:pic>
      <p:sp>
        <p:nvSpPr>
          <p:cNvPr id="55" name="Google Shape;55;p14"/>
          <p:cNvSpPr txBox="1"/>
          <p:nvPr>
            <p:ph type="ctrTitle"/>
          </p:nvPr>
        </p:nvSpPr>
        <p:spPr>
          <a:xfrm>
            <a:off x="1143000" y="841772"/>
            <a:ext cx="6858000" cy="1790700"/>
          </a:xfrm>
          <a:prstGeom prst="rect">
            <a:avLst/>
          </a:prstGeom>
          <a:noFill/>
          <a:ln>
            <a:noFill/>
          </a:ln>
        </p:spPr>
        <p:txBody>
          <a:bodyPr anchorCtr="0" anchor="b" bIns="0" lIns="0" spcFirstLastPara="1" rIns="0" wrap="square" tIns="0">
            <a:normAutofit/>
          </a:bodyPr>
          <a:lstStyle>
            <a:lvl1pPr lvl="0" rtl="0" algn="l">
              <a:lnSpc>
                <a:spcPct val="90000"/>
              </a:lnSpc>
              <a:spcBef>
                <a:spcPts val="0"/>
              </a:spcBef>
              <a:spcAft>
                <a:spcPts val="0"/>
              </a:spcAft>
              <a:buClr>
                <a:schemeClr val="lt1"/>
              </a:buClr>
              <a:buSzPts val="4500"/>
              <a:buFont typeface="Helvetica Neue"/>
              <a:buNone/>
              <a:defRPr sz="4500">
                <a:solidFill>
                  <a:schemeClr val="lt1"/>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56" name="Google Shape;56;p14"/>
          <p:cNvSpPr txBox="1"/>
          <p:nvPr>
            <p:ph idx="1" type="subTitle"/>
          </p:nvPr>
        </p:nvSpPr>
        <p:spPr>
          <a:xfrm>
            <a:off x="1143000" y="2701528"/>
            <a:ext cx="6858000" cy="1241700"/>
          </a:xfrm>
          <a:prstGeom prst="rect">
            <a:avLst/>
          </a:prstGeom>
          <a:noFill/>
          <a:ln>
            <a:noFill/>
          </a:ln>
        </p:spPr>
        <p:txBody>
          <a:bodyPr anchorCtr="0" anchor="t" bIns="0" lIns="0" spcFirstLastPara="1" rIns="0" wrap="square" tIns="0">
            <a:normAutofit/>
          </a:bodyPr>
          <a:lstStyle>
            <a:lvl1pPr lvl="0" rtl="0" algn="l">
              <a:lnSpc>
                <a:spcPct val="90000"/>
              </a:lnSpc>
              <a:spcBef>
                <a:spcPts val="800"/>
              </a:spcBef>
              <a:spcAft>
                <a:spcPts val="0"/>
              </a:spcAft>
              <a:buClr>
                <a:schemeClr val="lt1"/>
              </a:buClr>
              <a:buSzPts val="2100"/>
              <a:buNone/>
              <a:defRPr sz="2100">
                <a:solidFill>
                  <a:schemeClr val="lt1"/>
                </a:solidFill>
              </a:defRPr>
            </a:lvl1pPr>
            <a:lvl2pPr lvl="1" rtl="0" algn="ctr">
              <a:lnSpc>
                <a:spcPct val="90000"/>
              </a:lnSpc>
              <a:spcBef>
                <a:spcPts val="400"/>
              </a:spcBef>
              <a:spcAft>
                <a:spcPts val="0"/>
              </a:spcAft>
              <a:buClr>
                <a:srgbClr val="002B42"/>
              </a:buClr>
              <a:buSzPts val="1500"/>
              <a:buNone/>
              <a:defRPr sz="1500"/>
            </a:lvl2pPr>
            <a:lvl3pPr lvl="2" rtl="0" algn="ctr">
              <a:lnSpc>
                <a:spcPct val="90000"/>
              </a:lnSpc>
              <a:spcBef>
                <a:spcPts val="400"/>
              </a:spcBef>
              <a:spcAft>
                <a:spcPts val="0"/>
              </a:spcAft>
              <a:buClr>
                <a:srgbClr val="002B42"/>
              </a:buClr>
              <a:buSzPts val="1400"/>
              <a:buNone/>
              <a:defRPr sz="1400"/>
            </a:lvl3pPr>
            <a:lvl4pPr lvl="3" rtl="0" algn="ctr">
              <a:lnSpc>
                <a:spcPct val="90000"/>
              </a:lnSpc>
              <a:spcBef>
                <a:spcPts val="400"/>
              </a:spcBef>
              <a:spcAft>
                <a:spcPts val="0"/>
              </a:spcAft>
              <a:buClr>
                <a:srgbClr val="002B42"/>
              </a:buClr>
              <a:buSzPts val="1200"/>
              <a:buNone/>
              <a:defRPr sz="1200"/>
            </a:lvl4pPr>
            <a:lvl5pPr lvl="4" rtl="0" algn="ctr">
              <a:lnSpc>
                <a:spcPct val="90000"/>
              </a:lnSpc>
              <a:spcBef>
                <a:spcPts val="400"/>
              </a:spcBef>
              <a:spcAft>
                <a:spcPts val="0"/>
              </a:spcAft>
              <a:buClr>
                <a:srgbClr val="002B42"/>
              </a:buClr>
              <a:buSzPts val="1200"/>
              <a:buNone/>
              <a:defRPr sz="1200"/>
            </a:lvl5pPr>
            <a:lvl6pPr lvl="5" rtl="0" algn="ctr">
              <a:lnSpc>
                <a:spcPct val="90000"/>
              </a:lnSpc>
              <a:spcBef>
                <a:spcPts val="400"/>
              </a:spcBef>
              <a:spcAft>
                <a:spcPts val="0"/>
              </a:spcAft>
              <a:buClr>
                <a:schemeClr val="dk1"/>
              </a:buClr>
              <a:buSzPts val="1200"/>
              <a:buNone/>
              <a:defRPr sz="1200"/>
            </a:lvl6pPr>
            <a:lvl7pPr lvl="6" rtl="0" algn="ctr">
              <a:lnSpc>
                <a:spcPct val="90000"/>
              </a:lnSpc>
              <a:spcBef>
                <a:spcPts val="400"/>
              </a:spcBef>
              <a:spcAft>
                <a:spcPts val="0"/>
              </a:spcAft>
              <a:buClr>
                <a:schemeClr val="dk1"/>
              </a:buClr>
              <a:buSzPts val="1200"/>
              <a:buNone/>
              <a:defRPr sz="1200"/>
            </a:lvl7pPr>
            <a:lvl8pPr lvl="7" rtl="0" algn="ctr">
              <a:lnSpc>
                <a:spcPct val="90000"/>
              </a:lnSpc>
              <a:spcBef>
                <a:spcPts val="400"/>
              </a:spcBef>
              <a:spcAft>
                <a:spcPts val="0"/>
              </a:spcAft>
              <a:buClr>
                <a:schemeClr val="dk1"/>
              </a:buClr>
              <a:buSzPts val="1200"/>
              <a:buNone/>
              <a:defRPr sz="1200"/>
            </a:lvl8pPr>
            <a:lvl9pPr lvl="8" rtl="0" algn="ctr">
              <a:lnSpc>
                <a:spcPct val="90000"/>
              </a:lnSpc>
              <a:spcBef>
                <a:spcPts val="400"/>
              </a:spcBef>
              <a:spcAft>
                <a:spcPts val="0"/>
              </a:spcAft>
              <a:buClr>
                <a:schemeClr val="dk1"/>
              </a:buClr>
              <a:buSzPts val="1200"/>
              <a:buNone/>
              <a:defRPr sz="1200"/>
            </a:lvl9pPr>
          </a:lstStyle>
          <a:p/>
        </p:txBody>
      </p:sp>
      <p:pic>
        <p:nvPicPr>
          <p:cNvPr id="57" name="Google Shape;57;p14"/>
          <p:cNvPicPr preferRelativeResize="0"/>
          <p:nvPr/>
        </p:nvPicPr>
        <p:blipFill rotWithShape="1">
          <a:blip r:embed="rId3">
            <a:alphaModFix/>
          </a:blip>
          <a:srcRect b="0" l="0" r="0" t="0"/>
          <a:stretch/>
        </p:blipFill>
        <p:spPr>
          <a:xfrm>
            <a:off x="1143000" y="4241007"/>
            <a:ext cx="1999455" cy="545305"/>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8" name="Shape 58"/>
        <p:cNvGrpSpPr/>
        <p:nvPr/>
      </p:nvGrpSpPr>
      <p:grpSpPr>
        <a:xfrm>
          <a:off x="0" y="0"/>
          <a:ext cx="0" cy="0"/>
          <a:chOff x="0" y="0"/>
          <a:chExt cx="0" cy="0"/>
        </a:xfrm>
      </p:grpSpPr>
      <p:sp>
        <p:nvSpPr>
          <p:cNvPr id="59" name="Google Shape;59;p15"/>
          <p:cNvSpPr txBox="1"/>
          <p:nvPr>
            <p:ph type="title"/>
          </p:nvPr>
        </p:nvSpPr>
        <p:spPr>
          <a:xfrm>
            <a:off x="628650" y="531341"/>
            <a:ext cx="7886700" cy="736800"/>
          </a:xfrm>
          <a:prstGeom prst="rect">
            <a:avLst/>
          </a:prstGeom>
          <a:noFill/>
          <a:ln>
            <a:noFill/>
          </a:ln>
          <a:effectLst>
            <a:outerShdw blurRad="57150" rotWithShape="0" algn="bl" dir="5400000" dist="19050">
              <a:srgbClr val="000000">
                <a:alpha val="50000"/>
              </a:srgbClr>
            </a:outerShdw>
          </a:effectLst>
        </p:spPr>
        <p:txBody>
          <a:bodyPr anchorCtr="0" anchor="t" bIns="0" lIns="0" spcFirstLastPara="1" rIns="0" wrap="square" tIns="0">
            <a:normAutofit/>
          </a:bodyPr>
          <a:lstStyle>
            <a:lvl1pPr lvl="0" rtl="0" algn="l">
              <a:lnSpc>
                <a:spcPct val="90000"/>
              </a:lnSpc>
              <a:spcBef>
                <a:spcPts val="0"/>
              </a:spcBef>
              <a:spcAft>
                <a:spcPts val="0"/>
              </a:spcAft>
              <a:buClr>
                <a:srgbClr val="1155CC"/>
              </a:buClr>
              <a:buSzPts val="3300"/>
              <a:buFont typeface="Helvetica Neue"/>
              <a:buNone/>
              <a:defRPr>
                <a:solidFill>
                  <a:srgbClr val="1155CC"/>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60" name="Google Shape;60;p15"/>
          <p:cNvSpPr txBox="1"/>
          <p:nvPr>
            <p:ph idx="1" type="body"/>
          </p:nvPr>
        </p:nvSpPr>
        <p:spPr>
          <a:xfrm>
            <a:off x="628650" y="1369219"/>
            <a:ext cx="3886200" cy="3263400"/>
          </a:xfrm>
          <a:prstGeom prst="rect">
            <a:avLst/>
          </a:prstGeom>
          <a:noFill/>
          <a:ln>
            <a:noFill/>
          </a:ln>
        </p:spPr>
        <p:txBody>
          <a:bodyPr anchorCtr="0" anchor="t" bIns="0" lIns="0" spcFirstLastPara="1" rIns="0" wrap="square" tIns="0">
            <a:normAutofit/>
          </a:bodyPr>
          <a:lstStyle>
            <a:lvl1pPr indent="-317500" lvl="0" marL="457200" rtl="0" algn="l">
              <a:lnSpc>
                <a:spcPct val="90000"/>
              </a:lnSpc>
              <a:spcBef>
                <a:spcPts val="800"/>
              </a:spcBef>
              <a:spcAft>
                <a:spcPts val="0"/>
              </a:spcAft>
              <a:buClr>
                <a:srgbClr val="002B42"/>
              </a:buClr>
              <a:buSzPts val="1400"/>
              <a:buChar char="•"/>
              <a:defRPr/>
            </a:lvl1pPr>
            <a:lvl2pPr indent="-317500" lvl="1" marL="914400" rtl="0" algn="l">
              <a:lnSpc>
                <a:spcPct val="90000"/>
              </a:lnSpc>
              <a:spcBef>
                <a:spcPts val="400"/>
              </a:spcBef>
              <a:spcAft>
                <a:spcPts val="0"/>
              </a:spcAft>
              <a:buClr>
                <a:srgbClr val="002B42"/>
              </a:buClr>
              <a:buSzPts val="1400"/>
              <a:buChar char="•"/>
              <a:defRPr/>
            </a:lvl2pPr>
            <a:lvl3pPr indent="-317500" lvl="2" marL="1371600" rtl="0" algn="l">
              <a:lnSpc>
                <a:spcPct val="90000"/>
              </a:lnSpc>
              <a:spcBef>
                <a:spcPts val="400"/>
              </a:spcBef>
              <a:spcAft>
                <a:spcPts val="0"/>
              </a:spcAft>
              <a:buClr>
                <a:srgbClr val="002B42"/>
              </a:buClr>
              <a:buSzPts val="1400"/>
              <a:buChar char="•"/>
              <a:defRPr/>
            </a:lvl3pPr>
            <a:lvl4pPr indent="-317500" lvl="3" marL="1828800" rtl="0" algn="l">
              <a:lnSpc>
                <a:spcPct val="90000"/>
              </a:lnSpc>
              <a:spcBef>
                <a:spcPts val="400"/>
              </a:spcBef>
              <a:spcAft>
                <a:spcPts val="0"/>
              </a:spcAft>
              <a:buClr>
                <a:srgbClr val="002B42"/>
              </a:buClr>
              <a:buSzPts val="1400"/>
              <a:buChar char="•"/>
              <a:defRPr/>
            </a:lvl4pPr>
            <a:lvl5pPr indent="-317500" lvl="4" marL="2286000" rtl="0" algn="l">
              <a:lnSpc>
                <a:spcPct val="90000"/>
              </a:lnSpc>
              <a:spcBef>
                <a:spcPts val="400"/>
              </a:spcBef>
              <a:spcAft>
                <a:spcPts val="0"/>
              </a:spcAft>
              <a:buClr>
                <a:srgbClr val="002B42"/>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61" name="Google Shape;61;p15"/>
          <p:cNvSpPr txBox="1"/>
          <p:nvPr>
            <p:ph idx="2" type="body"/>
          </p:nvPr>
        </p:nvSpPr>
        <p:spPr>
          <a:xfrm>
            <a:off x="4629150" y="1369219"/>
            <a:ext cx="3886200" cy="3263400"/>
          </a:xfrm>
          <a:prstGeom prst="rect">
            <a:avLst/>
          </a:prstGeom>
          <a:noFill/>
          <a:ln>
            <a:noFill/>
          </a:ln>
        </p:spPr>
        <p:txBody>
          <a:bodyPr anchorCtr="0" anchor="t" bIns="0" lIns="0" spcFirstLastPara="1" rIns="0" wrap="square" tIns="0">
            <a:normAutofit/>
          </a:bodyPr>
          <a:lstStyle>
            <a:lvl1pPr indent="-317500" lvl="0" marL="457200" rtl="0" algn="l">
              <a:lnSpc>
                <a:spcPct val="90000"/>
              </a:lnSpc>
              <a:spcBef>
                <a:spcPts val="800"/>
              </a:spcBef>
              <a:spcAft>
                <a:spcPts val="0"/>
              </a:spcAft>
              <a:buClr>
                <a:srgbClr val="002B42"/>
              </a:buClr>
              <a:buSzPts val="1400"/>
              <a:buChar char="•"/>
              <a:defRPr/>
            </a:lvl1pPr>
            <a:lvl2pPr indent="-317500" lvl="1" marL="914400" rtl="0" algn="l">
              <a:lnSpc>
                <a:spcPct val="90000"/>
              </a:lnSpc>
              <a:spcBef>
                <a:spcPts val="400"/>
              </a:spcBef>
              <a:spcAft>
                <a:spcPts val="0"/>
              </a:spcAft>
              <a:buClr>
                <a:srgbClr val="002B42"/>
              </a:buClr>
              <a:buSzPts val="1400"/>
              <a:buChar char="•"/>
              <a:defRPr/>
            </a:lvl2pPr>
            <a:lvl3pPr indent="-317500" lvl="2" marL="1371600" rtl="0" algn="l">
              <a:lnSpc>
                <a:spcPct val="90000"/>
              </a:lnSpc>
              <a:spcBef>
                <a:spcPts val="400"/>
              </a:spcBef>
              <a:spcAft>
                <a:spcPts val="0"/>
              </a:spcAft>
              <a:buClr>
                <a:srgbClr val="002B42"/>
              </a:buClr>
              <a:buSzPts val="1400"/>
              <a:buChar char="•"/>
              <a:defRPr/>
            </a:lvl3pPr>
            <a:lvl4pPr indent="-317500" lvl="3" marL="1828800" rtl="0" algn="l">
              <a:lnSpc>
                <a:spcPct val="90000"/>
              </a:lnSpc>
              <a:spcBef>
                <a:spcPts val="400"/>
              </a:spcBef>
              <a:spcAft>
                <a:spcPts val="0"/>
              </a:spcAft>
              <a:buClr>
                <a:srgbClr val="002B42"/>
              </a:buClr>
              <a:buSzPts val="1400"/>
              <a:buChar char="•"/>
              <a:defRPr/>
            </a:lvl4pPr>
            <a:lvl5pPr indent="-317500" lvl="4" marL="2286000" rtl="0" algn="l">
              <a:lnSpc>
                <a:spcPct val="90000"/>
              </a:lnSpc>
              <a:spcBef>
                <a:spcPts val="400"/>
              </a:spcBef>
              <a:spcAft>
                <a:spcPts val="0"/>
              </a:spcAft>
              <a:buClr>
                <a:srgbClr val="002B42"/>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2" name="Shape 62"/>
        <p:cNvGrpSpPr/>
        <p:nvPr/>
      </p:nvGrpSpPr>
      <p:grpSpPr>
        <a:xfrm>
          <a:off x="0" y="0"/>
          <a:ext cx="0" cy="0"/>
          <a:chOff x="0" y="0"/>
          <a:chExt cx="0" cy="0"/>
        </a:xfrm>
      </p:grpSpPr>
      <p:sp>
        <p:nvSpPr>
          <p:cNvPr id="63" name="Google Shape;63;p16"/>
          <p:cNvSpPr txBox="1"/>
          <p:nvPr>
            <p:ph type="title"/>
          </p:nvPr>
        </p:nvSpPr>
        <p:spPr>
          <a:xfrm>
            <a:off x="628650" y="531341"/>
            <a:ext cx="7886700" cy="736800"/>
          </a:xfrm>
          <a:prstGeom prst="rect">
            <a:avLst/>
          </a:prstGeom>
          <a:noFill/>
          <a:ln>
            <a:noFill/>
          </a:ln>
        </p:spPr>
        <p:txBody>
          <a:bodyPr anchorCtr="0" anchor="t" bIns="0" lIns="0" spcFirstLastPara="1" rIns="0" wrap="square" tIns="0">
            <a:normAutofit/>
          </a:bodyPr>
          <a:lstStyle>
            <a:lvl1pPr lvl="0" rtl="0" algn="l">
              <a:lnSpc>
                <a:spcPct val="90000"/>
              </a:lnSpc>
              <a:spcBef>
                <a:spcPts val="0"/>
              </a:spcBef>
              <a:spcAft>
                <a:spcPts val="0"/>
              </a:spcAft>
              <a:buClr>
                <a:srgbClr val="1155CC"/>
              </a:buClr>
              <a:buSzPts val="3300"/>
              <a:buFont typeface="Helvetica Neue"/>
              <a:buNone/>
              <a:defRPr>
                <a:solidFill>
                  <a:srgbClr val="1155CC"/>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64" name="Google Shape;64;p16"/>
          <p:cNvSpPr txBox="1"/>
          <p:nvPr>
            <p:ph idx="1" type="body"/>
          </p:nvPr>
        </p:nvSpPr>
        <p:spPr>
          <a:xfrm>
            <a:off x="628650" y="1369219"/>
            <a:ext cx="7886700" cy="3263400"/>
          </a:xfrm>
          <a:prstGeom prst="rect">
            <a:avLst/>
          </a:prstGeom>
          <a:noFill/>
          <a:ln>
            <a:noFill/>
          </a:ln>
        </p:spPr>
        <p:txBody>
          <a:bodyPr anchorCtr="0" anchor="t" bIns="0" lIns="0" spcFirstLastPara="1" rIns="0" wrap="square" tIns="0">
            <a:normAutofit/>
          </a:bodyPr>
          <a:lstStyle>
            <a:lvl1pPr indent="-317500" lvl="0" marL="457200" rtl="0" algn="l">
              <a:lnSpc>
                <a:spcPct val="90000"/>
              </a:lnSpc>
              <a:spcBef>
                <a:spcPts val="800"/>
              </a:spcBef>
              <a:spcAft>
                <a:spcPts val="0"/>
              </a:spcAft>
              <a:buClr>
                <a:srgbClr val="002B42"/>
              </a:buClr>
              <a:buSzPts val="1400"/>
              <a:buChar char="•"/>
              <a:defRPr/>
            </a:lvl1pPr>
            <a:lvl2pPr indent="-317500" lvl="1" marL="914400" rtl="0" algn="l">
              <a:lnSpc>
                <a:spcPct val="90000"/>
              </a:lnSpc>
              <a:spcBef>
                <a:spcPts val="400"/>
              </a:spcBef>
              <a:spcAft>
                <a:spcPts val="0"/>
              </a:spcAft>
              <a:buClr>
                <a:srgbClr val="002B42"/>
              </a:buClr>
              <a:buSzPts val="1400"/>
              <a:buChar char="•"/>
              <a:defRPr/>
            </a:lvl2pPr>
            <a:lvl3pPr indent="-317500" lvl="2" marL="1371600" rtl="0" algn="l">
              <a:lnSpc>
                <a:spcPct val="90000"/>
              </a:lnSpc>
              <a:spcBef>
                <a:spcPts val="400"/>
              </a:spcBef>
              <a:spcAft>
                <a:spcPts val="0"/>
              </a:spcAft>
              <a:buClr>
                <a:srgbClr val="002B42"/>
              </a:buClr>
              <a:buSzPts val="1400"/>
              <a:buChar char="•"/>
              <a:defRPr/>
            </a:lvl3pPr>
            <a:lvl4pPr indent="-317500" lvl="3" marL="1828800" rtl="0" algn="l">
              <a:lnSpc>
                <a:spcPct val="90000"/>
              </a:lnSpc>
              <a:spcBef>
                <a:spcPts val="400"/>
              </a:spcBef>
              <a:spcAft>
                <a:spcPts val="0"/>
              </a:spcAft>
              <a:buClr>
                <a:srgbClr val="002B42"/>
              </a:buClr>
              <a:buSzPts val="1400"/>
              <a:buChar char="•"/>
              <a:defRPr/>
            </a:lvl4pPr>
            <a:lvl5pPr indent="-317500" lvl="4" marL="2286000" rtl="0" algn="l">
              <a:lnSpc>
                <a:spcPct val="90000"/>
              </a:lnSpc>
              <a:spcBef>
                <a:spcPts val="400"/>
              </a:spcBef>
              <a:spcAft>
                <a:spcPts val="0"/>
              </a:spcAft>
              <a:buClr>
                <a:srgbClr val="002B42"/>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Logo">
  <p:cSld name="Title Slide Logo">
    <p:spTree>
      <p:nvGrpSpPr>
        <p:cNvPr id="65" name="Shape 65"/>
        <p:cNvGrpSpPr/>
        <p:nvPr/>
      </p:nvGrpSpPr>
      <p:grpSpPr>
        <a:xfrm>
          <a:off x="0" y="0"/>
          <a:ext cx="0" cy="0"/>
          <a:chOff x="0" y="0"/>
          <a:chExt cx="0" cy="0"/>
        </a:xfrm>
      </p:grpSpPr>
      <p:pic>
        <p:nvPicPr>
          <p:cNvPr id="66" name="Google Shape;66;p17"/>
          <p:cNvPicPr preferRelativeResize="0"/>
          <p:nvPr/>
        </p:nvPicPr>
        <p:blipFill rotWithShape="1">
          <a:blip r:embed="rId2">
            <a:alphaModFix/>
          </a:blip>
          <a:srcRect b="0" l="0" r="0" t="0"/>
          <a:stretch/>
        </p:blipFill>
        <p:spPr>
          <a:xfrm>
            <a:off x="0" y="0"/>
            <a:ext cx="9189724" cy="5173813"/>
          </a:xfrm>
          <a:prstGeom prst="rect">
            <a:avLst/>
          </a:prstGeom>
          <a:noFill/>
          <a:ln>
            <a:noFill/>
          </a:ln>
        </p:spPr>
      </p:pic>
      <p:pic>
        <p:nvPicPr>
          <p:cNvPr id="67" name="Google Shape;67;p17"/>
          <p:cNvPicPr preferRelativeResize="0"/>
          <p:nvPr/>
        </p:nvPicPr>
        <p:blipFill rotWithShape="1">
          <a:blip r:embed="rId3">
            <a:alphaModFix/>
          </a:blip>
          <a:srcRect b="0" l="0" r="0" t="0"/>
          <a:stretch/>
        </p:blipFill>
        <p:spPr>
          <a:xfrm>
            <a:off x="2125795" y="1791171"/>
            <a:ext cx="4892409" cy="1334294"/>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8" name="Shape 68"/>
        <p:cNvGrpSpPr/>
        <p:nvPr/>
      </p:nvGrpSpPr>
      <p:grpSpPr>
        <a:xfrm>
          <a:off x="0" y="0"/>
          <a:ext cx="0" cy="0"/>
          <a:chOff x="0" y="0"/>
          <a:chExt cx="0" cy="0"/>
        </a:xfrm>
      </p:grpSpPr>
      <p:sp>
        <p:nvSpPr>
          <p:cNvPr id="69" name="Google Shape;69;p18"/>
          <p:cNvSpPr txBox="1"/>
          <p:nvPr>
            <p:ph type="title"/>
          </p:nvPr>
        </p:nvSpPr>
        <p:spPr>
          <a:xfrm>
            <a:off x="623888" y="1282304"/>
            <a:ext cx="7886700" cy="2139600"/>
          </a:xfrm>
          <a:prstGeom prst="rect">
            <a:avLst/>
          </a:prstGeom>
          <a:noFill/>
          <a:ln>
            <a:noFill/>
          </a:ln>
        </p:spPr>
        <p:txBody>
          <a:bodyPr anchorCtr="0" anchor="b" bIns="0" lIns="0" spcFirstLastPara="1" rIns="0" wrap="square" tIns="0">
            <a:normAutofit/>
          </a:bodyPr>
          <a:lstStyle>
            <a:lvl1pPr lvl="0" rtl="0" algn="l">
              <a:lnSpc>
                <a:spcPct val="90000"/>
              </a:lnSpc>
              <a:spcBef>
                <a:spcPts val="0"/>
              </a:spcBef>
              <a:spcAft>
                <a:spcPts val="0"/>
              </a:spcAft>
              <a:buClr>
                <a:srgbClr val="002A40"/>
              </a:buClr>
              <a:buSzPts val="4500"/>
              <a:buFont typeface="Helvetica Neue"/>
              <a:buNone/>
              <a:defRPr sz="4500">
                <a:solidFill>
                  <a:srgbClr val="002A40"/>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70" name="Google Shape;70;p18"/>
          <p:cNvSpPr txBox="1"/>
          <p:nvPr>
            <p:ph idx="1" type="body"/>
          </p:nvPr>
        </p:nvSpPr>
        <p:spPr>
          <a:xfrm>
            <a:off x="623888" y="3442097"/>
            <a:ext cx="7886700" cy="1125300"/>
          </a:xfrm>
          <a:prstGeom prst="rect">
            <a:avLst/>
          </a:prstGeom>
          <a:noFill/>
          <a:ln>
            <a:noFill/>
          </a:ln>
        </p:spPr>
        <p:txBody>
          <a:bodyPr anchorCtr="0" anchor="t" bIns="0" lIns="0" spcFirstLastPara="1" rIns="0" wrap="square" tIns="0">
            <a:normAutofit/>
          </a:bodyPr>
          <a:lstStyle>
            <a:lvl1pPr indent="-228600" lvl="0" marL="457200" rtl="0" algn="l">
              <a:lnSpc>
                <a:spcPct val="90000"/>
              </a:lnSpc>
              <a:spcBef>
                <a:spcPts val="800"/>
              </a:spcBef>
              <a:spcAft>
                <a:spcPts val="0"/>
              </a:spcAft>
              <a:buClr>
                <a:srgbClr val="002A40"/>
              </a:buClr>
              <a:buSzPts val="2100"/>
              <a:buNone/>
              <a:defRPr sz="2100">
                <a:solidFill>
                  <a:srgbClr val="002A40"/>
                </a:solidFill>
              </a:defRPr>
            </a:lvl1pPr>
            <a:lvl2pPr indent="-228600" lvl="1" marL="914400" rtl="0" algn="l">
              <a:lnSpc>
                <a:spcPct val="90000"/>
              </a:lnSpc>
              <a:spcBef>
                <a:spcPts val="400"/>
              </a:spcBef>
              <a:spcAft>
                <a:spcPts val="0"/>
              </a:spcAft>
              <a:buClr>
                <a:srgbClr val="888888"/>
              </a:buClr>
              <a:buSzPts val="1500"/>
              <a:buNone/>
              <a:defRPr sz="1500">
                <a:solidFill>
                  <a:srgbClr val="888888"/>
                </a:solidFill>
              </a:defRPr>
            </a:lvl2pPr>
            <a:lvl3pPr indent="-228600" lvl="2" marL="1371600" rtl="0" algn="l">
              <a:lnSpc>
                <a:spcPct val="90000"/>
              </a:lnSpc>
              <a:spcBef>
                <a:spcPts val="400"/>
              </a:spcBef>
              <a:spcAft>
                <a:spcPts val="0"/>
              </a:spcAft>
              <a:buClr>
                <a:srgbClr val="888888"/>
              </a:buClr>
              <a:buSzPts val="1400"/>
              <a:buNone/>
              <a:defRPr sz="1400">
                <a:solidFill>
                  <a:srgbClr val="888888"/>
                </a:solidFill>
              </a:defRPr>
            </a:lvl3pPr>
            <a:lvl4pPr indent="-228600" lvl="3" marL="1828800" rtl="0" algn="l">
              <a:lnSpc>
                <a:spcPct val="90000"/>
              </a:lnSpc>
              <a:spcBef>
                <a:spcPts val="400"/>
              </a:spcBef>
              <a:spcAft>
                <a:spcPts val="0"/>
              </a:spcAft>
              <a:buClr>
                <a:srgbClr val="888888"/>
              </a:buClr>
              <a:buSzPts val="1200"/>
              <a:buNone/>
              <a:defRPr sz="1200">
                <a:solidFill>
                  <a:srgbClr val="888888"/>
                </a:solidFill>
              </a:defRPr>
            </a:lvl4pPr>
            <a:lvl5pPr indent="-228600" lvl="4" marL="2286000" rtl="0" algn="l">
              <a:lnSpc>
                <a:spcPct val="90000"/>
              </a:lnSpc>
              <a:spcBef>
                <a:spcPts val="400"/>
              </a:spcBef>
              <a:spcAft>
                <a:spcPts val="0"/>
              </a:spcAft>
              <a:buClr>
                <a:srgbClr val="888888"/>
              </a:buClr>
              <a:buSzPts val="1200"/>
              <a:buNone/>
              <a:defRPr sz="1200">
                <a:solidFill>
                  <a:srgbClr val="888888"/>
                </a:solidFill>
              </a:defRPr>
            </a:lvl5pPr>
            <a:lvl6pPr indent="-228600" lvl="5" marL="2743200" rtl="0" algn="l">
              <a:lnSpc>
                <a:spcPct val="90000"/>
              </a:lnSpc>
              <a:spcBef>
                <a:spcPts val="400"/>
              </a:spcBef>
              <a:spcAft>
                <a:spcPts val="0"/>
              </a:spcAft>
              <a:buClr>
                <a:srgbClr val="888888"/>
              </a:buClr>
              <a:buSzPts val="1200"/>
              <a:buNone/>
              <a:defRPr sz="1200">
                <a:solidFill>
                  <a:srgbClr val="888888"/>
                </a:solidFill>
              </a:defRPr>
            </a:lvl6pPr>
            <a:lvl7pPr indent="-228600" lvl="6" marL="3200400" rtl="0" algn="l">
              <a:lnSpc>
                <a:spcPct val="90000"/>
              </a:lnSpc>
              <a:spcBef>
                <a:spcPts val="400"/>
              </a:spcBef>
              <a:spcAft>
                <a:spcPts val="0"/>
              </a:spcAft>
              <a:buClr>
                <a:srgbClr val="888888"/>
              </a:buClr>
              <a:buSzPts val="1200"/>
              <a:buNone/>
              <a:defRPr sz="1200">
                <a:solidFill>
                  <a:srgbClr val="888888"/>
                </a:solidFill>
              </a:defRPr>
            </a:lvl7pPr>
            <a:lvl8pPr indent="-228600" lvl="7" marL="3657600" rtl="0" algn="l">
              <a:lnSpc>
                <a:spcPct val="90000"/>
              </a:lnSpc>
              <a:spcBef>
                <a:spcPts val="400"/>
              </a:spcBef>
              <a:spcAft>
                <a:spcPts val="0"/>
              </a:spcAft>
              <a:buClr>
                <a:srgbClr val="888888"/>
              </a:buClr>
              <a:buSzPts val="1200"/>
              <a:buNone/>
              <a:defRPr sz="1200">
                <a:solidFill>
                  <a:srgbClr val="888888"/>
                </a:solidFill>
              </a:defRPr>
            </a:lvl8pPr>
            <a:lvl9pPr indent="-228600" lvl="8" marL="4114800" rtl="0" algn="l">
              <a:lnSpc>
                <a:spcPct val="90000"/>
              </a:lnSpc>
              <a:spcBef>
                <a:spcPts val="400"/>
              </a:spcBef>
              <a:spcAft>
                <a:spcPts val="0"/>
              </a:spcAft>
              <a:buClr>
                <a:srgbClr val="888888"/>
              </a:buClr>
              <a:buSzPts val="1200"/>
              <a:buNone/>
              <a:defRPr sz="1200">
                <a:solidFill>
                  <a:srgbClr val="888888"/>
                </a:solidFil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1" name="Shape 71"/>
        <p:cNvGrpSpPr/>
        <p:nvPr/>
      </p:nvGrpSpPr>
      <p:grpSpPr>
        <a:xfrm>
          <a:off x="0" y="0"/>
          <a:ext cx="0" cy="0"/>
          <a:chOff x="0" y="0"/>
          <a:chExt cx="0" cy="0"/>
        </a:xfrm>
      </p:grpSpPr>
      <p:sp>
        <p:nvSpPr>
          <p:cNvPr id="72" name="Google Shape;72;p19"/>
          <p:cNvSpPr txBox="1"/>
          <p:nvPr>
            <p:ph type="title"/>
          </p:nvPr>
        </p:nvSpPr>
        <p:spPr>
          <a:xfrm>
            <a:off x="629841" y="273844"/>
            <a:ext cx="7886700" cy="994200"/>
          </a:xfrm>
          <a:prstGeom prst="rect">
            <a:avLst/>
          </a:prstGeom>
          <a:noFill/>
          <a:ln>
            <a:noFill/>
          </a:ln>
        </p:spPr>
        <p:txBody>
          <a:bodyPr anchorCtr="0" anchor="t" bIns="0" lIns="0" spcFirstLastPara="1" rIns="0" wrap="square" tIns="0">
            <a:normAutofit/>
          </a:bodyPr>
          <a:lstStyle>
            <a:lvl1pPr lvl="0" rtl="0" algn="l">
              <a:lnSpc>
                <a:spcPct val="90000"/>
              </a:lnSpc>
              <a:spcBef>
                <a:spcPts val="0"/>
              </a:spcBef>
              <a:spcAft>
                <a:spcPts val="0"/>
              </a:spcAft>
              <a:buClr>
                <a:srgbClr val="00D8EA"/>
              </a:buClr>
              <a:buSzPts val="3300"/>
              <a:buFont typeface="Helvetica Neue"/>
              <a:buNone/>
              <a:defRPr>
                <a:solidFill>
                  <a:srgbClr val="00D8EA"/>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73" name="Google Shape;73;p19"/>
          <p:cNvSpPr txBox="1"/>
          <p:nvPr>
            <p:ph idx="1" type="body"/>
          </p:nvPr>
        </p:nvSpPr>
        <p:spPr>
          <a:xfrm>
            <a:off x="629841" y="1260872"/>
            <a:ext cx="3868500" cy="618000"/>
          </a:xfrm>
          <a:prstGeom prst="rect">
            <a:avLst/>
          </a:prstGeom>
          <a:noFill/>
          <a:ln>
            <a:noFill/>
          </a:ln>
        </p:spPr>
        <p:txBody>
          <a:bodyPr anchorCtr="0" anchor="ctr" bIns="0" lIns="0" spcFirstLastPara="1" rIns="0" wrap="square" tIns="0">
            <a:normAutofit/>
          </a:bodyPr>
          <a:lstStyle>
            <a:lvl1pPr indent="-228600" lvl="0" marL="457200" rtl="0" algn="l">
              <a:lnSpc>
                <a:spcPct val="90000"/>
              </a:lnSpc>
              <a:spcBef>
                <a:spcPts val="800"/>
              </a:spcBef>
              <a:spcAft>
                <a:spcPts val="0"/>
              </a:spcAft>
              <a:buClr>
                <a:srgbClr val="002B42"/>
              </a:buClr>
              <a:buSzPts val="2100"/>
              <a:buNone/>
              <a:defRPr b="1" sz="2100"/>
            </a:lvl1pPr>
            <a:lvl2pPr indent="-228600" lvl="1" marL="914400" rtl="0" algn="l">
              <a:lnSpc>
                <a:spcPct val="90000"/>
              </a:lnSpc>
              <a:spcBef>
                <a:spcPts val="400"/>
              </a:spcBef>
              <a:spcAft>
                <a:spcPts val="0"/>
              </a:spcAft>
              <a:buClr>
                <a:srgbClr val="002B42"/>
              </a:buClr>
              <a:buSzPts val="1500"/>
              <a:buNone/>
              <a:defRPr b="1" sz="1500"/>
            </a:lvl2pPr>
            <a:lvl3pPr indent="-228600" lvl="2" marL="1371600" rtl="0" algn="l">
              <a:lnSpc>
                <a:spcPct val="90000"/>
              </a:lnSpc>
              <a:spcBef>
                <a:spcPts val="400"/>
              </a:spcBef>
              <a:spcAft>
                <a:spcPts val="0"/>
              </a:spcAft>
              <a:buClr>
                <a:srgbClr val="002B42"/>
              </a:buClr>
              <a:buSzPts val="1400"/>
              <a:buNone/>
              <a:defRPr b="1" sz="1400"/>
            </a:lvl3pPr>
            <a:lvl4pPr indent="-228600" lvl="3" marL="1828800" rtl="0" algn="l">
              <a:lnSpc>
                <a:spcPct val="90000"/>
              </a:lnSpc>
              <a:spcBef>
                <a:spcPts val="400"/>
              </a:spcBef>
              <a:spcAft>
                <a:spcPts val="0"/>
              </a:spcAft>
              <a:buClr>
                <a:srgbClr val="002B42"/>
              </a:buClr>
              <a:buSzPts val="1200"/>
              <a:buNone/>
              <a:defRPr b="1" sz="1200"/>
            </a:lvl4pPr>
            <a:lvl5pPr indent="-228600" lvl="4" marL="2286000" rtl="0" algn="l">
              <a:lnSpc>
                <a:spcPct val="90000"/>
              </a:lnSpc>
              <a:spcBef>
                <a:spcPts val="400"/>
              </a:spcBef>
              <a:spcAft>
                <a:spcPts val="0"/>
              </a:spcAft>
              <a:buClr>
                <a:srgbClr val="002B42"/>
              </a:buClr>
              <a:buSzPts val="1200"/>
              <a:buNone/>
              <a:defRPr b="1" sz="1200"/>
            </a:lvl5pPr>
            <a:lvl6pPr indent="-228600" lvl="5" marL="2743200" rtl="0" algn="l">
              <a:lnSpc>
                <a:spcPct val="90000"/>
              </a:lnSpc>
              <a:spcBef>
                <a:spcPts val="400"/>
              </a:spcBef>
              <a:spcAft>
                <a:spcPts val="0"/>
              </a:spcAft>
              <a:buClr>
                <a:schemeClr val="dk1"/>
              </a:buClr>
              <a:buSzPts val="1200"/>
              <a:buNone/>
              <a:defRPr b="1" sz="1200"/>
            </a:lvl6pPr>
            <a:lvl7pPr indent="-228600" lvl="6" marL="3200400" rtl="0" algn="l">
              <a:lnSpc>
                <a:spcPct val="90000"/>
              </a:lnSpc>
              <a:spcBef>
                <a:spcPts val="400"/>
              </a:spcBef>
              <a:spcAft>
                <a:spcPts val="0"/>
              </a:spcAft>
              <a:buClr>
                <a:schemeClr val="dk1"/>
              </a:buClr>
              <a:buSzPts val="1200"/>
              <a:buNone/>
              <a:defRPr b="1" sz="1200"/>
            </a:lvl7pPr>
            <a:lvl8pPr indent="-228600" lvl="7" marL="3657600" rtl="0" algn="l">
              <a:lnSpc>
                <a:spcPct val="90000"/>
              </a:lnSpc>
              <a:spcBef>
                <a:spcPts val="400"/>
              </a:spcBef>
              <a:spcAft>
                <a:spcPts val="0"/>
              </a:spcAft>
              <a:buClr>
                <a:schemeClr val="dk1"/>
              </a:buClr>
              <a:buSzPts val="1200"/>
              <a:buNone/>
              <a:defRPr b="1" sz="1200"/>
            </a:lvl8pPr>
            <a:lvl9pPr indent="-228600" lvl="8" marL="4114800" rtl="0" algn="l">
              <a:lnSpc>
                <a:spcPct val="90000"/>
              </a:lnSpc>
              <a:spcBef>
                <a:spcPts val="400"/>
              </a:spcBef>
              <a:spcAft>
                <a:spcPts val="0"/>
              </a:spcAft>
              <a:buClr>
                <a:schemeClr val="dk1"/>
              </a:buClr>
              <a:buSzPts val="1200"/>
              <a:buNone/>
              <a:defRPr b="1" sz="1200"/>
            </a:lvl9pPr>
          </a:lstStyle>
          <a:p/>
        </p:txBody>
      </p:sp>
      <p:sp>
        <p:nvSpPr>
          <p:cNvPr id="74" name="Google Shape;74;p19"/>
          <p:cNvSpPr txBox="1"/>
          <p:nvPr>
            <p:ph idx="2" type="body"/>
          </p:nvPr>
        </p:nvSpPr>
        <p:spPr>
          <a:xfrm>
            <a:off x="629841" y="1878806"/>
            <a:ext cx="3868500" cy="2763600"/>
          </a:xfrm>
          <a:prstGeom prst="rect">
            <a:avLst/>
          </a:prstGeom>
          <a:noFill/>
          <a:ln>
            <a:noFill/>
          </a:ln>
        </p:spPr>
        <p:txBody>
          <a:bodyPr anchorCtr="0" anchor="t" bIns="0" lIns="0" spcFirstLastPara="1" rIns="0" wrap="square" tIns="0">
            <a:normAutofit/>
          </a:bodyPr>
          <a:lstStyle>
            <a:lvl1pPr indent="-317500" lvl="0" marL="457200" rtl="0" algn="l">
              <a:lnSpc>
                <a:spcPct val="90000"/>
              </a:lnSpc>
              <a:spcBef>
                <a:spcPts val="800"/>
              </a:spcBef>
              <a:spcAft>
                <a:spcPts val="0"/>
              </a:spcAft>
              <a:buClr>
                <a:srgbClr val="002B42"/>
              </a:buClr>
              <a:buSzPts val="1400"/>
              <a:buChar char="•"/>
              <a:defRPr/>
            </a:lvl1pPr>
            <a:lvl2pPr indent="-317500" lvl="1" marL="914400" rtl="0" algn="l">
              <a:lnSpc>
                <a:spcPct val="90000"/>
              </a:lnSpc>
              <a:spcBef>
                <a:spcPts val="400"/>
              </a:spcBef>
              <a:spcAft>
                <a:spcPts val="0"/>
              </a:spcAft>
              <a:buClr>
                <a:srgbClr val="002B42"/>
              </a:buClr>
              <a:buSzPts val="1400"/>
              <a:buChar char="•"/>
              <a:defRPr/>
            </a:lvl2pPr>
            <a:lvl3pPr indent="-317500" lvl="2" marL="1371600" rtl="0" algn="l">
              <a:lnSpc>
                <a:spcPct val="90000"/>
              </a:lnSpc>
              <a:spcBef>
                <a:spcPts val="400"/>
              </a:spcBef>
              <a:spcAft>
                <a:spcPts val="0"/>
              </a:spcAft>
              <a:buClr>
                <a:srgbClr val="002B42"/>
              </a:buClr>
              <a:buSzPts val="1400"/>
              <a:buChar char="•"/>
              <a:defRPr/>
            </a:lvl3pPr>
            <a:lvl4pPr indent="-317500" lvl="3" marL="1828800" rtl="0" algn="l">
              <a:lnSpc>
                <a:spcPct val="90000"/>
              </a:lnSpc>
              <a:spcBef>
                <a:spcPts val="400"/>
              </a:spcBef>
              <a:spcAft>
                <a:spcPts val="0"/>
              </a:spcAft>
              <a:buClr>
                <a:srgbClr val="002B42"/>
              </a:buClr>
              <a:buSzPts val="1400"/>
              <a:buChar char="•"/>
              <a:defRPr/>
            </a:lvl4pPr>
            <a:lvl5pPr indent="-317500" lvl="4" marL="2286000" rtl="0" algn="l">
              <a:lnSpc>
                <a:spcPct val="90000"/>
              </a:lnSpc>
              <a:spcBef>
                <a:spcPts val="400"/>
              </a:spcBef>
              <a:spcAft>
                <a:spcPts val="0"/>
              </a:spcAft>
              <a:buClr>
                <a:srgbClr val="002B42"/>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75" name="Google Shape;75;p19"/>
          <p:cNvSpPr txBox="1"/>
          <p:nvPr>
            <p:ph idx="3" type="body"/>
          </p:nvPr>
        </p:nvSpPr>
        <p:spPr>
          <a:xfrm>
            <a:off x="4629150" y="1260872"/>
            <a:ext cx="3887400" cy="618000"/>
          </a:xfrm>
          <a:prstGeom prst="rect">
            <a:avLst/>
          </a:prstGeom>
          <a:noFill/>
          <a:ln>
            <a:noFill/>
          </a:ln>
        </p:spPr>
        <p:txBody>
          <a:bodyPr anchorCtr="0" anchor="ctr" bIns="0" lIns="0" spcFirstLastPara="1" rIns="0" wrap="square" tIns="0">
            <a:normAutofit/>
          </a:bodyPr>
          <a:lstStyle>
            <a:lvl1pPr indent="-228600" lvl="0" marL="457200" rtl="0" algn="l">
              <a:lnSpc>
                <a:spcPct val="90000"/>
              </a:lnSpc>
              <a:spcBef>
                <a:spcPts val="800"/>
              </a:spcBef>
              <a:spcAft>
                <a:spcPts val="0"/>
              </a:spcAft>
              <a:buClr>
                <a:srgbClr val="002B42"/>
              </a:buClr>
              <a:buSzPts val="2100"/>
              <a:buNone/>
              <a:defRPr b="1" sz="2100"/>
            </a:lvl1pPr>
            <a:lvl2pPr indent="-228600" lvl="1" marL="914400" rtl="0" algn="l">
              <a:lnSpc>
                <a:spcPct val="90000"/>
              </a:lnSpc>
              <a:spcBef>
                <a:spcPts val="400"/>
              </a:spcBef>
              <a:spcAft>
                <a:spcPts val="0"/>
              </a:spcAft>
              <a:buClr>
                <a:srgbClr val="002B42"/>
              </a:buClr>
              <a:buSzPts val="1500"/>
              <a:buNone/>
              <a:defRPr b="1" sz="1500"/>
            </a:lvl2pPr>
            <a:lvl3pPr indent="-228600" lvl="2" marL="1371600" rtl="0" algn="l">
              <a:lnSpc>
                <a:spcPct val="90000"/>
              </a:lnSpc>
              <a:spcBef>
                <a:spcPts val="400"/>
              </a:spcBef>
              <a:spcAft>
                <a:spcPts val="0"/>
              </a:spcAft>
              <a:buClr>
                <a:srgbClr val="002B42"/>
              </a:buClr>
              <a:buSzPts val="1400"/>
              <a:buNone/>
              <a:defRPr b="1" sz="1400"/>
            </a:lvl3pPr>
            <a:lvl4pPr indent="-228600" lvl="3" marL="1828800" rtl="0" algn="l">
              <a:lnSpc>
                <a:spcPct val="90000"/>
              </a:lnSpc>
              <a:spcBef>
                <a:spcPts val="400"/>
              </a:spcBef>
              <a:spcAft>
                <a:spcPts val="0"/>
              </a:spcAft>
              <a:buClr>
                <a:srgbClr val="002B42"/>
              </a:buClr>
              <a:buSzPts val="1200"/>
              <a:buNone/>
              <a:defRPr b="1" sz="1200"/>
            </a:lvl4pPr>
            <a:lvl5pPr indent="-228600" lvl="4" marL="2286000" rtl="0" algn="l">
              <a:lnSpc>
                <a:spcPct val="90000"/>
              </a:lnSpc>
              <a:spcBef>
                <a:spcPts val="400"/>
              </a:spcBef>
              <a:spcAft>
                <a:spcPts val="0"/>
              </a:spcAft>
              <a:buClr>
                <a:srgbClr val="002B42"/>
              </a:buClr>
              <a:buSzPts val="1200"/>
              <a:buNone/>
              <a:defRPr b="1" sz="1200"/>
            </a:lvl5pPr>
            <a:lvl6pPr indent="-228600" lvl="5" marL="2743200" rtl="0" algn="l">
              <a:lnSpc>
                <a:spcPct val="90000"/>
              </a:lnSpc>
              <a:spcBef>
                <a:spcPts val="400"/>
              </a:spcBef>
              <a:spcAft>
                <a:spcPts val="0"/>
              </a:spcAft>
              <a:buClr>
                <a:schemeClr val="dk1"/>
              </a:buClr>
              <a:buSzPts val="1200"/>
              <a:buNone/>
              <a:defRPr b="1" sz="1200"/>
            </a:lvl6pPr>
            <a:lvl7pPr indent="-228600" lvl="6" marL="3200400" rtl="0" algn="l">
              <a:lnSpc>
                <a:spcPct val="90000"/>
              </a:lnSpc>
              <a:spcBef>
                <a:spcPts val="400"/>
              </a:spcBef>
              <a:spcAft>
                <a:spcPts val="0"/>
              </a:spcAft>
              <a:buClr>
                <a:schemeClr val="dk1"/>
              </a:buClr>
              <a:buSzPts val="1200"/>
              <a:buNone/>
              <a:defRPr b="1" sz="1200"/>
            </a:lvl7pPr>
            <a:lvl8pPr indent="-228600" lvl="7" marL="3657600" rtl="0" algn="l">
              <a:lnSpc>
                <a:spcPct val="90000"/>
              </a:lnSpc>
              <a:spcBef>
                <a:spcPts val="400"/>
              </a:spcBef>
              <a:spcAft>
                <a:spcPts val="0"/>
              </a:spcAft>
              <a:buClr>
                <a:schemeClr val="dk1"/>
              </a:buClr>
              <a:buSzPts val="1200"/>
              <a:buNone/>
              <a:defRPr b="1" sz="1200"/>
            </a:lvl8pPr>
            <a:lvl9pPr indent="-228600" lvl="8" marL="4114800" rtl="0" algn="l">
              <a:lnSpc>
                <a:spcPct val="90000"/>
              </a:lnSpc>
              <a:spcBef>
                <a:spcPts val="400"/>
              </a:spcBef>
              <a:spcAft>
                <a:spcPts val="0"/>
              </a:spcAft>
              <a:buClr>
                <a:schemeClr val="dk1"/>
              </a:buClr>
              <a:buSzPts val="1200"/>
              <a:buNone/>
              <a:defRPr b="1" sz="1200"/>
            </a:lvl9pPr>
          </a:lstStyle>
          <a:p/>
        </p:txBody>
      </p:sp>
      <p:sp>
        <p:nvSpPr>
          <p:cNvPr id="76" name="Google Shape;76;p19"/>
          <p:cNvSpPr txBox="1"/>
          <p:nvPr>
            <p:ph idx="4" type="body"/>
          </p:nvPr>
        </p:nvSpPr>
        <p:spPr>
          <a:xfrm>
            <a:off x="4629150" y="1878806"/>
            <a:ext cx="3887400" cy="2763600"/>
          </a:xfrm>
          <a:prstGeom prst="rect">
            <a:avLst/>
          </a:prstGeom>
          <a:noFill/>
          <a:ln>
            <a:noFill/>
          </a:ln>
        </p:spPr>
        <p:txBody>
          <a:bodyPr anchorCtr="0" anchor="t" bIns="0" lIns="0" spcFirstLastPara="1" rIns="0" wrap="square" tIns="0">
            <a:normAutofit/>
          </a:bodyPr>
          <a:lstStyle>
            <a:lvl1pPr indent="-317500" lvl="0" marL="457200" rtl="0" algn="l">
              <a:lnSpc>
                <a:spcPct val="90000"/>
              </a:lnSpc>
              <a:spcBef>
                <a:spcPts val="800"/>
              </a:spcBef>
              <a:spcAft>
                <a:spcPts val="0"/>
              </a:spcAft>
              <a:buClr>
                <a:srgbClr val="002B42"/>
              </a:buClr>
              <a:buSzPts val="1400"/>
              <a:buChar char="•"/>
              <a:defRPr/>
            </a:lvl1pPr>
            <a:lvl2pPr indent="-317500" lvl="1" marL="914400" rtl="0" algn="l">
              <a:lnSpc>
                <a:spcPct val="90000"/>
              </a:lnSpc>
              <a:spcBef>
                <a:spcPts val="400"/>
              </a:spcBef>
              <a:spcAft>
                <a:spcPts val="0"/>
              </a:spcAft>
              <a:buClr>
                <a:srgbClr val="002B42"/>
              </a:buClr>
              <a:buSzPts val="1400"/>
              <a:buChar char="•"/>
              <a:defRPr/>
            </a:lvl2pPr>
            <a:lvl3pPr indent="-317500" lvl="2" marL="1371600" rtl="0" algn="l">
              <a:lnSpc>
                <a:spcPct val="90000"/>
              </a:lnSpc>
              <a:spcBef>
                <a:spcPts val="400"/>
              </a:spcBef>
              <a:spcAft>
                <a:spcPts val="0"/>
              </a:spcAft>
              <a:buClr>
                <a:srgbClr val="002B42"/>
              </a:buClr>
              <a:buSzPts val="1400"/>
              <a:buChar char="•"/>
              <a:defRPr/>
            </a:lvl3pPr>
            <a:lvl4pPr indent="-317500" lvl="3" marL="1828800" rtl="0" algn="l">
              <a:lnSpc>
                <a:spcPct val="90000"/>
              </a:lnSpc>
              <a:spcBef>
                <a:spcPts val="400"/>
              </a:spcBef>
              <a:spcAft>
                <a:spcPts val="0"/>
              </a:spcAft>
              <a:buClr>
                <a:srgbClr val="002B42"/>
              </a:buClr>
              <a:buSzPts val="1400"/>
              <a:buChar char="•"/>
              <a:defRPr/>
            </a:lvl4pPr>
            <a:lvl5pPr indent="-317500" lvl="4" marL="2286000" rtl="0" algn="l">
              <a:lnSpc>
                <a:spcPct val="90000"/>
              </a:lnSpc>
              <a:spcBef>
                <a:spcPts val="400"/>
              </a:spcBef>
              <a:spcAft>
                <a:spcPts val="0"/>
              </a:spcAft>
              <a:buClr>
                <a:srgbClr val="002B42"/>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7" name="Shape 77"/>
        <p:cNvGrpSpPr/>
        <p:nvPr/>
      </p:nvGrpSpPr>
      <p:grpSpPr>
        <a:xfrm>
          <a:off x="0" y="0"/>
          <a:ext cx="0" cy="0"/>
          <a:chOff x="0" y="0"/>
          <a:chExt cx="0" cy="0"/>
        </a:xfrm>
      </p:grpSpPr>
      <p:sp>
        <p:nvSpPr>
          <p:cNvPr id="78" name="Google Shape;78;p20"/>
          <p:cNvSpPr txBox="1"/>
          <p:nvPr>
            <p:ph type="title"/>
          </p:nvPr>
        </p:nvSpPr>
        <p:spPr>
          <a:xfrm>
            <a:off x="628650" y="531341"/>
            <a:ext cx="7886700" cy="736800"/>
          </a:xfrm>
          <a:prstGeom prst="rect">
            <a:avLst/>
          </a:prstGeom>
          <a:noFill/>
          <a:ln>
            <a:noFill/>
          </a:ln>
        </p:spPr>
        <p:txBody>
          <a:bodyPr anchorCtr="0" anchor="t" bIns="0" lIns="0" spcFirstLastPara="1" rIns="0" wrap="square" tIns="0">
            <a:normAutofit/>
          </a:bodyPr>
          <a:lstStyle>
            <a:lvl1pPr lvl="0" rtl="0" algn="l">
              <a:lnSpc>
                <a:spcPct val="90000"/>
              </a:lnSpc>
              <a:spcBef>
                <a:spcPts val="0"/>
              </a:spcBef>
              <a:spcAft>
                <a:spcPts val="0"/>
              </a:spcAft>
              <a:buClr>
                <a:srgbClr val="00D8EA"/>
              </a:buClr>
              <a:buSzPts val="3300"/>
              <a:buFont typeface="Helvetica Neue"/>
              <a:buNone/>
              <a:defRPr>
                <a:solidFill>
                  <a:srgbClr val="00D8EA"/>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9" name="Shape 79"/>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0" name="Shape 80"/>
        <p:cNvGrpSpPr/>
        <p:nvPr/>
      </p:nvGrpSpPr>
      <p:grpSpPr>
        <a:xfrm>
          <a:off x="0" y="0"/>
          <a:ext cx="0" cy="0"/>
          <a:chOff x="0" y="0"/>
          <a:chExt cx="0" cy="0"/>
        </a:xfrm>
      </p:grpSpPr>
      <p:sp>
        <p:nvSpPr>
          <p:cNvPr id="81" name="Google Shape;81;p22"/>
          <p:cNvSpPr txBox="1"/>
          <p:nvPr>
            <p:ph type="title"/>
          </p:nvPr>
        </p:nvSpPr>
        <p:spPr>
          <a:xfrm>
            <a:off x="629841" y="342900"/>
            <a:ext cx="2949000" cy="1200300"/>
          </a:xfrm>
          <a:prstGeom prst="rect">
            <a:avLst/>
          </a:prstGeom>
          <a:noFill/>
          <a:ln>
            <a:noFill/>
          </a:ln>
        </p:spPr>
        <p:txBody>
          <a:bodyPr anchorCtr="0" anchor="b" bIns="0" lIns="0" spcFirstLastPara="1" rIns="0" wrap="square" tIns="0">
            <a:normAutofit/>
          </a:bodyPr>
          <a:lstStyle>
            <a:lvl1pPr lvl="0" rtl="0" algn="l">
              <a:lnSpc>
                <a:spcPct val="90000"/>
              </a:lnSpc>
              <a:spcBef>
                <a:spcPts val="0"/>
              </a:spcBef>
              <a:spcAft>
                <a:spcPts val="0"/>
              </a:spcAft>
              <a:buClr>
                <a:srgbClr val="00D8EA"/>
              </a:buClr>
              <a:buSzPts val="2400"/>
              <a:buFont typeface="Helvetica Neue"/>
              <a:buNone/>
              <a:defRPr sz="24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82" name="Google Shape;82;p22"/>
          <p:cNvSpPr txBox="1"/>
          <p:nvPr>
            <p:ph idx="1" type="body"/>
          </p:nvPr>
        </p:nvSpPr>
        <p:spPr>
          <a:xfrm>
            <a:off x="3887391" y="740569"/>
            <a:ext cx="4629300" cy="3655200"/>
          </a:xfrm>
          <a:prstGeom prst="rect">
            <a:avLst/>
          </a:prstGeom>
          <a:noFill/>
          <a:ln>
            <a:noFill/>
          </a:ln>
        </p:spPr>
        <p:txBody>
          <a:bodyPr anchorCtr="0" anchor="t" bIns="0" lIns="0" spcFirstLastPara="1" rIns="0" wrap="square" tIns="0">
            <a:normAutofit/>
          </a:bodyPr>
          <a:lstStyle>
            <a:lvl1pPr indent="-381000" lvl="0" marL="457200" rtl="0" algn="l">
              <a:lnSpc>
                <a:spcPct val="90000"/>
              </a:lnSpc>
              <a:spcBef>
                <a:spcPts val="800"/>
              </a:spcBef>
              <a:spcAft>
                <a:spcPts val="0"/>
              </a:spcAft>
              <a:buClr>
                <a:srgbClr val="002B42"/>
              </a:buClr>
              <a:buSzPts val="2400"/>
              <a:buChar char="•"/>
              <a:defRPr sz="2400"/>
            </a:lvl1pPr>
            <a:lvl2pPr indent="-361950" lvl="1" marL="914400" rtl="0" algn="l">
              <a:lnSpc>
                <a:spcPct val="90000"/>
              </a:lnSpc>
              <a:spcBef>
                <a:spcPts val="400"/>
              </a:spcBef>
              <a:spcAft>
                <a:spcPts val="0"/>
              </a:spcAft>
              <a:buClr>
                <a:srgbClr val="002B42"/>
              </a:buClr>
              <a:buSzPts val="2100"/>
              <a:buChar char="•"/>
              <a:defRPr sz="2100"/>
            </a:lvl2pPr>
            <a:lvl3pPr indent="-342900" lvl="2" marL="1371600" rtl="0" algn="l">
              <a:lnSpc>
                <a:spcPct val="90000"/>
              </a:lnSpc>
              <a:spcBef>
                <a:spcPts val="400"/>
              </a:spcBef>
              <a:spcAft>
                <a:spcPts val="0"/>
              </a:spcAft>
              <a:buClr>
                <a:srgbClr val="002B42"/>
              </a:buClr>
              <a:buSzPts val="1800"/>
              <a:buChar char="•"/>
              <a:defRPr sz="1800"/>
            </a:lvl3pPr>
            <a:lvl4pPr indent="-323850" lvl="3" marL="1828800" rtl="0" algn="l">
              <a:lnSpc>
                <a:spcPct val="90000"/>
              </a:lnSpc>
              <a:spcBef>
                <a:spcPts val="400"/>
              </a:spcBef>
              <a:spcAft>
                <a:spcPts val="0"/>
              </a:spcAft>
              <a:buClr>
                <a:srgbClr val="002B42"/>
              </a:buClr>
              <a:buSzPts val="1500"/>
              <a:buChar char="•"/>
              <a:defRPr sz="1500"/>
            </a:lvl4pPr>
            <a:lvl5pPr indent="-323850" lvl="4" marL="2286000" rtl="0" algn="l">
              <a:lnSpc>
                <a:spcPct val="90000"/>
              </a:lnSpc>
              <a:spcBef>
                <a:spcPts val="400"/>
              </a:spcBef>
              <a:spcAft>
                <a:spcPts val="0"/>
              </a:spcAft>
              <a:buClr>
                <a:srgbClr val="002B42"/>
              </a:buClr>
              <a:buSzPts val="1500"/>
              <a:buChar char="•"/>
              <a:defRPr sz="1500"/>
            </a:lvl5pPr>
            <a:lvl6pPr indent="-323850" lvl="5" marL="2743200" rtl="0" algn="l">
              <a:lnSpc>
                <a:spcPct val="90000"/>
              </a:lnSpc>
              <a:spcBef>
                <a:spcPts val="400"/>
              </a:spcBef>
              <a:spcAft>
                <a:spcPts val="0"/>
              </a:spcAft>
              <a:buClr>
                <a:schemeClr val="dk1"/>
              </a:buClr>
              <a:buSzPts val="1500"/>
              <a:buChar char="•"/>
              <a:defRPr sz="1500"/>
            </a:lvl6pPr>
            <a:lvl7pPr indent="-323850" lvl="6" marL="3200400" rtl="0" algn="l">
              <a:lnSpc>
                <a:spcPct val="90000"/>
              </a:lnSpc>
              <a:spcBef>
                <a:spcPts val="400"/>
              </a:spcBef>
              <a:spcAft>
                <a:spcPts val="0"/>
              </a:spcAft>
              <a:buClr>
                <a:schemeClr val="dk1"/>
              </a:buClr>
              <a:buSzPts val="1500"/>
              <a:buChar char="•"/>
              <a:defRPr sz="1500"/>
            </a:lvl7pPr>
            <a:lvl8pPr indent="-323850" lvl="7" marL="3657600" rtl="0" algn="l">
              <a:lnSpc>
                <a:spcPct val="90000"/>
              </a:lnSpc>
              <a:spcBef>
                <a:spcPts val="400"/>
              </a:spcBef>
              <a:spcAft>
                <a:spcPts val="0"/>
              </a:spcAft>
              <a:buClr>
                <a:schemeClr val="dk1"/>
              </a:buClr>
              <a:buSzPts val="1500"/>
              <a:buChar char="•"/>
              <a:defRPr sz="1500"/>
            </a:lvl8pPr>
            <a:lvl9pPr indent="-323850" lvl="8" marL="4114800" rtl="0" algn="l">
              <a:lnSpc>
                <a:spcPct val="90000"/>
              </a:lnSpc>
              <a:spcBef>
                <a:spcPts val="400"/>
              </a:spcBef>
              <a:spcAft>
                <a:spcPts val="0"/>
              </a:spcAft>
              <a:buClr>
                <a:schemeClr val="dk1"/>
              </a:buClr>
              <a:buSzPts val="1500"/>
              <a:buChar char="•"/>
              <a:defRPr sz="1500"/>
            </a:lvl9pPr>
          </a:lstStyle>
          <a:p/>
        </p:txBody>
      </p:sp>
      <p:sp>
        <p:nvSpPr>
          <p:cNvPr id="83" name="Google Shape;83;p22"/>
          <p:cNvSpPr txBox="1"/>
          <p:nvPr>
            <p:ph idx="2" type="body"/>
          </p:nvPr>
        </p:nvSpPr>
        <p:spPr>
          <a:xfrm>
            <a:off x="629841" y="1543050"/>
            <a:ext cx="2949000" cy="2858700"/>
          </a:xfrm>
          <a:prstGeom prst="rect">
            <a:avLst/>
          </a:prstGeom>
          <a:noFill/>
          <a:ln>
            <a:noFill/>
          </a:ln>
        </p:spPr>
        <p:txBody>
          <a:bodyPr anchorCtr="0" anchor="t" bIns="0" lIns="0" spcFirstLastPara="1" rIns="0" wrap="square" tIns="0">
            <a:normAutofit/>
          </a:bodyPr>
          <a:lstStyle>
            <a:lvl1pPr indent="-228600" lvl="0" marL="457200" rtl="0" algn="l">
              <a:lnSpc>
                <a:spcPct val="90000"/>
              </a:lnSpc>
              <a:spcBef>
                <a:spcPts val="800"/>
              </a:spcBef>
              <a:spcAft>
                <a:spcPts val="0"/>
              </a:spcAft>
              <a:buClr>
                <a:srgbClr val="002B42"/>
              </a:buClr>
              <a:buSzPts val="1200"/>
              <a:buNone/>
              <a:defRPr sz="1200"/>
            </a:lvl1pPr>
            <a:lvl2pPr indent="-228600" lvl="1" marL="914400" rtl="0" algn="l">
              <a:lnSpc>
                <a:spcPct val="90000"/>
              </a:lnSpc>
              <a:spcBef>
                <a:spcPts val="400"/>
              </a:spcBef>
              <a:spcAft>
                <a:spcPts val="0"/>
              </a:spcAft>
              <a:buClr>
                <a:srgbClr val="002B42"/>
              </a:buClr>
              <a:buSzPts val="1100"/>
              <a:buNone/>
              <a:defRPr sz="1100"/>
            </a:lvl2pPr>
            <a:lvl3pPr indent="-228600" lvl="2" marL="1371600" rtl="0" algn="l">
              <a:lnSpc>
                <a:spcPct val="90000"/>
              </a:lnSpc>
              <a:spcBef>
                <a:spcPts val="400"/>
              </a:spcBef>
              <a:spcAft>
                <a:spcPts val="0"/>
              </a:spcAft>
              <a:buClr>
                <a:srgbClr val="002B42"/>
              </a:buClr>
              <a:buSzPts val="900"/>
              <a:buNone/>
              <a:defRPr sz="900"/>
            </a:lvl3pPr>
            <a:lvl4pPr indent="-228600" lvl="3" marL="1828800" rtl="0" algn="l">
              <a:lnSpc>
                <a:spcPct val="90000"/>
              </a:lnSpc>
              <a:spcBef>
                <a:spcPts val="400"/>
              </a:spcBef>
              <a:spcAft>
                <a:spcPts val="0"/>
              </a:spcAft>
              <a:buClr>
                <a:srgbClr val="002B42"/>
              </a:buClr>
              <a:buSzPts val="800"/>
              <a:buNone/>
              <a:defRPr sz="800"/>
            </a:lvl4pPr>
            <a:lvl5pPr indent="-228600" lvl="4" marL="2286000" rtl="0" algn="l">
              <a:lnSpc>
                <a:spcPct val="90000"/>
              </a:lnSpc>
              <a:spcBef>
                <a:spcPts val="400"/>
              </a:spcBef>
              <a:spcAft>
                <a:spcPts val="0"/>
              </a:spcAft>
              <a:buClr>
                <a:srgbClr val="002B42"/>
              </a:buClr>
              <a:buSzPts val="800"/>
              <a:buNone/>
              <a:defRPr sz="800"/>
            </a:lvl5pPr>
            <a:lvl6pPr indent="-228600" lvl="5" marL="2743200" rtl="0" algn="l">
              <a:lnSpc>
                <a:spcPct val="90000"/>
              </a:lnSpc>
              <a:spcBef>
                <a:spcPts val="400"/>
              </a:spcBef>
              <a:spcAft>
                <a:spcPts val="0"/>
              </a:spcAft>
              <a:buClr>
                <a:schemeClr val="dk1"/>
              </a:buClr>
              <a:buSzPts val="800"/>
              <a:buNone/>
              <a:defRPr sz="800"/>
            </a:lvl6pPr>
            <a:lvl7pPr indent="-228600" lvl="6" marL="3200400" rtl="0" algn="l">
              <a:lnSpc>
                <a:spcPct val="90000"/>
              </a:lnSpc>
              <a:spcBef>
                <a:spcPts val="400"/>
              </a:spcBef>
              <a:spcAft>
                <a:spcPts val="0"/>
              </a:spcAft>
              <a:buClr>
                <a:schemeClr val="dk1"/>
              </a:buClr>
              <a:buSzPts val="800"/>
              <a:buNone/>
              <a:defRPr sz="800"/>
            </a:lvl7pPr>
            <a:lvl8pPr indent="-228600" lvl="7" marL="3657600" rtl="0" algn="l">
              <a:lnSpc>
                <a:spcPct val="90000"/>
              </a:lnSpc>
              <a:spcBef>
                <a:spcPts val="400"/>
              </a:spcBef>
              <a:spcAft>
                <a:spcPts val="0"/>
              </a:spcAft>
              <a:buClr>
                <a:schemeClr val="dk1"/>
              </a:buClr>
              <a:buSzPts val="800"/>
              <a:buNone/>
              <a:defRPr sz="800"/>
            </a:lvl8pPr>
            <a:lvl9pPr indent="-228600" lvl="8" marL="4114800" rtl="0" algn="l">
              <a:lnSpc>
                <a:spcPct val="90000"/>
              </a:lnSpc>
              <a:spcBef>
                <a:spcPts val="400"/>
              </a:spcBef>
              <a:spcAft>
                <a:spcPts val="0"/>
              </a:spcAft>
              <a:buClr>
                <a:schemeClr val="dk1"/>
              </a:buClr>
              <a:buSzPts val="800"/>
              <a:buNone/>
              <a:defRPr sz="800"/>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4" name="Shape 84"/>
        <p:cNvGrpSpPr/>
        <p:nvPr/>
      </p:nvGrpSpPr>
      <p:grpSpPr>
        <a:xfrm>
          <a:off x="0" y="0"/>
          <a:ext cx="0" cy="0"/>
          <a:chOff x="0" y="0"/>
          <a:chExt cx="0" cy="0"/>
        </a:xfrm>
      </p:grpSpPr>
      <p:sp>
        <p:nvSpPr>
          <p:cNvPr id="85" name="Google Shape;85;p23"/>
          <p:cNvSpPr txBox="1"/>
          <p:nvPr>
            <p:ph type="title"/>
          </p:nvPr>
        </p:nvSpPr>
        <p:spPr>
          <a:xfrm>
            <a:off x="629841" y="342900"/>
            <a:ext cx="2949000" cy="1200300"/>
          </a:xfrm>
          <a:prstGeom prst="rect">
            <a:avLst/>
          </a:prstGeom>
          <a:noFill/>
          <a:ln>
            <a:noFill/>
          </a:ln>
        </p:spPr>
        <p:txBody>
          <a:bodyPr anchorCtr="0" anchor="b" bIns="0" lIns="0" spcFirstLastPara="1" rIns="0" wrap="square" tIns="0">
            <a:normAutofit/>
          </a:bodyPr>
          <a:lstStyle>
            <a:lvl1pPr lvl="0" rtl="0" algn="l">
              <a:lnSpc>
                <a:spcPct val="90000"/>
              </a:lnSpc>
              <a:spcBef>
                <a:spcPts val="0"/>
              </a:spcBef>
              <a:spcAft>
                <a:spcPts val="0"/>
              </a:spcAft>
              <a:buClr>
                <a:srgbClr val="00D8EA"/>
              </a:buClr>
              <a:buSzPts val="2400"/>
              <a:buFont typeface="Helvetica Neue"/>
              <a:buNone/>
              <a:defRPr sz="24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86" name="Google Shape;86;p23"/>
          <p:cNvSpPr/>
          <p:nvPr>
            <p:ph idx="2" type="pic"/>
          </p:nvPr>
        </p:nvSpPr>
        <p:spPr>
          <a:xfrm>
            <a:off x="3887391" y="740569"/>
            <a:ext cx="4629300" cy="3655200"/>
          </a:xfrm>
          <a:prstGeom prst="rect">
            <a:avLst/>
          </a:prstGeom>
          <a:noFill/>
          <a:ln>
            <a:noFill/>
          </a:ln>
        </p:spPr>
      </p:sp>
      <p:sp>
        <p:nvSpPr>
          <p:cNvPr id="87" name="Google Shape;87;p23"/>
          <p:cNvSpPr txBox="1"/>
          <p:nvPr>
            <p:ph idx="1" type="body"/>
          </p:nvPr>
        </p:nvSpPr>
        <p:spPr>
          <a:xfrm>
            <a:off x="629841" y="1543050"/>
            <a:ext cx="2949000" cy="2858700"/>
          </a:xfrm>
          <a:prstGeom prst="rect">
            <a:avLst/>
          </a:prstGeom>
          <a:noFill/>
          <a:ln>
            <a:noFill/>
          </a:ln>
        </p:spPr>
        <p:txBody>
          <a:bodyPr anchorCtr="0" anchor="t" bIns="0" lIns="0" spcFirstLastPara="1" rIns="0" wrap="square" tIns="0">
            <a:normAutofit/>
          </a:bodyPr>
          <a:lstStyle>
            <a:lvl1pPr indent="-228600" lvl="0" marL="457200" rtl="0" algn="l">
              <a:lnSpc>
                <a:spcPct val="90000"/>
              </a:lnSpc>
              <a:spcBef>
                <a:spcPts val="800"/>
              </a:spcBef>
              <a:spcAft>
                <a:spcPts val="0"/>
              </a:spcAft>
              <a:buClr>
                <a:srgbClr val="002B42"/>
              </a:buClr>
              <a:buSzPts val="1200"/>
              <a:buNone/>
              <a:defRPr sz="1200"/>
            </a:lvl1pPr>
            <a:lvl2pPr indent="-228600" lvl="1" marL="914400" rtl="0" algn="l">
              <a:lnSpc>
                <a:spcPct val="90000"/>
              </a:lnSpc>
              <a:spcBef>
                <a:spcPts val="400"/>
              </a:spcBef>
              <a:spcAft>
                <a:spcPts val="0"/>
              </a:spcAft>
              <a:buClr>
                <a:srgbClr val="002B42"/>
              </a:buClr>
              <a:buSzPts val="1100"/>
              <a:buNone/>
              <a:defRPr sz="1100"/>
            </a:lvl2pPr>
            <a:lvl3pPr indent="-228600" lvl="2" marL="1371600" rtl="0" algn="l">
              <a:lnSpc>
                <a:spcPct val="90000"/>
              </a:lnSpc>
              <a:spcBef>
                <a:spcPts val="400"/>
              </a:spcBef>
              <a:spcAft>
                <a:spcPts val="0"/>
              </a:spcAft>
              <a:buClr>
                <a:srgbClr val="002B42"/>
              </a:buClr>
              <a:buSzPts val="900"/>
              <a:buNone/>
              <a:defRPr sz="900"/>
            </a:lvl3pPr>
            <a:lvl4pPr indent="-228600" lvl="3" marL="1828800" rtl="0" algn="l">
              <a:lnSpc>
                <a:spcPct val="90000"/>
              </a:lnSpc>
              <a:spcBef>
                <a:spcPts val="400"/>
              </a:spcBef>
              <a:spcAft>
                <a:spcPts val="0"/>
              </a:spcAft>
              <a:buClr>
                <a:srgbClr val="002B42"/>
              </a:buClr>
              <a:buSzPts val="800"/>
              <a:buNone/>
              <a:defRPr sz="800"/>
            </a:lvl4pPr>
            <a:lvl5pPr indent="-228600" lvl="4" marL="2286000" rtl="0" algn="l">
              <a:lnSpc>
                <a:spcPct val="90000"/>
              </a:lnSpc>
              <a:spcBef>
                <a:spcPts val="400"/>
              </a:spcBef>
              <a:spcAft>
                <a:spcPts val="0"/>
              </a:spcAft>
              <a:buClr>
                <a:srgbClr val="002B42"/>
              </a:buClr>
              <a:buSzPts val="800"/>
              <a:buNone/>
              <a:defRPr sz="800"/>
            </a:lvl5pPr>
            <a:lvl6pPr indent="-228600" lvl="5" marL="2743200" rtl="0" algn="l">
              <a:lnSpc>
                <a:spcPct val="90000"/>
              </a:lnSpc>
              <a:spcBef>
                <a:spcPts val="400"/>
              </a:spcBef>
              <a:spcAft>
                <a:spcPts val="0"/>
              </a:spcAft>
              <a:buClr>
                <a:schemeClr val="dk1"/>
              </a:buClr>
              <a:buSzPts val="800"/>
              <a:buNone/>
              <a:defRPr sz="800"/>
            </a:lvl6pPr>
            <a:lvl7pPr indent="-228600" lvl="6" marL="3200400" rtl="0" algn="l">
              <a:lnSpc>
                <a:spcPct val="90000"/>
              </a:lnSpc>
              <a:spcBef>
                <a:spcPts val="400"/>
              </a:spcBef>
              <a:spcAft>
                <a:spcPts val="0"/>
              </a:spcAft>
              <a:buClr>
                <a:schemeClr val="dk1"/>
              </a:buClr>
              <a:buSzPts val="800"/>
              <a:buNone/>
              <a:defRPr sz="800"/>
            </a:lvl7pPr>
            <a:lvl8pPr indent="-228600" lvl="7" marL="3657600" rtl="0" algn="l">
              <a:lnSpc>
                <a:spcPct val="90000"/>
              </a:lnSpc>
              <a:spcBef>
                <a:spcPts val="400"/>
              </a:spcBef>
              <a:spcAft>
                <a:spcPts val="0"/>
              </a:spcAft>
              <a:buClr>
                <a:schemeClr val="dk1"/>
              </a:buClr>
              <a:buSzPts val="800"/>
              <a:buNone/>
              <a:defRPr sz="800"/>
            </a:lvl8pPr>
            <a:lvl9pPr indent="-228600" lvl="8" marL="4114800" rtl="0" algn="l">
              <a:lnSpc>
                <a:spcPct val="90000"/>
              </a:lnSpc>
              <a:spcBef>
                <a:spcPts val="400"/>
              </a:spcBef>
              <a:spcAft>
                <a:spcPts val="0"/>
              </a:spcAft>
              <a:buClr>
                <a:schemeClr val="dk1"/>
              </a:buClr>
              <a:buSzPts val="800"/>
              <a:buNone/>
              <a:defRPr sz="800"/>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8" name="Shape 88"/>
        <p:cNvGrpSpPr/>
        <p:nvPr/>
      </p:nvGrpSpPr>
      <p:grpSpPr>
        <a:xfrm>
          <a:off x="0" y="0"/>
          <a:ext cx="0" cy="0"/>
          <a:chOff x="0" y="0"/>
          <a:chExt cx="0" cy="0"/>
        </a:xfrm>
      </p:grpSpPr>
      <p:sp>
        <p:nvSpPr>
          <p:cNvPr id="89" name="Google Shape;89;p24"/>
          <p:cNvSpPr txBox="1"/>
          <p:nvPr>
            <p:ph type="title"/>
          </p:nvPr>
        </p:nvSpPr>
        <p:spPr>
          <a:xfrm>
            <a:off x="628650" y="531341"/>
            <a:ext cx="7886700" cy="736800"/>
          </a:xfrm>
          <a:prstGeom prst="rect">
            <a:avLst/>
          </a:prstGeom>
          <a:noFill/>
          <a:ln>
            <a:noFill/>
          </a:ln>
        </p:spPr>
        <p:txBody>
          <a:bodyPr anchorCtr="0" anchor="t" bIns="0" lIns="0" spcFirstLastPara="1" rIns="0" wrap="square" tIns="0">
            <a:normAutofit/>
          </a:bodyPr>
          <a:lstStyle>
            <a:lvl1pPr lvl="0" rtl="0" algn="l">
              <a:lnSpc>
                <a:spcPct val="90000"/>
              </a:lnSpc>
              <a:spcBef>
                <a:spcPts val="0"/>
              </a:spcBef>
              <a:spcAft>
                <a:spcPts val="0"/>
              </a:spcAft>
              <a:buClr>
                <a:srgbClr val="00D8EA"/>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90" name="Google Shape;90;p24"/>
          <p:cNvSpPr txBox="1"/>
          <p:nvPr>
            <p:ph idx="1" type="body"/>
          </p:nvPr>
        </p:nvSpPr>
        <p:spPr>
          <a:xfrm rot="5400000">
            <a:off x="2940300" y="-942431"/>
            <a:ext cx="3263400" cy="7886700"/>
          </a:xfrm>
          <a:prstGeom prst="rect">
            <a:avLst/>
          </a:prstGeom>
          <a:noFill/>
          <a:ln>
            <a:noFill/>
          </a:ln>
        </p:spPr>
        <p:txBody>
          <a:bodyPr anchorCtr="0" anchor="t" bIns="0" lIns="0" spcFirstLastPara="1" rIns="0" wrap="square" tIns="0">
            <a:normAutofit/>
          </a:bodyPr>
          <a:lstStyle>
            <a:lvl1pPr indent="-317500" lvl="0" marL="457200" rtl="0" algn="l">
              <a:lnSpc>
                <a:spcPct val="90000"/>
              </a:lnSpc>
              <a:spcBef>
                <a:spcPts val="800"/>
              </a:spcBef>
              <a:spcAft>
                <a:spcPts val="0"/>
              </a:spcAft>
              <a:buClr>
                <a:srgbClr val="002B42"/>
              </a:buClr>
              <a:buSzPts val="1400"/>
              <a:buChar char="•"/>
              <a:defRPr/>
            </a:lvl1pPr>
            <a:lvl2pPr indent="-317500" lvl="1" marL="914400" rtl="0" algn="l">
              <a:lnSpc>
                <a:spcPct val="90000"/>
              </a:lnSpc>
              <a:spcBef>
                <a:spcPts val="400"/>
              </a:spcBef>
              <a:spcAft>
                <a:spcPts val="0"/>
              </a:spcAft>
              <a:buClr>
                <a:srgbClr val="002B42"/>
              </a:buClr>
              <a:buSzPts val="1400"/>
              <a:buChar char="•"/>
              <a:defRPr/>
            </a:lvl2pPr>
            <a:lvl3pPr indent="-317500" lvl="2" marL="1371600" rtl="0" algn="l">
              <a:lnSpc>
                <a:spcPct val="90000"/>
              </a:lnSpc>
              <a:spcBef>
                <a:spcPts val="400"/>
              </a:spcBef>
              <a:spcAft>
                <a:spcPts val="0"/>
              </a:spcAft>
              <a:buClr>
                <a:srgbClr val="002B42"/>
              </a:buClr>
              <a:buSzPts val="1400"/>
              <a:buChar char="•"/>
              <a:defRPr/>
            </a:lvl3pPr>
            <a:lvl4pPr indent="-317500" lvl="3" marL="1828800" rtl="0" algn="l">
              <a:lnSpc>
                <a:spcPct val="90000"/>
              </a:lnSpc>
              <a:spcBef>
                <a:spcPts val="400"/>
              </a:spcBef>
              <a:spcAft>
                <a:spcPts val="0"/>
              </a:spcAft>
              <a:buClr>
                <a:srgbClr val="002B42"/>
              </a:buClr>
              <a:buSzPts val="1400"/>
              <a:buChar char="•"/>
              <a:defRPr/>
            </a:lvl4pPr>
            <a:lvl5pPr indent="-317500" lvl="4" marL="2286000" rtl="0" algn="l">
              <a:lnSpc>
                <a:spcPct val="90000"/>
              </a:lnSpc>
              <a:spcBef>
                <a:spcPts val="400"/>
              </a:spcBef>
              <a:spcAft>
                <a:spcPts val="0"/>
              </a:spcAft>
              <a:buClr>
                <a:srgbClr val="002B42"/>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91" name="Shape 91"/>
        <p:cNvGrpSpPr/>
        <p:nvPr/>
      </p:nvGrpSpPr>
      <p:grpSpPr>
        <a:xfrm>
          <a:off x="0" y="0"/>
          <a:ext cx="0" cy="0"/>
          <a:chOff x="0" y="0"/>
          <a:chExt cx="0" cy="0"/>
        </a:xfrm>
      </p:grpSpPr>
      <p:sp>
        <p:nvSpPr>
          <p:cNvPr id="92" name="Google Shape;92;p25"/>
          <p:cNvSpPr txBox="1"/>
          <p:nvPr>
            <p:ph type="title"/>
          </p:nvPr>
        </p:nvSpPr>
        <p:spPr>
          <a:xfrm rot="5400000">
            <a:off x="5350050" y="1467544"/>
            <a:ext cx="4359000" cy="1971600"/>
          </a:xfrm>
          <a:prstGeom prst="rect">
            <a:avLst/>
          </a:prstGeom>
          <a:noFill/>
          <a:ln>
            <a:noFill/>
          </a:ln>
        </p:spPr>
        <p:txBody>
          <a:bodyPr anchorCtr="0" anchor="t" bIns="0" lIns="0" spcFirstLastPara="1" rIns="0" wrap="square" tIns="0">
            <a:normAutofit/>
          </a:bodyPr>
          <a:lstStyle>
            <a:lvl1pPr lvl="0" rtl="0" algn="l">
              <a:lnSpc>
                <a:spcPct val="90000"/>
              </a:lnSpc>
              <a:spcBef>
                <a:spcPts val="0"/>
              </a:spcBef>
              <a:spcAft>
                <a:spcPts val="0"/>
              </a:spcAft>
              <a:buClr>
                <a:srgbClr val="00D8EA"/>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93" name="Google Shape;93;p25"/>
          <p:cNvSpPr txBox="1"/>
          <p:nvPr>
            <p:ph idx="1" type="body"/>
          </p:nvPr>
        </p:nvSpPr>
        <p:spPr>
          <a:xfrm rot="5400000">
            <a:off x="1349475" y="-447056"/>
            <a:ext cx="4359000" cy="5800800"/>
          </a:xfrm>
          <a:prstGeom prst="rect">
            <a:avLst/>
          </a:prstGeom>
          <a:noFill/>
          <a:ln>
            <a:noFill/>
          </a:ln>
        </p:spPr>
        <p:txBody>
          <a:bodyPr anchorCtr="0" anchor="t" bIns="0" lIns="0" spcFirstLastPara="1" rIns="0" wrap="square" tIns="0">
            <a:normAutofit/>
          </a:bodyPr>
          <a:lstStyle>
            <a:lvl1pPr indent="-317500" lvl="0" marL="457200" rtl="0" algn="l">
              <a:lnSpc>
                <a:spcPct val="90000"/>
              </a:lnSpc>
              <a:spcBef>
                <a:spcPts val="800"/>
              </a:spcBef>
              <a:spcAft>
                <a:spcPts val="0"/>
              </a:spcAft>
              <a:buClr>
                <a:srgbClr val="002B42"/>
              </a:buClr>
              <a:buSzPts val="1400"/>
              <a:buChar char="•"/>
              <a:defRPr/>
            </a:lvl1pPr>
            <a:lvl2pPr indent="-317500" lvl="1" marL="914400" rtl="0" algn="l">
              <a:lnSpc>
                <a:spcPct val="90000"/>
              </a:lnSpc>
              <a:spcBef>
                <a:spcPts val="400"/>
              </a:spcBef>
              <a:spcAft>
                <a:spcPts val="0"/>
              </a:spcAft>
              <a:buClr>
                <a:srgbClr val="002B42"/>
              </a:buClr>
              <a:buSzPts val="1400"/>
              <a:buChar char="•"/>
              <a:defRPr/>
            </a:lvl2pPr>
            <a:lvl3pPr indent="-317500" lvl="2" marL="1371600" rtl="0" algn="l">
              <a:lnSpc>
                <a:spcPct val="90000"/>
              </a:lnSpc>
              <a:spcBef>
                <a:spcPts val="400"/>
              </a:spcBef>
              <a:spcAft>
                <a:spcPts val="0"/>
              </a:spcAft>
              <a:buClr>
                <a:srgbClr val="002B42"/>
              </a:buClr>
              <a:buSzPts val="1400"/>
              <a:buChar char="•"/>
              <a:defRPr/>
            </a:lvl3pPr>
            <a:lvl4pPr indent="-317500" lvl="3" marL="1828800" rtl="0" algn="l">
              <a:lnSpc>
                <a:spcPct val="90000"/>
              </a:lnSpc>
              <a:spcBef>
                <a:spcPts val="400"/>
              </a:spcBef>
              <a:spcAft>
                <a:spcPts val="0"/>
              </a:spcAft>
              <a:buClr>
                <a:srgbClr val="002B42"/>
              </a:buClr>
              <a:buSzPts val="1400"/>
              <a:buChar char="•"/>
              <a:defRPr/>
            </a:lvl4pPr>
            <a:lvl5pPr indent="-317500" lvl="4" marL="2286000" rtl="0" algn="l">
              <a:lnSpc>
                <a:spcPct val="90000"/>
              </a:lnSpc>
              <a:spcBef>
                <a:spcPts val="400"/>
              </a:spcBef>
              <a:spcAft>
                <a:spcPts val="0"/>
              </a:spcAft>
              <a:buClr>
                <a:srgbClr val="002B42"/>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94" name="Shape 94"/>
        <p:cNvGrpSpPr/>
        <p:nvPr/>
      </p:nvGrpSpPr>
      <p:grpSpPr>
        <a:xfrm>
          <a:off x="0" y="0"/>
          <a:ext cx="0" cy="0"/>
          <a:chOff x="0" y="0"/>
          <a:chExt cx="0" cy="0"/>
        </a:xfrm>
      </p:grpSpPr>
      <p:sp>
        <p:nvSpPr>
          <p:cNvPr id="95" name="Google Shape;95;p26"/>
          <p:cNvSpPr txBox="1"/>
          <p:nvPr>
            <p:ph idx="1" type="body"/>
          </p:nvPr>
        </p:nvSpPr>
        <p:spPr>
          <a:xfrm>
            <a:off x="628650" y="1407362"/>
            <a:ext cx="7886700" cy="1314300"/>
          </a:xfrm>
          <a:prstGeom prst="rect">
            <a:avLst/>
          </a:prstGeom>
          <a:noFill/>
          <a:ln>
            <a:noFill/>
          </a:ln>
        </p:spPr>
        <p:txBody>
          <a:bodyPr anchorCtr="0" anchor="t" bIns="0" lIns="137150" spcFirstLastPara="1" rIns="0" wrap="square" tIns="0">
            <a:spAutoFit/>
          </a:bodyPr>
          <a:lstStyle>
            <a:lvl1pPr indent="-336550" lvl="0" marL="457200" rtl="0" algn="l">
              <a:lnSpc>
                <a:spcPct val="90000"/>
              </a:lnSpc>
              <a:spcBef>
                <a:spcPts val="800"/>
              </a:spcBef>
              <a:spcAft>
                <a:spcPts val="0"/>
              </a:spcAft>
              <a:buClr>
                <a:srgbClr val="002B42"/>
              </a:buClr>
              <a:buSzPts val="1700"/>
              <a:buFont typeface="Arial"/>
              <a:buChar char="●"/>
              <a:defRPr b="0" i="0">
                <a:solidFill>
                  <a:srgbClr val="002B42"/>
                </a:solidFill>
                <a:latin typeface="Arial"/>
                <a:ea typeface="Arial"/>
                <a:cs typeface="Arial"/>
                <a:sym typeface="Arial"/>
              </a:defRPr>
            </a:lvl1pPr>
            <a:lvl2pPr indent="-317500" lvl="1" marL="914400" rtl="0" algn="l">
              <a:lnSpc>
                <a:spcPct val="90000"/>
              </a:lnSpc>
              <a:spcBef>
                <a:spcPts val="400"/>
              </a:spcBef>
              <a:spcAft>
                <a:spcPts val="0"/>
              </a:spcAft>
              <a:buClr>
                <a:srgbClr val="002B42"/>
              </a:buClr>
              <a:buSzPts val="1400"/>
              <a:buFont typeface="Arial"/>
              <a:buChar char="●"/>
              <a:defRPr b="0" i="0">
                <a:solidFill>
                  <a:srgbClr val="002B42"/>
                </a:solidFill>
                <a:latin typeface="Arial"/>
                <a:ea typeface="Arial"/>
                <a:cs typeface="Arial"/>
                <a:sym typeface="Arial"/>
              </a:defRPr>
            </a:lvl2pPr>
            <a:lvl3pPr indent="-304800" lvl="2" marL="1371600" rtl="0" algn="l">
              <a:lnSpc>
                <a:spcPct val="90000"/>
              </a:lnSpc>
              <a:spcBef>
                <a:spcPts val="400"/>
              </a:spcBef>
              <a:spcAft>
                <a:spcPts val="0"/>
              </a:spcAft>
              <a:buClr>
                <a:srgbClr val="002B42"/>
              </a:buClr>
              <a:buSzPts val="1200"/>
              <a:buFont typeface="Arial"/>
              <a:buChar char="●"/>
              <a:defRPr b="0" i="0">
                <a:solidFill>
                  <a:srgbClr val="002B42"/>
                </a:solidFill>
                <a:latin typeface="Arial"/>
                <a:ea typeface="Arial"/>
                <a:cs typeface="Arial"/>
                <a:sym typeface="Arial"/>
              </a:defRPr>
            </a:lvl3pPr>
            <a:lvl4pPr indent="-298450" lvl="3" marL="1828800" rtl="0" algn="l">
              <a:lnSpc>
                <a:spcPct val="90000"/>
              </a:lnSpc>
              <a:spcBef>
                <a:spcPts val="400"/>
              </a:spcBef>
              <a:spcAft>
                <a:spcPts val="0"/>
              </a:spcAft>
              <a:buClr>
                <a:srgbClr val="002B42"/>
              </a:buClr>
              <a:buSzPts val="1100"/>
              <a:buFont typeface="Arial"/>
              <a:buChar char="●"/>
              <a:defRPr b="0" i="0">
                <a:solidFill>
                  <a:srgbClr val="002B42"/>
                </a:solidFill>
                <a:latin typeface="Arial"/>
                <a:ea typeface="Arial"/>
                <a:cs typeface="Arial"/>
                <a:sym typeface="Arial"/>
              </a:defRPr>
            </a:lvl4pPr>
            <a:lvl5pPr indent="-298450" lvl="4" marL="2286000" rtl="0" algn="l">
              <a:lnSpc>
                <a:spcPct val="90000"/>
              </a:lnSpc>
              <a:spcBef>
                <a:spcPts val="400"/>
              </a:spcBef>
              <a:spcAft>
                <a:spcPts val="0"/>
              </a:spcAft>
              <a:buClr>
                <a:srgbClr val="002B42"/>
              </a:buClr>
              <a:buSzPts val="1100"/>
              <a:buFont typeface="Arial"/>
              <a:buChar char="●"/>
              <a:defRPr b="0" i="0">
                <a:solidFill>
                  <a:srgbClr val="002B42"/>
                </a:solidFill>
                <a:latin typeface="Arial"/>
                <a:ea typeface="Arial"/>
                <a:cs typeface="Arial"/>
                <a:sym typeface="Aria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96" name="Google Shape;96;p26"/>
          <p:cNvSpPr txBox="1"/>
          <p:nvPr>
            <p:ph type="title"/>
          </p:nvPr>
        </p:nvSpPr>
        <p:spPr>
          <a:xfrm>
            <a:off x="628650" y="273844"/>
            <a:ext cx="7886700" cy="994200"/>
          </a:xfrm>
          <a:prstGeom prst="rect">
            <a:avLst/>
          </a:prstGeom>
          <a:gradFill>
            <a:gsLst>
              <a:gs pos="0">
                <a:srgbClr val="002A40"/>
              </a:gs>
              <a:gs pos="22000">
                <a:srgbClr val="006271"/>
              </a:gs>
              <a:gs pos="83000">
                <a:srgbClr val="002A40"/>
              </a:gs>
              <a:gs pos="100000">
                <a:srgbClr val="002A40"/>
              </a:gs>
            </a:gsLst>
            <a:path path="circle">
              <a:fillToRect l="100%" t="100%"/>
            </a:path>
            <a:tileRect b="-100%" r="-100%"/>
          </a:gradFill>
          <a:ln>
            <a:noFill/>
          </a:ln>
        </p:spPr>
        <p:txBody>
          <a:bodyPr anchorCtr="0" anchor="ctr" bIns="34275" lIns="137150" spcFirstLastPara="1" rIns="68575" wrap="square" tIns="0">
            <a:normAutofit/>
          </a:bodyPr>
          <a:lstStyle>
            <a:lvl1pPr lvl="0" rtl="0" algn="l">
              <a:lnSpc>
                <a:spcPct val="90000"/>
              </a:lnSpc>
              <a:spcBef>
                <a:spcPts val="0"/>
              </a:spcBef>
              <a:spcAft>
                <a:spcPts val="0"/>
              </a:spcAft>
              <a:buClr>
                <a:schemeClr val="lt1"/>
              </a:buClr>
              <a:buSzPts val="3300"/>
              <a:buFont typeface="Arial"/>
              <a:buNone/>
              <a:defRPr>
                <a:solidFill>
                  <a:schemeClr val="lt1"/>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97" name="Google Shape;97;p26"/>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sz="1100"/>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98" name="Google Shape;98;p26"/>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sz="1100"/>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99" name="Google Shape;99;p26"/>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sz="1100"/>
            </a:lvl1pPr>
            <a:lvl2pPr indent="0" lvl="1" marL="0" rtl="0" algn="r">
              <a:spcBef>
                <a:spcPts val="0"/>
              </a:spcBef>
              <a:buNone/>
              <a:defRPr sz="1100"/>
            </a:lvl2pPr>
            <a:lvl3pPr indent="0" lvl="2" marL="0" rtl="0" algn="r">
              <a:spcBef>
                <a:spcPts val="0"/>
              </a:spcBef>
              <a:buNone/>
              <a:defRPr sz="1100"/>
            </a:lvl3pPr>
            <a:lvl4pPr indent="0" lvl="3" marL="0" rtl="0" algn="r">
              <a:spcBef>
                <a:spcPts val="0"/>
              </a:spcBef>
              <a:buNone/>
              <a:defRPr sz="1100"/>
            </a:lvl4pPr>
            <a:lvl5pPr indent="0" lvl="4" marL="0" rtl="0" algn="r">
              <a:spcBef>
                <a:spcPts val="0"/>
              </a:spcBef>
              <a:buNone/>
              <a:defRPr sz="1100"/>
            </a:lvl5pPr>
            <a:lvl6pPr indent="0" lvl="5" marL="0" rtl="0" algn="r">
              <a:spcBef>
                <a:spcPts val="0"/>
              </a:spcBef>
              <a:buNone/>
              <a:defRPr sz="1100"/>
            </a:lvl6pPr>
            <a:lvl7pPr indent="0" lvl="6" marL="0" rtl="0" algn="r">
              <a:spcBef>
                <a:spcPts val="0"/>
              </a:spcBef>
              <a:buNone/>
              <a:defRPr sz="1100"/>
            </a:lvl7pPr>
            <a:lvl8pPr indent="0" lvl="7" marL="0" rtl="0" algn="r">
              <a:spcBef>
                <a:spcPts val="0"/>
              </a:spcBef>
              <a:buNone/>
              <a:defRPr sz="1100"/>
            </a:lvl8pPr>
            <a:lvl9pPr indent="0" lvl="8" marL="0" rtl="0" algn="r">
              <a:spcBef>
                <a:spcPts val="0"/>
              </a:spcBef>
              <a:buNone/>
              <a:defRPr sz="1100"/>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heme" Target="../theme/theme3.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628650" y="531341"/>
            <a:ext cx="7886700" cy="736800"/>
          </a:xfrm>
          <a:prstGeom prst="rect">
            <a:avLst/>
          </a:prstGeom>
          <a:noFill/>
          <a:ln>
            <a:noFill/>
          </a:ln>
        </p:spPr>
        <p:txBody>
          <a:bodyPr anchorCtr="0" anchor="t" bIns="0" lIns="0" spcFirstLastPara="1" rIns="0" wrap="square" tIns="0">
            <a:normAutofit/>
          </a:bodyPr>
          <a:lstStyle>
            <a:lvl1pPr lvl="0" marR="0" rtl="0" algn="l">
              <a:lnSpc>
                <a:spcPct val="90000"/>
              </a:lnSpc>
              <a:spcBef>
                <a:spcPts val="0"/>
              </a:spcBef>
              <a:spcAft>
                <a:spcPts val="0"/>
              </a:spcAft>
              <a:buClr>
                <a:srgbClr val="00D8EA"/>
              </a:buClr>
              <a:buSzPts val="3300"/>
              <a:buFont typeface="Helvetica Neue"/>
              <a:buNone/>
              <a:defRPr b="1" i="0" sz="3300" u="none" cap="none" strike="noStrike">
                <a:solidFill>
                  <a:srgbClr val="00D8EA"/>
                </a:solidFill>
                <a:latin typeface="Helvetica Neue"/>
                <a:ea typeface="Helvetica Neue"/>
                <a:cs typeface="Helvetica Neue"/>
                <a:sym typeface="Helvetica Neue"/>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52" name="Google Shape;52;p13"/>
          <p:cNvSpPr txBox="1"/>
          <p:nvPr>
            <p:ph idx="1" type="body"/>
          </p:nvPr>
        </p:nvSpPr>
        <p:spPr>
          <a:xfrm>
            <a:off x="628650" y="1369219"/>
            <a:ext cx="7886700" cy="3263400"/>
          </a:xfrm>
          <a:prstGeom prst="rect">
            <a:avLst/>
          </a:prstGeom>
          <a:noFill/>
          <a:ln>
            <a:noFill/>
          </a:ln>
        </p:spPr>
        <p:txBody>
          <a:bodyPr anchorCtr="0" anchor="t" bIns="0" lIns="0" spcFirstLastPara="1" rIns="0" wrap="square" tIns="0">
            <a:normAutofit/>
          </a:bodyPr>
          <a:lstStyle>
            <a:lvl1pPr indent="-361950" lvl="0" marL="457200" marR="0" rtl="0" algn="l">
              <a:lnSpc>
                <a:spcPct val="90000"/>
              </a:lnSpc>
              <a:spcBef>
                <a:spcPts val="800"/>
              </a:spcBef>
              <a:spcAft>
                <a:spcPts val="0"/>
              </a:spcAft>
              <a:buClr>
                <a:srgbClr val="002B42"/>
              </a:buClr>
              <a:buSzPts val="2100"/>
              <a:buFont typeface="Arial"/>
              <a:buChar char="•"/>
              <a:defRPr b="0" i="0" sz="2100" u="none" cap="none" strike="noStrike">
                <a:solidFill>
                  <a:srgbClr val="002B42"/>
                </a:solidFill>
                <a:latin typeface="Helvetica Neue"/>
                <a:ea typeface="Helvetica Neue"/>
                <a:cs typeface="Helvetica Neue"/>
                <a:sym typeface="Helvetica Neue"/>
              </a:defRPr>
            </a:lvl1pPr>
            <a:lvl2pPr indent="-342900" lvl="1" marL="914400" marR="0" rtl="0" algn="l">
              <a:lnSpc>
                <a:spcPct val="90000"/>
              </a:lnSpc>
              <a:spcBef>
                <a:spcPts val="400"/>
              </a:spcBef>
              <a:spcAft>
                <a:spcPts val="0"/>
              </a:spcAft>
              <a:buClr>
                <a:srgbClr val="002B42"/>
              </a:buClr>
              <a:buSzPts val="1800"/>
              <a:buFont typeface="Arial"/>
              <a:buChar char="•"/>
              <a:defRPr b="0" i="0" sz="1800" u="none" cap="none" strike="noStrike">
                <a:solidFill>
                  <a:srgbClr val="002B42"/>
                </a:solidFill>
                <a:latin typeface="Helvetica Neue"/>
                <a:ea typeface="Helvetica Neue"/>
                <a:cs typeface="Helvetica Neue"/>
                <a:sym typeface="Helvetica Neue"/>
              </a:defRPr>
            </a:lvl2pPr>
            <a:lvl3pPr indent="-323850" lvl="2" marL="1371600" marR="0" rtl="0" algn="l">
              <a:lnSpc>
                <a:spcPct val="90000"/>
              </a:lnSpc>
              <a:spcBef>
                <a:spcPts val="400"/>
              </a:spcBef>
              <a:spcAft>
                <a:spcPts val="0"/>
              </a:spcAft>
              <a:buClr>
                <a:srgbClr val="002B42"/>
              </a:buClr>
              <a:buSzPts val="1500"/>
              <a:buFont typeface="Arial"/>
              <a:buChar char="•"/>
              <a:defRPr b="0" i="0" sz="1500" u="none" cap="none" strike="noStrike">
                <a:solidFill>
                  <a:srgbClr val="002B42"/>
                </a:solidFill>
                <a:latin typeface="Helvetica Neue"/>
                <a:ea typeface="Helvetica Neue"/>
                <a:cs typeface="Helvetica Neue"/>
                <a:sym typeface="Helvetica Neue"/>
              </a:defRPr>
            </a:lvl3pPr>
            <a:lvl4pPr indent="-317500" lvl="3" marL="1828800" marR="0" rtl="0" algn="l">
              <a:lnSpc>
                <a:spcPct val="90000"/>
              </a:lnSpc>
              <a:spcBef>
                <a:spcPts val="400"/>
              </a:spcBef>
              <a:spcAft>
                <a:spcPts val="0"/>
              </a:spcAft>
              <a:buClr>
                <a:srgbClr val="002B42"/>
              </a:buClr>
              <a:buSzPts val="1400"/>
              <a:buFont typeface="Arial"/>
              <a:buChar char="•"/>
              <a:defRPr b="0" i="0" sz="1400" u="none" cap="none" strike="noStrike">
                <a:solidFill>
                  <a:srgbClr val="002B42"/>
                </a:solidFill>
                <a:latin typeface="Helvetica Neue"/>
                <a:ea typeface="Helvetica Neue"/>
                <a:cs typeface="Helvetica Neue"/>
                <a:sym typeface="Helvetica Neue"/>
              </a:defRPr>
            </a:lvl4pPr>
            <a:lvl5pPr indent="-317500" lvl="4" marL="2286000" marR="0" rtl="0" algn="l">
              <a:lnSpc>
                <a:spcPct val="90000"/>
              </a:lnSpc>
              <a:spcBef>
                <a:spcPts val="400"/>
              </a:spcBef>
              <a:spcAft>
                <a:spcPts val="0"/>
              </a:spcAft>
              <a:buClr>
                <a:srgbClr val="002B42"/>
              </a:buClr>
              <a:buSzPts val="1400"/>
              <a:buFont typeface="Arial"/>
              <a:buChar char="•"/>
              <a:defRPr b="0" i="0" sz="1400" u="none" cap="none" strike="noStrike">
                <a:solidFill>
                  <a:srgbClr val="002B42"/>
                </a:solidFill>
                <a:latin typeface="Helvetica Neue"/>
                <a:ea typeface="Helvetica Neue"/>
                <a:cs typeface="Helvetica Neue"/>
                <a:sym typeface="Helvetica Neue"/>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 Id="rId3" Type="http://schemas.openxmlformats.org/officeDocument/2006/relationships/hyperlink" Target="https://docs.docker.com/get-docker/" TargetMode="Externa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1.xml"/><Relationship Id="rId3" Type="http://schemas.openxmlformats.org/officeDocument/2006/relationships/hyperlink" Target="mailto:bioinformatics@gladstone.ucsf.edu" TargetMode="Externa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02.xml"/><Relationship Id="rId3" Type="http://schemas.openxmlformats.org/officeDocument/2006/relationships/hyperlink" Target="https://gladstoneinstitutes.us10.list-manage.com/track/click?u=1a62a392ffda799ebdf0313d3&amp;id=f8f7a65295&amp;e=0b7c96b1c4" TargetMode="Externa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0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04.xml"/><Relationship Id="rId3" Type="http://schemas.openxmlformats.org/officeDocument/2006/relationships/hyperlink" Target="https://gladstoneinstitutes.slack.com/archives/C0145F1L7QS" TargetMode="Externa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05.xml"/><Relationship Id="rId3" Type="http://schemas.openxmlformats.org/officeDocument/2006/relationships/hyperlink" Target="http://seqanswers.com/forums/" TargetMode="External"/><Relationship Id="rId4" Type="http://schemas.openxmlformats.org/officeDocument/2006/relationships/hyperlink" Target="https://www.biostars.org/" TargetMode="External"/><Relationship Id="rId5" Type="http://schemas.openxmlformats.org/officeDocument/2006/relationships/hyperlink" Target="https://www.rna-seqblog.com/" TargetMode="External"/><Relationship Id="rId6" Type="http://schemas.openxmlformats.org/officeDocument/2006/relationships/hyperlink" Target="https://stackexchange.com/sites" TargetMode="Externa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6.xml"/><Relationship Id="rId3" Type="http://schemas.openxmlformats.org/officeDocument/2006/relationships/hyperlink" Target="https://gladstone.org/index.php/events/statistics-enrichment-analyses-methods-0" TargetMode="External"/><Relationship Id="rId4" Type="http://schemas.openxmlformats.org/officeDocument/2006/relationships/hyperlink" Target="https://gladstone.org/index.php/events?series=data-science-training-program" TargetMode="Externa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7.xml"/><Relationship Id="rId3" Type="http://schemas.openxmlformats.org/officeDocument/2006/relationships/hyperlink" Target="http://cshprotocols.cshlp.org/content/early/2015/04/11/pdb.top084970.full.pdf+html" TargetMode="External"/><Relationship Id="rId4" Type="http://schemas.openxmlformats.org/officeDocument/2006/relationships/hyperlink" Target="https://www.annualreviews.org/doi/full/10.1146/annurev-biodatasci-072018-021255#_i2" TargetMode="External"/><Relationship Id="rId5" Type="http://schemas.openxmlformats.org/officeDocument/2006/relationships/hyperlink" Target="https://rnaseq.uoregon.edu/" TargetMode="External"/><Relationship Id="rId6" Type="http://schemas.openxmlformats.org/officeDocument/2006/relationships/hyperlink" Target="https://training.galaxyproject.org/training-material/topics/transcriptomics/tutorials/ref-based/tutorial.html" TargetMode="External"/><Relationship Id="rId7" Type="http://schemas.openxmlformats.org/officeDocument/2006/relationships/hyperlink" Target="https://www.surveymonkey.com/r/F75J6VZ" TargetMode="Externa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8.xml"/><Relationship Id="rId3"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 Id="rId3" Type="http://schemas.openxmlformats.org/officeDocument/2006/relationships/image" Target="../media/image1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 Id="rId3" Type="http://schemas.openxmlformats.org/officeDocument/2006/relationships/image" Target="../media/image1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 Id="rId3" Type="http://schemas.openxmlformats.org/officeDocument/2006/relationships/image" Target="../media/image1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 Id="rId3" Type="http://schemas.openxmlformats.org/officeDocument/2006/relationships/image" Target="../media/image3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xml"/><Relationship Id="rId3" Type="http://schemas.openxmlformats.org/officeDocument/2006/relationships/image" Target="../media/image2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xml"/><Relationship Id="rId3" Type="http://schemas.openxmlformats.org/officeDocument/2006/relationships/image" Target="../media/image1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xml"/><Relationship Id="rId3" Type="http://schemas.openxmlformats.org/officeDocument/2006/relationships/hyperlink" Target="http://faculty.ucr.edu/~tgirke/HTML_Presentations/Manuals/Workshop_Dec_12_16_2013/Rrnaseq/Rrnaseq.pdf" TargetMode="External"/><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xml"/><Relationship Id="rId3" Type="http://schemas.openxmlformats.org/officeDocument/2006/relationships/image" Target="../media/image2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6.xml"/><Relationship Id="rId3" Type="http://schemas.openxmlformats.org/officeDocument/2006/relationships/image" Target="../media/image22.png"/><Relationship Id="rId4" Type="http://schemas.openxmlformats.org/officeDocument/2006/relationships/image" Target="../media/image3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8.xml"/><Relationship Id="rId3" Type="http://schemas.openxmlformats.org/officeDocument/2006/relationships/image" Target="../media/image1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9.xml"/><Relationship Id="rId3" Type="http://schemas.openxmlformats.org/officeDocument/2006/relationships/image" Target="../media/image29.png"/><Relationship Id="rId4" Type="http://schemas.openxmlformats.org/officeDocument/2006/relationships/image" Target="../media/image2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0.xml"/><Relationship Id="rId3" Type="http://schemas.openxmlformats.org/officeDocument/2006/relationships/image" Target="../media/image1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1.xml"/><Relationship Id="rId3" Type="http://schemas.openxmlformats.org/officeDocument/2006/relationships/image" Target="../media/image41.png"/><Relationship Id="rId4" Type="http://schemas.openxmlformats.org/officeDocument/2006/relationships/image" Target="../media/image37.png"/><Relationship Id="rId5" Type="http://schemas.openxmlformats.org/officeDocument/2006/relationships/image" Target="../media/image2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2.xml"/><Relationship Id="rId3" Type="http://schemas.openxmlformats.org/officeDocument/2006/relationships/image" Target="../media/image32.png"/><Relationship Id="rId4" Type="http://schemas.openxmlformats.org/officeDocument/2006/relationships/image" Target="../media/image31.png"/><Relationship Id="rId5" Type="http://schemas.openxmlformats.org/officeDocument/2006/relationships/image" Target="../media/image30.png"/><Relationship Id="rId6" Type="http://schemas.openxmlformats.org/officeDocument/2006/relationships/image" Target="../media/image2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3.xml"/><Relationship Id="rId3" Type="http://schemas.openxmlformats.org/officeDocument/2006/relationships/image" Target="../media/image3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7.xml"/><Relationship Id="rId3" Type="http://schemas.openxmlformats.org/officeDocument/2006/relationships/hyperlink" Target="https://www.bioinformatics.babraham.ac.uk/projects/fastqc/good_sequence_short_fastqc.html" TargetMode="External"/><Relationship Id="rId4" Type="http://schemas.openxmlformats.org/officeDocument/2006/relationships/hyperlink" Target="https://www.bioinformatics.babraham.ac.uk/projects/fastqc/good_sequence_short_fastqc.html" TargetMode="External"/><Relationship Id="rId5" Type="http://schemas.openxmlformats.org/officeDocument/2006/relationships/hyperlink" Target="https://www.bioinformatics.babraham.ac.uk/projects/fastqc/bad_sequence_fastqc.html" TargetMode="External"/><Relationship Id="rId6" Type="http://schemas.openxmlformats.org/officeDocument/2006/relationships/hyperlink" Target="https://www.bioinformatics.babraham.ac.uk/projects/fastqc/bad_sequence_fastqc.html"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9.xml"/><Relationship Id="rId3" Type="http://schemas.openxmlformats.org/officeDocument/2006/relationships/image" Target="../media/image2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 Id="rId3" Type="http://schemas.openxmlformats.org/officeDocument/2006/relationships/image" Target="../media/image5.png"/><Relationship Id="rId4" Type="http://schemas.openxmlformats.org/officeDocument/2006/relationships/image" Target="../media/image3.png"/><Relationship Id="rId5" Type="http://schemas.openxmlformats.org/officeDocument/2006/relationships/image" Target="../media/image6.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0.xml"/><Relationship Id="rId3" Type="http://schemas.openxmlformats.org/officeDocument/2006/relationships/image" Target="../media/image39.png"/><Relationship Id="rId4" Type="http://schemas.openxmlformats.org/officeDocument/2006/relationships/image" Target="../media/image3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1.xml"/><Relationship Id="rId3" Type="http://schemas.openxmlformats.org/officeDocument/2006/relationships/image" Target="../media/image36.png"/><Relationship Id="rId4" Type="http://schemas.openxmlformats.org/officeDocument/2006/relationships/image" Target="../media/image50.png"/><Relationship Id="rId5" Type="http://schemas.openxmlformats.org/officeDocument/2006/relationships/image" Target="../media/image43.png"/><Relationship Id="rId6" Type="http://schemas.openxmlformats.org/officeDocument/2006/relationships/image" Target="../media/image4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2.xml"/><Relationship Id="rId3" Type="http://schemas.openxmlformats.org/officeDocument/2006/relationships/image" Target="../media/image2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3.xml"/><Relationship Id="rId3" Type="http://schemas.openxmlformats.org/officeDocument/2006/relationships/image" Target="../media/image5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4.xml"/><Relationship Id="rId3" Type="http://schemas.openxmlformats.org/officeDocument/2006/relationships/image" Target="../media/image46.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5.xml"/><Relationship Id="rId3" Type="http://schemas.openxmlformats.org/officeDocument/2006/relationships/image" Target="../media/image44.png"/><Relationship Id="rId4" Type="http://schemas.openxmlformats.org/officeDocument/2006/relationships/image" Target="../media/image47.png"/><Relationship Id="rId5" Type="http://schemas.openxmlformats.org/officeDocument/2006/relationships/image" Target="../media/image48.png"/><Relationship Id="rId6" Type="http://schemas.openxmlformats.org/officeDocument/2006/relationships/image" Target="../media/image45.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9.xml"/><Relationship Id="rId3" Type="http://schemas.openxmlformats.org/officeDocument/2006/relationships/image" Target="../media/image5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 Id="rId3" Type="http://schemas.openxmlformats.org/officeDocument/2006/relationships/image" Target="../media/image17.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0.xml"/><Relationship Id="rId3" Type="http://schemas.openxmlformats.org/officeDocument/2006/relationships/image" Target="../media/image21.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1.xml"/><Relationship Id="rId3" Type="http://schemas.openxmlformats.org/officeDocument/2006/relationships/hyperlink" Target="https://www.docker.com/products/docker-desktop/" TargetMode="External"/><Relationship Id="rId4" Type="http://schemas.openxmlformats.org/officeDocument/2006/relationships/hyperlink" Target="https://docs.docker.com/desktop/install/windows-install/" TargetMode="Externa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56.xml"/><Relationship Id="rId3" Type="http://schemas.openxmlformats.org/officeDocument/2006/relationships/hyperlink" Target="https://wynton.ucsf.edu/hpc/get-started/access-cluster.html" TargetMode="External"/><Relationship Id="rId4" Type="http://schemas.openxmlformats.org/officeDocument/2006/relationships/image" Target="../media/image42.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57.xml"/><Relationship Id="rId3" Type="http://schemas.openxmlformats.org/officeDocument/2006/relationships/image" Target="../media/image52.jp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58.xml"/><Relationship Id="rId3" Type="http://schemas.openxmlformats.org/officeDocument/2006/relationships/image" Target="../media/image49.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0" Type="http://schemas.openxmlformats.org/officeDocument/2006/relationships/image" Target="../media/image18.png"/><Relationship Id="rId1" Type="http://schemas.openxmlformats.org/officeDocument/2006/relationships/slideLayout" Target="../slideLayouts/slideLayout14.xml"/><Relationship Id="rId2" Type="http://schemas.openxmlformats.org/officeDocument/2006/relationships/notesSlide" Target="../notesSlides/notesSlide6.xml"/><Relationship Id="rId3" Type="http://schemas.openxmlformats.org/officeDocument/2006/relationships/image" Target="../media/image27.png"/><Relationship Id="rId4" Type="http://schemas.openxmlformats.org/officeDocument/2006/relationships/image" Target="../media/image20.png"/><Relationship Id="rId9" Type="http://schemas.openxmlformats.org/officeDocument/2006/relationships/image" Target="../media/image8.png"/><Relationship Id="rId5" Type="http://schemas.openxmlformats.org/officeDocument/2006/relationships/image" Target="../media/image9.png"/><Relationship Id="rId6" Type="http://schemas.openxmlformats.org/officeDocument/2006/relationships/image" Target="../media/image12.png"/><Relationship Id="rId7" Type="http://schemas.openxmlformats.org/officeDocument/2006/relationships/image" Target="../media/image14.png"/><Relationship Id="rId8" Type="http://schemas.openxmlformats.org/officeDocument/2006/relationships/image" Target="../media/image7.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0.xml"/><Relationship Id="rId3" Type="http://schemas.openxmlformats.org/officeDocument/2006/relationships/hyperlink" Target="https://www.docker.com/products/docker-desktop/" TargetMode="External"/><Relationship Id="rId4" Type="http://schemas.openxmlformats.org/officeDocument/2006/relationships/hyperlink" Target="https://docs.docker.com/desktop/install/windows-install/" TargetMode="Externa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1.xml"/><Relationship Id="rId3" Type="http://schemas.openxmlformats.org/officeDocument/2006/relationships/hyperlink" Target="https://www.surveymonkey.com/r/F75J6VZ" TargetMode="Externa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3.xml"/><Relationship Id="rId3" Type="http://schemas.openxmlformats.org/officeDocument/2006/relationships/hyperlink" Target="https://docs.docker.com/get-docker/" TargetMode="Externa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6.xml"/><Relationship Id="rId3" Type="http://schemas.openxmlformats.org/officeDocument/2006/relationships/image" Target="../media/image13.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7.xml"/><Relationship Id="rId3" Type="http://schemas.openxmlformats.org/officeDocument/2006/relationships/image" Target="../media/image41.png"/><Relationship Id="rId4" Type="http://schemas.openxmlformats.org/officeDocument/2006/relationships/image" Target="../media/image37.png"/><Relationship Id="rId5" Type="http://schemas.openxmlformats.org/officeDocument/2006/relationships/image" Target="../media/image35.png"/><Relationship Id="rId6" Type="http://schemas.openxmlformats.org/officeDocument/2006/relationships/image" Target="../media/image38.png"/><Relationship Id="rId7" Type="http://schemas.openxmlformats.org/officeDocument/2006/relationships/image" Target="../media/image66.png"/><Relationship Id="rId8" Type="http://schemas.openxmlformats.org/officeDocument/2006/relationships/image" Target="../media/image50.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8.xml"/><Relationship Id="rId3" Type="http://schemas.openxmlformats.org/officeDocument/2006/relationships/image" Target="../media/image54.png"/><Relationship Id="rId4" Type="http://schemas.openxmlformats.org/officeDocument/2006/relationships/image" Target="../media/image56.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 Id="rId3" Type="http://schemas.openxmlformats.org/officeDocument/2006/relationships/image" Target="../media/image10.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72.xml"/><Relationship Id="rId3" Type="http://schemas.openxmlformats.org/officeDocument/2006/relationships/image" Target="../media/image53.gif"/></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73.xml"/><Relationship Id="rId3" Type="http://schemas.openxmlformats.org/officeDocument/2006/relationships/image" Target="../media/image53.gif"/></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4.xml"/><Relationship Id="rId3" Type="http://schemas.openxmlformats.org/officeDocument/2006/relationships/hyperlink" Target="https://www.ncbi.nlm.nih.gov/sra/" TargetMode="External"/><Relationship Id="rId4" Type="http://schemas.openxmlformats.org/officeDocument/2006/relationships/hyperlink" Target="https://www.ncbi.nlm.nih.gov/geo/query/acc.cgi?acc=GSE49712" TargetMode="Externa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5.xml"/><Relationship Id="rId3" Type="http://schemas.openxmlformats.org/officeDocument/2006/relationships/image" Target="../media/image21.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8.xml"/><Relationship Id="rId3" Type="http://schemas.openxmlformats.org/officeDocument/2006/relationships/image" Target="../media/image62.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1.xml"/><Relationship Id="rId3" Type="http://schemas.openxmlformats.org/officeDocument/2006/relationships/hyperlink" Target="https://www.surveymonkey.com/r/F75J6VZ" TargetMode="Externa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2.xml"/><Relationship Id="rId3" Type="http://schemas.openxmlformats.org/officeDocument/2006/relationships/image" Target="../media/image21.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5.xml"/><Relationship Id="rId3" Type="http://schemas.openxmlformats.org/officeDocument/2006/relationships/image" Target="../media/image58.png"/><Relationship Id="rId4" Type="http://schemas.openxmlformats.org/officeDocument/2006/relationships/image" Target="../media/image57.png"/><Relationship Id="rId5" Type="http://schemas.openxmlformats.org/officeDocument/2006/relationships/image" Target="../media/image55.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6.xml"/><Relationship Id="rId3" Type="http://schemas.openxmlformats.org/officeDocument/2006/relationships/image" Target="../media/image68.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8.xml"/><Relationship Id="rId3" Type="http://schemas.openxmlformats.org/officeDocument/2006/relationships/image" Target="../media/image59.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9.xml"/><Relationship Id="rId3" Type="http://schemas.openxmlformats.org/officeDocument/2006/relationships/image" Target="../media/image2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 Id="rId3" Type="http://schemas.openxmlformats.org/officeDocument/2006/relationships/image" Target="../media/image15.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0.xml"/><Relationship Id="rId3" Type="http://schemas.openxmlformats.org/officeDocument/2006/relationships/hyperlink" Target="https://academic.oup.com/bioinformatics/article/30/7/923/232889" TargetMode="External"/><Relationship Id="rId4" Type="http://schemas.openxmlformats.org/officeDocument/2006/relationships/image" Target="../media/image61.png"/><Relationship Id="rId5" Type="http://schemas.openxmlformats.org/officeDocument/2006/relationships/image" Target="../media/image65.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1.xml"/><Relationship Id="rId3" Type="http://schemas.openxmlformats.org/officeDocument/2006/relationships/image" Target="../media/image60.png"/><Relationship Id="rId4" Type="http://schemas.openxmlformats.org/officeDocument/2006/relationships/image" Target="../media/image64.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2.xml"/><Relationship Id="rId3" Type="http://schemas.openxmlformats.org/officeDocument/2006/relationships/image" Target="../media/image67.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3.xml"/><Relationship Id="rId3" Type="http://schemas.openxmlformats.org/officeDocument/2006/relationships/image" Target="../media/image63.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4.xml"/><Relationship Id="rId3" Type="http://schemas.openxmlformats.org/officeDocument/2006/relationships/image" Target="../media/image24.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5.xml"/><Relationship Id="rId3" Type="http://schemas.openxmlformats.org/officeDocument/2006/relationships/hyperlink" Target="https://www.surveymonkey.com/r/F75J6VZ" TargetMode="Externa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9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9.xml"/><Relationship Id="rId3"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27"/>
          <p:cNvSpPr txBox="1"/>
          <p:nvPr>
            <p:ph type="ctrTitle"/>
          </p:nvPr>
        </p:nvSpPr>
        <p:spPr>
          <a:xfrm>
            <a:off x="1143000" y="536972"/>
            <a:ext cx="6858000" cy="1790700"/>
          </a:xfrm>
          <a:prstGeom prst="rect">
            <a:avLst/>
          </a:prstGeom>
          <a:noFill/>
          <a:ln>
            <a:noFill/>
          </a:ln>
        </p:spPr>
        <p:txBody>
          <a:bodyPr anchorCtr="0" anchor="b" bIns="0" lIns="0" spcFirstLastPara="1" rIns="0" wrap="square" tIns="0">
            <a:normAutofit/>
          </a:bodyPr>
          <a:lstStyle/>
          <a:p>
            <a:pPr indent="0" lvl="0" marL="0" rtl="0" algn="ctr">
              <a:spcBef>
                <a:spcPts val="0"/>
              </a:spcBef>
              <a:spcAft>
                <a:spcPts val="0"/>
              </a:spcAft>
              <a:buClr>
                <a:schemeClr val="lt1"/>
              </a:buClr>
              <a:buSzPts val="6000"/>
              <a:buFont typeface="Arial"/>
              <a:buNone/>
            </a:pPr>
            <a:r>
              <a:rPr lang="en"/>
              <a:t>Library preparation</a:t>
            </a:r>
            <a:endParaRPr/>
          </a:p>
        </p:txBody>
      </p:sp>
      <p:sp>
        <p:nvSpPr>
          <p:cNvPr id="106" name="Google Shape;106;p27"/>
          <p:cNvSpPr txBox="1"/>
          <p:nvPr>
            <p:ph idx="1" type="subTitle"/>
          </p:nvPr>
        </p:nvSpPr>
        <p:spPr>
          <a:xfrm>
            <a:off x="1143000" y="2839803"/>
            <a:ext cx="6858000" cy="1241700"/>
          </a:xfrm>
          <a:prstGeom prst="rect">
            <a:avLst/>
          </a:prstGeom>
          <a:noFill/>
          <a:ln>
            <a:noFill/>
          </a:ln>
        </p:spPr>
        <p:txBody>
          <a:bodyPr anchorCtr="0" anchor="t" bIns="0" lIns="0" spcFirstLastPara="1" rIns="0" wrap="square" tIns="0">
            <a:normAutofit/>
          </a:bodyPr>
          <a:lstStyle/>
          <a:p>
            <a:pPr indent="0" lvl="0" marL="0" rtl="0" algn="ctr">
              <a:lnSpc>
                <a:spcPct val="90000"/>
              </a:lnSpc>
              <a:spcBef>
                <a:spcPts val="0"/>
              </a:spcBef>
              <a:spcAft>
                <a:spcPts val="0"/>
              </a:spcAft>
              <a:buClr>
                <a:schemeClr val="lt1"/>
              </a:buClr>
              <a:buSzPts val="2100"/>
              <a:buNone/>
            </a:pPr>
            <a:r>
              <a:rPr lang="en"/>
              <a:t>Please revise slides 2-8 before the workshop</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36"/>
          <p:cNvSpPr txBox="1"/>
          <p:nvPr>
            <p:ph type="title"/>
          </p:nvPr>
        </p:nvSpPr>
        <p:spPr>
          <a:xfrm>
            <a:off x="272825" y="94641"/>
            <a:ext cx="78867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Working material for </a:t>
            </a:r>
            <a:r>
              <a:rPr lang="en"/>
              <a:t>this</a:t>
            </a:r>
            <a:r>
              <a:rPr lang="en"/>
              <a:t> workshop</a:t>
            </a:r>
            <a:endParaRPr/>
          </a:p>
        </p:txBody>
      </p:sp>
      <p:sp>
        <p:nvSpPr>
          <p:cNvPr id="181" name="Google Shape;181;p36"/>
          <p:cNvSpPr txBox="1"/>
          <p:nvPr>
            <p:ph idx="1" type="body"/>
          </p:nvPr>
        </p:nvSpPr>
        <p:spPr>
          <a:xfrm>
            <a:off x="342825" y="996850"/>
            <a:ext cx="7886700" cy="1983300"/>
          </a:xfrm>
          <a:prstGeom prst="rect">
            <a:avLst/>
          </a:prstGeom>
        </p:spPr>
        <p:txBody>
          <a:bodyPr anchorCtr="0" anchor="t" bIns="0" lIns="0" spcFirstLastPara="1" rIns="0" wrap="square" tIns="0">
            <a:noAutofit/>
          </a:bodyPr>
          <a:lstStyle/>
          <a:p>
            <a:pPr indent="-317500" lvl="0" marL="457200" rtl="0" algn="l">
              <a:lnSpc>
                <a:spcPct val="110000"/>
              </a:lnSpc>
              <a:spcBef>
                <a:spcPts val="800"/>
              </a:spcBef>
              <a:spcAft>
                <a:spcPts val="0"/>
              </a:spcAft>
              <a:buSzPts val="1400"/>
              <a:buFont typeface="Helvetica Neue"/>
              <a:buAutoNum type="arabicPeriod"/>
            </a:pPr>
            <a:r>
              <a:rPr lang="en" sz="1900"/>
              <a:t>Single_read.fastq</a:t>
            </a:r>
            <a:endParaRPr sz="1900"/>
          </a:p>
          <a:p>
            <a:pPr indent="-317500" lvl="0" marL="457200" rtl="0" algn="l">
              <a:lnSpc>
                <a:spcPct val="110000"/>
              </a:lnSpc>
              <a:spcBef>
                <a:spcPts val="0"/>
              </a:spcBef>
              <a:spcAft>
                <a:spcPts val="0"/>
              </a:spcAft>
              <a:buSzPts val="1400"/>
              <a:buFont typeface="Helvetica Neue"/>
              <a:buAutoNum type="arabicPeriod"/>
            </a:pPr>
            <a:r>
              <a:rPr lang="en" sz="1900"/>
              <a:t>Bacteria_GATTACA_L001_R1_001.fastq</a:t>
            </a:r>
            <a:endParaRPr sz="1900"/>
          </a:p>
          <a:p>
            <a:pPr indent="-317500" lvl="0" marL="457200" rtl="0" algn="l">
              <a:lnSpc>
                <a:spcPct val="110000"/>
              </a:lnSpc>
              <a:spcBef>
                <a:spcPts val="0"/>
              </a:spcBef>
              <a:spcAft>
                <a:spcPts val="0"/>
              </a:spcAft>
              <a:buSzPts val="1400"/>
              <a:buFont typeface="Helvetica Neue"/>
              <a:buAutoNum type="arabicPeriod"/>
            </a:pPr>
            <a:r>
              <a:rPr lang="en" sz="1900"/>
              <a:t>Adapter_Sequence.fasta</a:t>
            </a:r>
            <a:endParaRPr sz="1900"/>
          </a:p>
          <a:p>
            <a:pPr indent="-317500" lvl="0" marL="457200" rtl="0" algn="l">
              <a:lnSpc>
                <a:spcPct val="110000"/>
              </a:lnSpc>
              <a:spcBef>
                <a:spcPts val="0"/>
              </a:spcBef>
              <a:spcAft>
                <a:spcPts val="0"/>
              </a:spcAft>
              <a:buSzPts val="1400"/>
              <a:buFont typeface="Helvetica Neue"/>
              <a:buAutoNum type="arabicPeriod"/>
            </a:pPr>
            <a:r>
              <a:rPr lang="en" sz="1900"/>
              <a:t>rDNA_sequence.fasta</a:t>
            </a:r>
            <a:endParaRPr sz="1900"/>
          </a:p>
          <a:p>
            <a:pPr indent="-317500" lvl="0" marL="457200" rtl="0" algn="l">
              <a:lnSpc>
                <a:spcPct val="110000"/>
              </a:lnSpc>
              <a:spcBef>
                <a:spcPts val="0"/>
              </a:spcBef>
              <a:spcAft>
                <a:spcPts val="0"/>
              </a:spcAft>
              <a:buSzPts val="1400"/>
              <a:buFont typeface="Helvetica Neue"/>
              <a:buAutoNum type="arabicPeriod"/>
            </a:pPr>
            <a:r>
              <a:rPr lang="en" sz="1900"/>
              <a:t>rDNA.gtf</a:t>
            </a:r>
            <a:endParaRPr sz="1900"/>
          </a:p>
          <a:p>
            <a:pPr indent="-317500" lvl="0" marL="457200" rtl="0" algn="l">
              <a:lnSpc>
                <a:spcPct val="110000"/>
              </a:lnSpc>
              <a:spcBef>
                <a:spcPts val="0"/>
              </a:spcBef>
              <a:spcAft>
                <a:spcPts val="0"/>
              </a:spcAft>
              <a:buSzPts val="1400"/>
              <a:buFont typeface="Helvetica Neue"/>
              <a:buAutoNum type="arabicPeriod"/>
            </a:pPr>
            <a:r>
              <a:rPr lang="en" sz="1900"/>
              <a:t>all_steps_docker_desktop.sh</a:t>
            </a:r>
            <a:endParaRPr sz="1900"/>
          </a:p>
          <a:p>
            <a:pPr indent="-317500" lvl="0" marL="457200" rtl="0" algn="l">
              <a:lnSpc>
                <a:spcPct val="110000"/>
              </a:lnSpc>
              <a:spcBef>
                <a:spcPts val="0"/>
              </a:spcBef>
              <a:spcAft>
                <a:spcPts val="0"/>
              </a:spcAft>
              <a:buSzPts val="1400"/>
              <a:buFont typeface="Helvetica Neue"/>
              <a:buAutoNum type="arabicPeriod"/>
            </a:pPr>
            <a:r>
              <a:rPr lang="en" sz="1900"/>
              <a:t>Slides</a:t>
            </a:r>
            <a:endParaRPr sz="1900"/>
          </a:p>
          <a:p>
            <a:pPr indent="0" lvl="0" marL="0" rtl="0" algn="l">
              <a:lnSpc>
                <a:spcPct val="110000"/>
              </a:lnSpc>
              <a:spcBef>
                <a:spcPts val="800"/>
              </a:spcBef>
              <a:spcAft>
                <a:spcPts val="0"/>
              </a:spcAft>
              <a:buNone/>
            </a:pPr>
            <a:r>
              <a:t/>
            </a:r>
            <a:endParaRPr sz="1900"/>
          </a:p>
        </p:txBody>
      </p:sp>
      <p:sp>
        <p:nvSpPr>
          <p:cNvPr id="182" name="Google Shape;182;p36"/>
          <p:cNvSpPr txBox="1"/>
          <p:nvPr>
            <p:ph idx="1" type="body"/>
          </p:nvPr>
        </p:nvSpPr>
        <p:spPr>
          <a:xfrm>
            <a:off x="272825" y="4003025"/>
            <a:ext cx="8402100" cy="787500"/>
          </a:xfrm>
          <a:prstGeom prst="rect">
            <a:avLst/>
          </a:prstGeom>
        </p:spPr>
        <p:txBody>
          <a:bodyPr anchorCtr="0" anchor="t" bIns="0" lIns="0" spcFirstLastPara="1" rIns="0" wrap="square" tIns="0">
            <a:noAutofit/>
          </a:bodyPr>
          <a:lstStyle/>
          <a:p>
            <a:pPr indent="0" lvl="0" marL="0" rtl="0" algn="l">
              <a:lnSpc>
                <a:spcPct val="90000"/>
              </a:lnSpc>
              <a:spcBef>
                <a:spcPts val="0"/>
              </a:spcBef>
              <a:spcAft>
                <a:spcPts val="0"/>
              </a:spcAft>
              <a:buNone/>
            </a:pPr>
            <a:r>
              <a:t/>
            </a:r>
            <a:endParaRPr sz="1800">
              <a:solidFill>
                <a:srgbClr val="24292F"/>
              </a:solidFill>
              <a:highlight>
                <a:srgbClr val="FFFFFF"/>
              </a:highlight>
              <a:latin typeface="Arial"/>
              <a:ea typeface="Arial"/>
              <a:cs typeface="Arial"/>
              <a:sym typeface="Arial"/>
            </a:endParaRPr>
          </a:p>
          <a:p>
            <a:pPr indent="0" lvl="0" marL="0" rtl="0" algn="l">
              <a:lnSpc>
                <a:spcPct val="90000"/>
              </a:lnSpc>
              <a:spcBef>
                <a:spcPts val="0"/>
              </a:spcBef>
              <a:spcAft>
                <a:spcPts val="0"/>
              </a:spcAft>
              <a:buNone/>
            </a:pPr>
            <a:r>
              <a:t/>
            </a:r>
            <a:endParaRPr sz="1800">
              <a:solidFill>
                <a:srgbClr val="24292F"/>
              </a:solidFill>
              <a:highlight>
                <a:srgbClr val="FFFFFF"/>
              </a:highlight>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b="1" lang="en" sz="2400">
                <a:solidFill>
                  <a:srgbClr val="1155CC"/>
                </a:solidFill>
              </a:rPr>
              <a:t>Please install Docker </a:t>
            </a:r>
            <a:r>
              <a:rPr lang="en" sz="1800" u="sng">
                <a:solidFill>
                  <a:schemeClr val="hlink"/>
                </a:solidFill>
                <a:highlight>
                  <a:schemeClr val="lt1"/>
                </a:highlight>
                <a:latin typeface="Arial"/>
                <a:ea typeface="Arial"/>
                <a:cs typeface="Arial"/>
                <a:sym typeface="Arial"/>
                <a:hlinkClick r:id="rId3"/>
              </a:rPr>
              <a:t>https://docs.docker.com/get-docker/</a:t>
            </a:r>
            <a:r>
              <a:rPr b="1" lang="en" sz="1800">
                <a:solidFill>
                  <a:srgbClr val="1155CC"/>
                </a:solidFill>
                <a:latin typeface="Arial"/>
                <a:ea typeface="Arial"/>
                <a:cs typeface="Arial"/>
                <a:sym typeface="Arial"/>
              </a:rPr>
              <a:t> </a:t>
            </a:r>
            <a:endParaRPr sz="1800">
              <a:solidFill>
                <a:srgbClr val="24292F"/>
              </a:solidFill>
              <a:highlight>
                <a:srgbClr val="FFFFFF"/>
              </a:highlight>
              <a:latin typeface="Arial"/>
              <a:ea typeface="Arial"/>
              <a:cs typeface="Arial"/>
              <a:sym typeface="Arial"/>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8" name="Shape 1038"/>
        <p:cNvGrpSpPr/>
        <p:nvPr/>
      </p:nvGrpSpPr>
      <p:grpSpPr>
        <a:xfrm>
          <a:off x="0" y="0"/>
          <a:ext cx="0" cy="0"/>
          <a:chOff x="0" y="0"/>
          <a:chExt cx="0" cy="0"/>
        </a:xfrm>
      </p:grpSpPr>
      <p:sp>
        <p:nvSpPr>
          <p:cNvPr id="1039" name="Google Shape;1039;p126"/>
          <p:cNvSpPr txBox="1"/>
          <p:nvPr>
            <p:ph type="title"/>
          </p:nvPr>
        </p:nvSpPr>
        <p:spPr>
          <a:xfrm>
            <a:off x="156000" y="128191"/>
            <a:ext cx="78867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Session 2 - Take-home messages</a:t>
            </a:r>
            <a:endParaRPr/>
          </a:p>
        </p:txBody>
      </p:sp>
      <p:sp>
        <p:nvSpPr>
          <p:cNvPr id="1040" name="Google Shape;1040;p126"/>
          <p:cNvSpPr txBox="1"/>
          <p:nvPr/>
        </p:nvSpPr>
        <p:spPr>
          <a:xfrm>
            <a:off x="111275" y="493425"/>
            <a:ext cx="8727000" cy="24012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t/>
            </a:r>
            <a:endParaRPr sz="2000">
              <a:solidFill>
                <a:schemeClr val="dk1"/>
              </a:solidFill>
            </a:endParaRPr>
          </a:p>
          <a:p>
            <a:pPr indent="-355600" lvl="0" marL="457200" rtl="0" algn="l">
              <a:lnSpc>
                <a:spcPct val="90000"/>
              </a:lnSpc>
              <a:spcBef>
                <a:spcPts val="0"/>
              </a:spcBef>
              <a:spcAft>
                <a:spcPts val="0"/>
              </a:spcAft>
              <a:buClr>
                <a:schemeClr val="dk1"/>
              </a:buClr>
              <a:buSzPts val="2000"/>
              <a:buAutoNum type="arabicParenR"/>
            </a:pPr>
            <a:r>
              <a:rPr lang="en" sz="2000">
                <a:solidFill>
                  <a:schemeClr val="dk1"/>
                </a:solidFill>
              </a:rPr>
              <a:t>Each steps of the analysis can be affected by some kind of bias - Check the quality after each step!</a:t>
            </a:r>
            <a:endParaRPr sz="2000">
              <a:solidFill>
                <a:schemeClr val="dk1"/>
              </a:solidFill>
            </a:endParaRPr>
          </a:p>
          <a:p>
            <a:pPr indent="0" lvl="0" marL="457200" rtl="0" algn="l">
              <a:lnSpc>
                <a:spcPct val="90000"/>
              </a:lnSpc>
              <a:spcBef>
                <a:spcPts val="0"/>
              </a:spcBef>
              <a:spcAft>
                <a:spcPts val="0"/>
              </a:spcAft>
              <a:buNone/>
            </a:pPr>
            <a:r>
              <a:t/>
            </a:r>
            <a:endParaRPr sz="2000">
              <a:solidFill>
                <a:schemeClr val="dk1"/>
              </a:solidFill>
            </a:endParaRPr>
          </a:p>
          <a:p>
            <a:pPr indent="-355600" lvl="0" marL="457200" rtl="0" algn="l">
              <a:lnSpc>
                <a:spcPct val="90000"/>
              </a:lnSpc>
              <a:spcBef>
                <a:spcPts val="0"/>
              </a:spcBef>
              <a:spcAft>
                <a:spcPts val="0"/>
              </a:spcAft>
              <a:buClr>
                <a:schemeClr val="dk1"/>
              </a:buClr>
              <a:buSzPts val="2000"/>
              <a:buAutoNum type="arabicParenR"/>
            </a:pPr>
            <a:r>
              <a:rPr lang="en" sz="2000">
                <a:solidFill>
                  <a:schemeClr val="dk1"/>
                </a:solidFill>
              </a:rPr>
              <a:t>Be aware of possible batch effects, non biological variability.</a:t>
            </a:r>
            <a:endParaRPr sz="2000">
              <a:solidFill>
                <a:schemeClr val="dk1"/>
              </a:solidFill>
            </a:endParaRPr>
          </a:p>
          <a:p>
            <a:pPr indent="0" lvl="0" marL="457200" rtl="0" algn="l">
              <a:lnSpc>
                <a:spcPct val="90000"/>
              </a:lnSpc>
              <a:spcBef>
                <a:spcPts val="0"/>
              </a:spcBef>
              <a:spcAft>
                <a:spcPts val="0"/>
              </a:spcAft>
              <a:buNone/>
            </a:pPr>
            <a:r>
              <a:t/>
            </a:r>
            <a:endParaRPr sz="2000">
              <a:solidFill>
                <a:schemeClr val="dk1"/>
              </a:solidFill>
            </a:endParaRPr>
          </a:p>
          <a:p>
            <a:pPr indent="-355600" lvl="0" marL="457200" rtl="0" algn="l">
              <a:lnSpc>
                <a:spcPct val="90000"/>
              </a:lnSpc>
              <a:spcBef>
                <a:spcPts val="0"/>
              </a:spcBef>
              <a:spcAft>
                <a:spcPts val="0"/>
              </a:spcAft>
              <a:buClr>
                <a:schemeClr val="dk1"/>
              </a:buClr>
              <a:buSzPts val="2000"/>
              <a:buAutoNum type="arabicParenR"/>
            </a:pPr>
            <a:r>
              <a:rPr lang="en" sz="2000">
                <a:solidFill>
                  <a:schemeClr val="dk1"/>
                </a:solidFill>
              </a:rPr>
              <a:t>Know the tools and how they work. Use best practices for the analysis.</a:t>
            </a:r>
            <a:endParaRPr sz="2000">
              <a:solidFill>
                <a:schemeClr val="dk1"/>
              </a:solidFill>
            </a:endParaRPr>
          </a:p>
          <a:p>
            <a:pPr indent="0" lvl="0" marL="0" rtl="0" algn="l">
              <a:lnSpc>
                <a:spcPct val="90000"/>
              </a:lnSpc>
              <a:spcBef>
                <a:spcPts val="0"/>
              </a:spcBef>
              <a:spcAft>
                <a:spcPts val="0"/>
              </a:spcAft>
              <a:buNone/>
            </a:pPr>
            <a:r>
              <a:t/>
            </a:r>
            <a:endParaRPr sz="2000">
              <a:solidFill>
                <a:schemeClr val="dk1"/>
              </a:solidFill>
            </a:endParaRPr>
          </a:p>
        </p:txBody>
      </p:sp>
      <p:sp>
        <p:nvSpPr>
          <p:cNvPr id="1041" name="Google Shape;1041;p126"/>
          <p:cNvSpPr txBox="1"/>
          <p:nvPr/>
        </p:nvSpPr>
        <p:spPr>
          <a:xfrm>
            <a:off x="222425" y="3412000"/>
            <a:ext cx="8504700" cy="1493100"/>
          </a:xfrm>
          <a:prstGeom prst="rect">
            <a:avLst/>
          </a:prstGeom>
          <a:noFill/>
          <a:ln>
            <a:noFill/>
          </a:ln>
        </p:spPr>
        <p:txBody>
          <a:bodyPr anchorCtr="0" anchor="t" bIns="91425" lIns="91425" spcFirstLastPara="1" rIns="91425" wrap="square" tIns="91425">
            <a:spAutoFit/>
          </a:bodyPr>
          <a:lstStyle/>
          <a:p>
            <a:pPr indent="-336550" lvl="0" marL="457200" rtl="0" algn="l">
              <a:spcBef>
                <a:spcPts val="0"/>
              </a:spcBef>
              <a:spcAft>
                <a:spcPts val="0"/>
              </a:spcAft>
              <a:buSzPts val="1700"/>
              <a:buAutoNum type="arabicParenR"/>
            </a:pPr>
            <a:r>
              <a:rPr lang="en" sz="1700"/>
              <a:t>Common tools, e.g., fastqc, </a:t>
            </a:r>
            <a:r>
              <a:rPr lang="en" sz="1700">
                <a:solidFill>
                  <a:schemeClr val="dk1"/>
                </a:solidFill>
              </a:rPr>
              <a:t>cutadapt, </a:t>
            </a:r>
            <a:r>
              <a:rPr lang="en" sz="1700"/>
              <a:t>STAR</a:t>
            </a:r>
            <a:endParaRPr sz="1700"/>
          </a:p>
          <a:p>
            <a:pPr indent="0" lvl="0" marL="457200" rtl="0" algn="l">
              <a:spcBef>
                <a:spcPts val="0"/>
              </a:spcBef>
              <a:spcAft>
                <a:spcPts val="0"/>
              </a:spcAft>
              <a:buNone/>
            </a:pPr>
            <a:r>
              <a:t/>
            </a:r>
            <a:endParaRPr sz="1700"/>
          </a:p>
          <a:p>
            <a:pPr indent="-336550" lvl="0" marL="457200" rtl="0" algn="l">
              <a:spcBef>
                <a:spcPts val="0"/>
              </a:spcBef>
              <a:spcAft>
                <a:spcPts val="0"/>
              </a:spcAft>
              <a:buSzPts val="1700"/>
              <a:buAutoNum type="arabicParenR"/>
            </a:pPr>
            <a:r>
              <a:rPr lang="en" sz="1700"/>
              <a:t>Common file formats, e.g., FASTQ, FASTA, SAM, GTF, BAM</a:t>
            </a:r>
            <a:endParaRPr sz="1700"/>
          </a:p>
          <a:p>
            <a:pPr indent="0" lvl="0" marL="457200" rtl="0" algn="l">
              <a:spcBef>
                <a:spcPts val="0"/>
              </a:spcBef>
              <a:spcAft>
                <a:spcPts val="0"/>
              </a:spcAft>
              <a:buNone/>
            </a:pPr>
            <a:r>
              <a:t/>
            </a:r>
            <a:endParaRPr sz="1700"/>
          </a:p>
          <a:p>
            <a:pPr indent="-336550" lvl="0" marL="457200" rtl="0" algn="l">
              <a:spcBef>
                <a:spcPts val="0"/>
              </a:spcBef>
              <a:spcAft>
                <a:spcPts val="0"/>
              </a:spcAft>
              <a:buSzPts val="1700"/>
              <a:buAutoNum type="arabicParenR"/>
            </a:pPr>
            <a:r>
              <a:rPr lang="en" sz="1700"/>
              <a:t>Analysis on your computer using docker and on Wynton using singularity </a:t>
            </a:r>
            <a:endParaRPr sz="1700"/>
          </a:p>
        </p:txBody>
      </p:sp>
      <p:sp>
        <p:nvSpPr>
          <p:cNvPr id="1042" name="Google Shape;1042;p126"/>
          <p:cNvSpPr txBox="1"/>
          <p:nvPr/>
        </p:nvSpPr>
        <p:spPr>
          <a:xfrm>
            <a:off x="142125" y="2800350"/>
            <a:ext cx="6294300" cy="6417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n" sz="3300">
                <a:solidFill>
                  <a:srgbClr val="1155CC"/>
                </a:solidFill>
                <a:latin typeface="Helvetica Neue"/>
                <a:ea typeface="Helvetica Neue"/>
                <a:cs typeface="Helvetica Neue"/>
                <a:sym typeface="Helvetica Neue"/>
              </a:rPr>
              <a:t>This workshop covered: </a:t>
            </a:r>
            <a:endParaRPr b="1" sz="3300">
              <a:solidFill>
                <a:srgbClr val="1155CC"/>
              </a:solidFill>
              <a:latin typeface="Helvetica Neue"/>
              <a:ea typeface="Helvetica Neue"/>
              <a:cs typeface="Helvetica Neue"/>
              <a:sym typeface="Helvetica Neue"/>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6" name="Shape 1046"/>
        <p:cNvGrpSpPr/>
        <p:nvPr/>
      </p:nvGrpSpPr>
      <p:grpSpPr>
        <a:xfrm>
          <a:off x="0" y="0"/>
          <a:ext cx="0" cy="0"/>
          <a:chOff x="0" y="0"/>
          <a:chExt cx="0" cy="0"/>
        </a:xfrm>
      </p:grpSpPr>
      <p:sp>
        <p:nvSpPr>
          <p:cNvPr id="1047" name="Google Shape;1047;p127"/>
          <p:cNvSpPr txBox="1"/>
          <p:nvPr>
            <p:ph type="title"/>
          </p:nvPr>
        </p:nvSpPr>
        <p:spPr>
          <a:xfrm>
            <a:off x="118872" y="0"/>
            <a:ext cx="78867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Real data is complex</a:t>
            </a:r>
            <a:endParaRPr/>
          </a:p>
        </p:txBody>
      </p:sp>
      <p:sp>
        <p:nvSpPr>
          <p:cNvPr id="1048" name="Google Shape;1048;p127"/>
          <p:cNvSpPr txBox="1"/>
          <p:nvPr>
            <p:ph idx="1" type="body"/>
          </p:nvPr>
        </p:nvSpPr>
        <p:spPr>
          <a:xfrm>
            <a:off x="628650" y="736800"/>
            <a:ext cx="8009700" cy="3873900"/>
          </a:xfrm>
          <a:prstGeom prst="rect">
            <a:avLst/>
          </a:prstGeom>
        </p:spPr>
        <p:txBody>
          <a:bodyPr anchorCtr="0" anchor="t" bIns="0" lIns="0" spcFirstLastPara="1" rIns="0" wrap="square" tIns="0">
            <a:noAutofit/>
          </a:bodyPr>
          <a:lstStyle/>
          <a:p>
            <a:pPr indent="-355600" lvl="0" marL="457200" rtl="0" algn="l">
              <a:spcBef>
                <a:spcPts val="800"/>
              </a:spcBef>
              <a:spcAft>
                <a:spcPts val="0"/>
              </a:spcAft>
              <a:buSzPts val="2000"/>
              <a:buChar char="●"/>
            </a:pPr>
            <a:r>
              <a:rPr lang="en" sz="2000"/>
              <a:t>This workshop provides an introduction to typical RNA-seq analysis steps using an artificial dataset. </a:t>
            </a:r>
            <a:r>
              <a:rPr lang="en" sz="2000"/>
              <a:t>Real data might need additional analyses choices.</a:t>
            </a:r>
            <a:endParaRPr sz="2000"/>
          </a:p>
          <a:p>
            <a:pPr indent="0" lvl="0" marL="457200" rtl="0" algn="l">
              <a:spcBef>
                <a:spcPts val="800"/>
              </a:spcBef>
              <a:spcAft>
                <a:spcPts val="0"/>
              </a:spcAft>
              <a:buNone/>
            </a:pPr>
            <a:r>
              <a:t/>
            </a:r>
            <a:endParaRPr sz="1100"/>
          </a:p>
          <a:p>
            <a:pPr indent="-355600" lvl="0" marL="457200" rtl="0" algn="l">
              <a:spcBef>
                <a:spcPts val="800"/>
              </a:spcBef>
              <a:spcAft>
                <a:spcPts val="0"/>
              </a:spcAft>
              <a:buSzPts val="2000"/>
              <a:buChar char="●"/>
            </a:pPr>
            <a:r>
              <a:rPr lang="en" sz="2000"/>
              <a:t>Possible challenges with real data</a:t>
            </a:r>
            <a:r>
              <a:rPr lang="en" sz="2000"/>
              <a:t>: (What we did not cover today)</a:t>
            </a:r>
            <a:endParaRPr sz="2000"/>
          </a:p>
          <a:p>
            <a:pPr indent="-355600" lvl="1" marL="914400" rtl="0" algn="l">
              <a:spcBef>
                <a:spcPts val="0"/>
              </a:spcBef>
              <a:spcAft>
                <a:spcPts val="0"/>
              </a:spcAft>
              <a:buSzPts val="2000"/>
              <a:buChar char="○"/>
            </a:pPr>
            <a:r>
              <a:rPr lang="en" sz="2000"/>
              <a:t>What to do you if only 50%of reads align to reference?</a:t>
            </a:r>
            <a:endParaRPr sz="2000"/>
          </a:p>
          <a:p>
            <a:pPr indent="-355600" lvl="1" marL="914400" rtl="0" algn="l">
              <a:spcBef>
                <a:spcPts val="0"/>
              </a:spcBef>
              <a:spcAft>
                <a:spcPts val="0"/>
              </a:spcAft>
              <a:buSzPts val="2000"/>
              <a:buChar char="○"/>
            </a:pPr>
            <a:r>
              <a:rPr lang="en" sz="2000"/>
              <a:t>What to do if FastQC reports unusual GC content?</a:t>
            </a:r>
            <a:endParaRPr sz="2000"/>
          </a:p>
          <a:p>
            <a:pPr indent="-355600" lvl="1" marL="914400" rtl="0" algn="l">
              <a:spcBef>
                <a:spcPts val="0"/>
              </a:spcBef>
              <a:spcAft>
                <a:spcPts val="0"/>
              </a:spcAft>
              <a:buSzPts val="2000"/>
              <a:buChar char="○"/>
            </a:pPr>
            <a:r>
              <a:rPr lang="en" sz="2000"/>
              <a:t>What to do if the reference genome is incomplete?</a:t>
            </a:r>
            <a:endParaRPr sz="2000"/>
          </a:p>
          <a:p>
            <a:pPr indent="-355600" lvl="1" marL="914400" rtl="0" algn="l">
              <a:spcBef>
                <a:spcPts val="0"/>
              </a:spcBef>
              <a:spcAft>
                <a:spcPts val="0"/>
              </a:spcAft>
              <a:buSzPts val="2000"/>
              <a:buChar char="○"/>
            </a:pPr>
            <a:r>
              <a:rPr lang="en" sz="2000"/>
              <a:t>How to deal with more complicated experimental designs</a:t>
            </a:r>
            <a:r>
              <a:rPr lang="en" sz="2000"/>
              <a:t>?</a:t>
            </a:r>
            <a:endParaRPr sz="2000"/>
          </a:p>
          <a:p>
            <a:pPr indent="-355600" lvl="1" marL="914400" rtl="0" algn="l">
              <a:spcBef>
                <a:spcPts val="0"/>
              </a:spcBef>
              <a:spcAft>
                <a:spcPts val="0"/>
              </a:spcAft>
              <a:buSzPts val="2000"/>
              <a:buChar char="○"/>
            </a:pPr>
            <a:r>
              <a:rPr lang="en" sz="2000"/>
              <a:t>How many replicates to use for RNA-seq?</a:t>
            </a:r>
            <a:endParaRPr sz="2000"/>
          </a:p>
          <a:p>
            <a:pPr indent="0" lvl="0" marL="914400" rtl="0" algn="l">
              <a:spcBef>
                <a:spcPts val="800"/>
              </a:spcBef>
              <a:spcAft>
                <a:spcPts val="0"/>
              </a:spcAft>
              <a:buNone/>
            </a:pPr>
            <a:r>
              <a:t/>
            </a:r>
            <a:endParaRPr sz="1100"/>
          </a:p>
          <a:p>
            <a:pPr indent="-355600" lvl="0" marL="457200" rtl="0" algn="l">
              <a:spcBef>
                <a:spcPts val="800"/>
              </a:spcBef>
              <a:spcAft>
                <a:spcPts val="0"/>
              </a:spcAft>
              <a:buSzPts val="2000"/>
              <a:buChar char="●"/>
            </a:pPr>
            <a:r>
              <a:rPr lang="en" sz="2000"/>
              <a:t>Some analysis choices need experience. Consult with</a:t>
            </a:r>
            <a:r>
              <a:rPr lang="en" sz="2000"/>
              <a:t> the </a:t>
            </a:r>
            <a:r>
              <a:rPr lang="en" sz="2000" u="sng">
                <a:solidFill>
                  <a:schemeClr val="hlink"/>
                </a:solidFill>
                <a:hlinkClick r:id="rId3"/>
              </a:rPr>
              <a:t>Gladstone Bioinformatics core</a:t>
            </a:r>
            <a:r>
              <a:rPr lang="en" sz="2000"/>
              <a:t> for such scenarios and data.</a:t>
            </a:r>
            <a:endParaRPr sz="2000"/>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3" name="Shape 1053"/>
        <p:cNvGrpSpPr/>
        <p:nvPr/>
      </p:nvGrpSpPr>
      <p:grpSpPr>
        <a:xfrm>
          <a:off x="0" y="0"/>
          <a:ext cx="0" cy="0"/>
          <a:chOff x="0" y="0"/>
          <a:chExt cx="0" cy="0"/>
        </a:xfrm>
      </p:grpSpPr>
      <p:sp>
        <p:nvSpPr>
          <p:cNvPr id="1054" name="Google Shape;1054;p128"/>
          <p:cNvSpPr txBox="1"/>
          <p:nvPr>
            <p:ph idx="1" type="body"/>
          </p:nvPr>
        </p:nvSpPr>
        <p:spPr>
          <a:xfrm>
            <a:off x="628650" y="1407362"/>
            <a:ext cx="7886700" cy="2920500"/>
          </a:xfrm>
          <a:prstGeom prst="rect">
            <a:avLst/>
          </a:prstGeom>
          <a:noFill/>
          <a:ln>
            <a:noFill/>
          </a:ln>
        </p:spPr>
        <p:txBody>
          <a:bodyPr anchorCtr="0" anchor="t" bIns="0" lIns="137150" spcFirstLastPara="1" rIns="0" wrap="square" tIns="0">
            <a:spAutoFit/>
          </a:bodyPr>
          <a:lstStyle/>
          <a:p>
            <a:pPr indent="0" lvl="0" marL="0" rtl="0" algn="l">
              <a:lnSpc>
                <a:spcPct val="125000"/>
              </a:lnSpc>
              <a:spcBef>
                <a:spcPts val="0"/>
              </a:spcBef>
              <a:spcAft>
                <a:spcPts val="0"/>
              </a:spcAft>
              <a:buClr>
                <a:schemeClr val="dk1"/>
              </a:buClr>
              <a:buSzPts val="1100"/>
              <a:buFont typeface="Arial"/>
              <a:buNone/>
            </a:pPr>
            <a:r>
              <a:rPr b="1" lang="en" sz="1800">
                <a:solidFill>
                  <a:srgbClr val="002A40"/>
                </a:solidFill>
                <a:highlight>
                  <a:srgbClr val="FFFFFF"/>
                </a:highlight>
              </a:rPr>
              <a:t>Tailored Training Sessions on Publishing Your Code with GitHub</a:t>
            </a:r>
            <a:endParaRPr b="1" sz="1800">
              <a:solidFill>
                <a:srgbClr val="002A40"/>
              </a:solidFill>
              <a:highlight>
                <a:srgbClr val="FFFFFF"/>
              </a:highlight>
            </a:endParaRPr>
          </a:p>
          <a:p>
            <a:pPr indent="0" lvl="0" marL="0" rtl="0" algn="l">
              <a:lnSpc>
                <a:spcPct val="125000"/>
              </a:lnSpc>
              <a:spcBef>
                <a:spcPts val="800"/>
              </a:spcBef>
              <a:spcAft>
                <a:spcPts val="0"/>
              </a:spcAft>
              <a:buClr>
                <a:schemeClr val="dk1"/>
              </a:buClr>
              <a:buSzPts val="1100"/>
              <a:buFont typeface="Arial"/>
              <a:buNone/>
            </a:pPr>
            <a:r>
              <a:rPr lang="en" sz="1800">
                <a:solidFill>
                  <a:srgbClr val="002A40"/>
                </a:solidFill>
                <a:highlight>
                  <a:srgbClr val="FFFFFF"/>
                </a:highlight>
              </a:rPr>
              <a:t>Maximize the impact of your research by mastering GitHub with </a:t>
            </a:r>
            <a:r>
              <a:rPr b="1" lang="en" sz="1800">
                <a:solidFill>
                  <a:srgbClr val="F76912"/>
                </a:solidFill>
                <a:highlight>
                  <a:srgbClr val="FFFFFF"/>
                </a:highlight>
                <a:uFill>
                  <a:noFill/>
                </a:uFill>
                <a:hlinkClick r:id="rId3">
                  <a:extLst>
                    <a:ext uri="{A12FA001-AC4F-418D-AE19-62706E023703}">
                      <ahyp:hlinkClr val="tx"/>
                    </a:ext>
                  </a:extLst>
                </a:hlinkClick>
              </a:rPr>
              <a:t>Gladstone's Bioinformatics Core training.</a:t>
            </a:r>
            <a:r>
              <a:rPr lang="en" sz="1800">
                <a:solidFill>
                  <a:srgbClr val="002A40"/>
                </a:solidFill>
                <a:highlight>
                  <a:srgbClr val="FFFFFF"/>
                </a:highlight>
              </a:rPr>
              <a:t> The team of experts will help you easily share your code, collaborate with colleagues, publish a function or library, build a website, and more. The core can tailor a training session to meet your lab’s specific needs and bring your research to the next level. </a:t>
            </a:r>
            <a:r>
              <a:rPr b="1" lang="en" sz="1800">
                <a:solidFill>
                  <a:srgbClr val="F76912"/>
                </a:solidFill>
                <a:highlight>
                  <a:srgbClr val="FFFFFF"/>
                </a:highlight>
              </a:rPr>
              <a:t>Reach out to the core</a:t>
            </a:r>
            <a:r>
              <a:rPr lang="en" sz="1800">
                <a:solidFill>
                  <a:srgbClr val="002A40"/>
                </a:solidFill>
                <a:highlight>
                  <a:srgbClr val="FFFFFF"/>
                </a:highlight>
              </a:rPr>
              <a:t> to learn more or set up a training session.</a:t>
            </a:r>
            <a:endParaRPr sz="1800"/>
          </a:p>
          <a:p>
            <a:pPr indent="0" lvl="0" marL="342900" rtl="0" algn="l">
              <a:lnSpc>
                <a:spcPct val="90000"/>
              </a:lnSpc>
              <a:spcBef>
                <a:spcPts val="800"/>
              </a:spcBef>
              <a:spcAft>
                <a:spcPts val="0"/>
              </a:spcAft>
              <a:buNone/>
            </a:pPr>
            <a:r>
              <a:t/>
            </a:r>
            <a:endParaRPr/>
          </a:p>
        </p:txBody>
      </p:sp>
      <p:sp>
        <p:nvSpPr>
          <p:cNvPr id="1055" name="Google Shape;1055;p128"/>
          <p:cNvSpPr txBox="1"/>
          <p:nvPr/>
        </p:nvSpPr>
        <p:spPr>
          <a:xfrm>
            <a:off x="272400" y="152400"/>
            <a:ext cx="8571000" cy="976200"/>
          </a:xfrm>
          <a:prstGeom prst="rect">
            <a:avLst/>
          </a:prstGeom>
          <a:noFill/>
          <a:ln>
            <a:noFill/>
          </a:ln>
        </p:spPr>
        <p:txBody>
          <a:bodyPr anchorCtr="0" anchor="t" bIns="0" lIns="0" spcFirstLastPara="1" rIns="0" wrap="square" tIns="0">
            <a:normAutofit/>
          </a:bodyPr>
          <a:lstStyle/>
          <a:p>
            <a:pPr indent="0" lvl="0" marL="0" rtl="0" algn="l">
              <a:lnSpc>
                <a:spcPct val="90000"/>
              </a:lnSpc>
              <a:spcBef>
                <a:spcPts val="0"/>
              </a:spcBef>
              <a:spcAft>
                <a:spcPts val="0"/>
              </a:spcAft>
              <a:buNone/>
            </a:pPr>
            <a:r>
              <a:rPr b="1" lang="en" sz="3300">
                <a:solidFill>
                  <a:srgbClr val="1155CC"/>
                </a:solidFill>
                <a:latin typeface="Helvetica Neue"/>
                <a:ea typeface="Helvetica Neue"/>
                <a:cs typeface="Helvetica Neue"/>
                <a:sym typeface="Helvetica Neue"/>
              </a:rPr>
              <a:t>How to publish your code?</a:t>
            </a:r>
            <a:endParaRPr b="1" sz="3300">
              <a:solidFill>
                <a:srgbClr val="1155CC"/>
              </a:solidFill>
              <a:latin typeface="Helvetica Neue"/>
              <a:ea typeface="Helvetica Neue"/>
              <a:cs typeface="Helvetica Neue"/>
              <a:sym typeface="Helvetica Neue"/>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0" name="Shape 1060"/>
        <p:cNvGrpSpPr/>
        <p:nvPr/>
      </p:nvGrpSpPr>
      <p:grpSpPr>
        <a:xfrm>
          <a:off x="0" y="0"/>
          <a:ext cx="0" cy="0"/>
          <a:chOff x="0" y="0"/>
          <a:chExt cx="0" cy="0"/>
        </a:xfrm>
      </p:grpSpPr>
      <p:sp>
        <p:nvSpPr>
          <p:cNvPr id="1061" name="Google Shape;1061;p129"/>
          <p:cNvSpPr txBox="1"/>
          <p:nvPr>
            <p:ph idx="1" type="body"/>
          </p:nvPr>
        </p:nvSpPr>
        <p:spPr>
          <a:xfrm>
            <a:off x="628650" y="1407362"/>
            <a:ext cx="7886700" cy="3257400"/>
          </a:xfrm>
          <a:prstGeom prst="rect">
            <a:avLst/>
          </a:prstGeom>
          <a:noFill/>
          <a:ln>
            <a:noFill/>
          </a:ln>
        </p:spPr>
        <p:txBody>
          <a:bodyPr anchorCtr="0" anchor="t" bIns="0" lIns="137150" spcFirstLastPara="1" rIns="0" wrap="square" tIns="0">
            <a:spAutoFit/>
          </a:bodyPr>
          <a:lstStyle/>
          <a:p>
            <a:pPr indent="-349250" lvl="0" marL="342900" rtl="0" algn="l">
              <a:lnSpc>
                <a:spcPct val="90000"/>
              </a:lnSpc>
              <a:spcBef>
                <a:spcPts val="0"/>
              </a:spcBef>
              <a:spcAft>
                <a:spcPts val="0"/>
              </a:spcAft>
              <a:buClr>
                <a:srgbClr val="002B42"/>
              </a:buClr>
              <a:buSzPts val="1700"/>
              <a:buFont typeface="Arial"/>
              <a:buChar char="●"/>
            </a:pPr>
            <a:r>
              <a:rPr lang="en"/>
              <a:t>Minimum essential </a:t>
            </a:r>
            <a:endParaRPr/>
          </a:p>
          <a:p>
            <a:pPr indent="-254000" lvl="1" marL="596900" rtl="0" algn="l">
              <a:lnSpc>
                <a:spcPct val="90000"/>
              </a:lnSpc>
              <a:spcBef>
                <a:spcPts val="400"/>
              </a:spcBef>
              <a:spcAft>
                <a:spcPts val="0"/>
              </a:spcAft>
              <a:buClr>
                <a:srgbClr val="002B42"/>
              </a:buClr>
              <a:buSzPts val="1400"/>
              <a:buChar char="●"/>
            </a:pPr>
            <a:r>
              <a:rPr lang="en"/>
              <a:t>Introductory R</a:t>
            </a:r>
            <a:endParaRPr/>
          </a:p>
          <a:p>
            <a:pPr indent="-254000" lvl="1" marL="596900" rtl="0" algn="l">
              <a:lnSpc>
                <a:spcPct val="90000"/>
              </a:lnSpc>
              <a:spcBef>
                <a:spcPts val="400"/>
              </a:spcBef>
              <a:spcAft>
                <a:spcPts val="0"/>
              </a:spcAft>
              <a:buClr>
                <a:srgbClr val="002B42"/>
              </a:buClr>
              <a:buSzPts val="1400"/>
              <a:buChar char="●"/>
            </a:pPr>
            <a:r>
              <a:rPr lang="en"/>
              <a:t>Introductory command line (link to a cheatsheet in speaker notes)</a:t>
            </a:r>
            <a:endParaRPr/>
          </a:p>
          <a:p>
            <a:pPr indent="-304800" lvl="0" marL="342900" rtl="0" algn="l">
              <a:lnSpc>
                <a:spcPct val="90000"/>
              </a:lnSpc>
              <a:spcBef>
                <a:spcPts val="800"/>
              </a:spcBef>
              <a:spcAft>
                <a:spcPts val="0"/>
              </a:spcAft>
              <a:buClr>
                <a:srgbClr val="002B42"/>
              </a:buClr>
              <a:buSzPts val="600"/>
              <a:buFont typeface="Arial"/>
              <a:buNone/>
            </a:pPr>
            <a:r>
              <a:t/>
            </a:r>
            <a:endParaRPr sz="800"/>
          </a:p>
          <a:p>
            <a:pPr indent="-349250" lvl="0" marL="342900" rtl="0" algn="l">
              <a:lnSpc>
                <a:spcPct val="90000"/>
              </a:lnSpc>
              <a:spcBef>
                <a:spcPts val="800"/>
              </a:spcBef>
              <a:spcAft>
                <a:spcPts val="0"/>
              </a:spcAft>
              <a:buClr>
                <a:srgbClr val="002B42"/>
              </a:buClr>
              <a:buSzPts val="1700"/>
              <a:buFont typeface="Arial"/>
              <a:buChar char="●"/>
            </a:pPr>
            <a:r>
              <a:rPr lang="en"/>
              <a:t>Available at </a:t>
            </a:r>
            <a:endParaRPr/>
          </a:p>
          <a:p>
            <a:pPr indent="-254000" lvl="1" marL="596900" rtl="0" algn="l">
              <a:lnSpc>
                <a:spcPct val="90000"/>
              </a:lnSpc>
              <a:spcBef>
                <a:spcPts val="400"/>
              </a:spcBef>
              <a:spcAft>
                <a:spcPts val="0"/>
              </a:spcAft>
              <a:buClr>
                <a:srgbClr val="002B42"/>
              </a:buClr>
              <a:buSzPts val="1400"/>
              <a:buChar char="●"/>
            </a:pPr>
            <a:r>
              <a:rPr lang="en"/>
              <a:t>Gladstone Data Science Training program</a:t>
            </a:r>
            <a:endParaRPr/>
          </a:p>
          <a:p>
            <a:pPr indent="-254000" lvl="1" marL="596900" rtl="0" algn="l">
              <a:lnSpc>
                <a:spcPct val="90000"/>
              </a:lnSpc>
              <a:spcBef>
                <a:spcPts val="400"/>
              </a:spcBef>
              <a:spcAft>
                <a:spcPts val="0"/>
              </a:spcAft>
              <a:buClr>
                <a:srgbClr val="002B42"/>
              </a:buClr>
              <a:buSzPts val="1400"/>
              <a:buChar char="●"/>
            </a:pPr>
            <a:r>
              <a:rPr lang="en"/>
              <a:t>Data Science workshops from the UCSF library </a:t>
            </a:r>
            <a:endParaRPr/>
          </a:p>
          <a:p>
            <a:pPr indent="-215900" lvl="2" marL="939800" rtl="0" algn="l">
              <a:lnSpc>
                <a:spcPct val="90000"/>
              </a:lnSpc>
              <a:spcBef>
                <a:spcPts val="400"/>
              </a:spcBef>
              <a:spcAft>
                <a:spcPts val="0"/>
              </a:spcAft>
              <a:buClr>
                <a:srgbClr val="002B42"/>
              </a:buClr>
              <a:buSzPts val="600"/>
              <a:buNone/>
            </a:pPr>
            <a:r>
              <a:t/>
            </a:r>
            <a:endParaRPr sz="800"/>
          </a:p>
          <a:p>
            <a:pPr indent="-349250" lvl="0" marL="342900" rtl="0" algn="l">
              <a:lnSpc>
                <a:spcPct val="90000"/>
              </a:lnSpc>
              <a:spcBef>
                <a:spcPts val="800"/>
              </a:spcBef>
              <a:spcAft>
                <a:spcPts val="0"/>
              </a:spcAft>
              <a:buClr>
                <a:srgbClr val="002B42"/>
              </a:buClr>
              <a:buSzPts val="1700"/>
              <a:buFont typeface="Arial"/>
              <a:buChar char="●"/>
            </a:pPr>
            <a:r>
              <a:rPr lang="en"/>
              <a:t>For RNA-seq data analysis beyond tallying gene-wise counts:</a:t>
            </a:r>
            <a:endParaRPr/>
          </a:p>
          <a:p>
            <a:pPr indent="-254000" lvl="1" marL="596900" rtl="0" algn="l">
              <a:lnSpc>
                <a:spcPct val="90000"/>
              </a:lnSpc>
              <a:spcBef>
                <a:spcPts val="400"/>
              </a:spcBef>
              <a:spcAft>
                <a:spcPts val="0"/>
              </a:spcAft>
              <a:buClr>
                <a:srgbClr val="002B42"/>
              </a:buClr>
              <a:buSzPts val="1400"/>
              <a:buChar char="●"/>
            </a:pPr>
            <a:r>
              <a:rPr lang="en"/>
              <a:t>Intermediate RNA-seq </a:t>
            </a:r>
            <a:endParaRPr/>
          </a:p>
          <a:p>
            <a:pPr indent="-254000" lvl="1" marL="596900" rtl="0" algn="l">
              <a:lnSpc>
                <a:spcPct val="90000"/>
              </a:lnSpc>
              <a:spcBef>
                <a:spcPts val="400"/>
              </a:spcBef>
              <a:spcAft>
                <a:spcPts val="0"/>
              </a:spcAft>
              <a:buClr>
                <a:srgbClr val="002B42"/>
              </a:buClr>
              <a:buSzPts val="1400"/>
              <a:buChar char="●"/>
            </a:pPr>
            <a:r>
              <a:rPr lang="en"/>
              <a:t>Pathway analysis</a:t>
            </a:r>
            <a:endParaRPr/>
          </a:p>
        </p:txBody>
      </p:sp>
      <p:sp>
        <p:nvSpPr>
          <p:cNvPr id="1062" name="Google Shape;1062;p129"/>
          <p:cNvSpPr txBox="1"/>
          <p:nvPr/>
        </p:nvSpPr>
        <p:spPr>
          <a:xfrm>
            <a:off x="272400" y="152400"/>
            <a:ext cx="8571000" cy="976200"/>
          </a:xfrm>
          <a:prstGeom prst="rect">
            <a:avLst/>
          </a:prstGeom>
          <a:noFill/>
          <a:ln>
            <a:noFill/>
          </a:ln>
        </p:spPr>
        <p:txBody>
          <a:bodyPr anchorCtr="0" anchor="t" bIns="0" lIns="0" spcFirstLastPara="1" rIns="0" wrap="square" tIns="0">
            <a:normAutofit/>
          </a:bodyPr>
          <a:lstStyle/>
          <a:p>
            <a:pPr indent="0" lvl="0" marL="0" rtl="0" algn="l">
              <a:lnSpc>
                <a:spcPct val="90000"/>
              </a:lnSpc>
              <a:spcBef>
                <a:spcPts val="0"/>
              </a:spcBef>
              <a:spcAft>
                <a:spcPts val="0"/>
              </a:spcAft>
              <a:buNone/>
            </a:pPr>
            <a:r>
              <a:rPr b="1" lang="en" sz="3300">
                <a:solidFill>
                  <a:srgbClr val="1155CC"/>
                </a:solidFill>
                <a:latin typeface="Helvetica Neue"/>
                <a:ea typeface="Helvetica Neue"/>
                <a:cs typeface="Helvetica Neue"/>
                <a:sym typeface="Helvetica Neue"/>
              </a:rPr>
              <a:t>How much programming skills do we need for bioinformatics?</a:t>
            </a:r>
            <a:endParaRPr b="1" sz="3300">
              <a:solidFill>
                <a:srgbClr val="1155CC"/>
              </a:solidFill>
              <a:latin typeface="Helvetica Neue"/>
              <a:ea typeface="Helvetica Neue"/>
              <a:cs typeface="Helvetica Neue"/>
              <a:sym typeface="Helvetica Neue"/>
            </a:endParaRP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6" name="Shape 1066"/>
        <p:cNvGrpSpPr/>
        <p:nvPr/>
      </p:nvGrpSpPr>
      <p:grpSpPr>
        <a:xfrm>
          <a:off x="0" y="0"/>
          <a:ext cx="0" cy="0"/>
          <a:chOff x="0" y="0"/>
          <a:chExt cx="0" cy="0"/>
        </a:xfrm>
      </p:grpSpPr>
      <p:sp>
        <p:nvSpPr>
          <p:cNvPr id="1067" name="Google Shape;1067;p130"/>
          <p:cNvSpPr txBox="1"/>
          <p:nvPr>
            <p:ph idx="1" type="body"/>
          </p:nvPr>
        </p:nvSpPr>
        <p:spPr>
          <a:xfrm>
            <a:off x="628650" y="1407362"/>
            <a:ext cx="7886700" cy="2581200"/>
          </a:xfrm>
          <a:prstGeom prst="rect">
            <a:avLst/>
          </a:prstGeom>
          <a:noFill/>
          <a:ln>
            <a:noFill/>
          </a:ln>
        </p:spPr>
        <p:txBody>
          <a:bodyPr anchorCtr="0" anchor="t" bIns="0" lIns="137150" spcFirstLastPara="1" rIns="0" wrap="square" tIns="0">
            <a:spAutoFit/>
          </a:bodyPr>
          <a:lstStyle/>
          <a:p>
            <a:pPr indent="-349250" lvl="0" marL="342900" rtl="0" algn="l">
              <a:lnSpc>
                <a:spcPct val="90000"/>
              </a:lnSpc>
              <a:spcBef>
                <a:spcPts val="0"/>
              </a:spcBef>
              <a:spcAft>
                <a:spcPts val="0"/>
              </a:spcAft>
              <a:buClr>
                <a:srgbClr val="002B42"/>
              </a:buClr>
              <a:buSzPts val="1700"/>
              <a:buFont typeface="Arial"/>
              <a:buChar char="●"/>
            </a:pPr>
            <a:r>
              <a:rPr lang="en"/>
              <a:t>Wynton slack channel</a:t>
            </a:r>
            <a:endParaRPr/>
          </a:p>
          <a:p>
            <a:pPr indent="-254000" lvl="1" marL="596900" rtl="0" algn="l">
              <a:lnSpc>
                <a:spcPct val="90000"/>
              </a:lnSpc>
              <a:spcBef>
                <a:spcPts val="400"/>
              </a:spcBef>
              <a:spcAft>
                <a:spcPts val="0"/>
              </a:spcAft>
              <a:buClr>
                <a:srgbClr val="002B42"/>
              </a:buClr>
              <a:buSzPts val="1400"/>
              <a:buChar char="●"/>
            </a:pPr>
            <a:r>
              <a:rPr lang="en"/>
              <a:t>ucsf-wynton.slack.com</a:t>
            </a:r>
            <a:endParaRPr/>
          </a:p>
          <a:p>
            <a:pPr indent="0" lvl="1" marL="342900" rtl="0" algn="l">
              <a:lnSpc>
                <a:spcPct val="90000"/>
              </a:lnSpc>
              <a:spcBef>
                <a:spcPts val="400"/>
              </a:spcBef>
              <a:spcAft>
                <a:spcPts val="0"/>
              </a:spcAft>
              <a:buClr>
                <a:srgbClr val="002B42"/>
              </a:buClr>
              <a:buSzPts val="1400"/>
              <a:buNone/>
            </a:pPr>
            <a:r>
              <a:t/>
            </a:r>
            <a:endParaRPr/>
          </a:p>
          <a:p>
            <a:pPr indent="-349250" lvl="0" marL="342900" rtl="0" algn="l">
              <a:lnSpc>
                <a:spcPct val="90000"/>
              </a:lnSpc>
              <a:spcBef>
                <a:spcPts val="800"/>
              </a:spcBef>
              <a:spcAft>
                <a:spcPts val="0"/>
              </a:spcAft>
              <a:buClr>
                <a:srgbClr val="002B42"/>
              </a:buClr>
              <a:buSzPts val="1700"/>
              <a:buFont typeface="Arial"/>
              <a:buChar char="●"/>
            </a:pPr>
            <a:r>
              <a:rPr lang="en"/>
              <a:t>Gladstone Bioinformatics Core slack channel</a:t>
            </a:r>
            <a:endParaRPr/>
          </a:p>
          <a:p>
            <a:pPr indent="-254000" lvl="1" marL="596900" rtl="0" algn="l">
              <a:lnSpc>
                <a:spcPct val="90000"/>
              </a:lnSpc>
              <a:spcBef>
                <a:spcPts val="400"/>
              </a:spcBef>
              <a:spcAft>
                <a:spcPts val="0"/>
              </a:spcAft>
              <a:buClr>
                <a:srgbClr val="002B42"/>
              </a:buClr>
              <a:buSzPts val="1400"/>
              <a:buChar char="●"/>
            </a:pPr>
            <a:r>
              <a:rPr lang="en" u="sng">
                <a:solidFill>
                  <a:schemeClr val="hlink"/>
                </a:solidFill>
                <a:hlinkClick r:id="rId3"/>
              </a:rPr>
              <a:t>https://gladstoneinstitutes.slack.com/archives/C0145F1L7QS</a:t>
            </a:r>
            <a:endParaRPr/>
          </a:p>
          <a:p>
            <a:pPr indent="0" lvl="1" marL="342900" rtl="0" algn="l">
              <a:lnSpc>
                <a:spcPct val="90000"/>
              </a:lnSpc>
              <a:spcBef>
                <a:spcPts val="400"/>
              </a:spcBef>
              <a:spcAft>
                <a:spcPts val="0"/>
              </a:spcAft>
              <a:buClr>
                <a:srgbClr val="002B42"/>
              </a:buClr>
              <a:buSzPts val="1400"/>
              <a:buNone/>
            </a:pPr>
            <a:r>
              <a:t/>
            </a:r>
            <a:endParaRPr/>
          </a:p>
          <a:p>
            <a:pPr indent="-349250" lvl="0" marL="342900" rtl="0" algn="l">
              <a:lnSpc>
                <a:spcPct val="90000"/>
              </a:lnSpc>
              <a:spcBef>
                <a:spcPts val="800"/>
              </a:spcBef>
              <a:spcAft>
                <a:spcPts val="0"/>
              </a:spcAft>
              <a:buClr>
                <a:srgbClr val="002B42"/>
              </a:buClr>
              <a:buSzPts val="1700"/>
              <a:buFont typeface="Arial"/>
              <a:buChar char="●"/>
            </a:pPr>
            <a:r>
              <a:rPr lang="en"/>
              <a:t>Wynton tutorials</a:t>
            </a:r>
            <a:endParaRPr/>
          </a:p>
          <a:p>
            <a:pPr indent="-254000" lvl="1" marL="596900" rtl="0" algn="l">
              <a:lnSpc>
                <a:spcPct val="90000"/>
              </a:lnSpc>
              <a:spcBef>
                <a:spcPts val="400"/>
              </a:spcBef>
              <a:spcAft>
                <a:spcPts val="0"/>
              </a:spcAft>
              <a:buClr>
                <a:srgbClr val="002B42"/>
              </a:buClr>
              <a:buSzPts val="1400"/>
              <a:buChar char="●"/>
            </a:pPr>
            <a:r>
              <a:rPr lang="en"/>
              <a:t>https://github.com/ucsf-wynton/tutorials/wiki</a:t>
            </a:r>
            <a:endParaRPr/>
          </a:p>
        </p:txBody>
      </p:sp>
      <p:sp>
        <p:nvSpPr>
          <p:cNvPr id="1068" name="Google Shape;1068;p130"/>
          <p:cNvSpPr txBox="1"/>
          <p:nvPr/>
        </p:nvSpPr>
        <p:spPr>
          <a:xfrm>
            <a:off x="272400" y="152400"/>
            <a:ext cx="8571000" cy="736800"/>
          </a:xfrm>
          <a:prstGeom prst="rect">
            <a:avLst/>
          </a:prstGeom>
          <a:noFill/>
          <a:ln>
            <a:noFill/>
          </a:ln>
        </p:spPr>
        <p:txBody>
          <a:bodyPr anchorCtr="0" anchor="t" bIns="0" lIns="0" spcFirstLastPara="1" rIns="0" wrap="square" tIns="0">
            <a:normAutofit/>
          </a:bodyPr>
          <a:lstStyle/>
          <a:p>
            <a:pPr indent="0" lvl="0" marL="0" rtl="0" algn="l">
              <a:lnSpc>
                <a:spcPct val="90000"/>
              </a:lnSpc>
              <a:spcBef>
                <a:spcPts val="0"/>
              </a:spcBef>
              <a:spcAft>
                <a:spcPts val="0"/>
              </a:spcAft>
              <a:buNone/>
            </a:pPr>
            <a:r>
              <a:rPr b="1" lang="en" sz="3300">
                <a:solidFill>
                  <a:srgbClr val="1155CC"/>
                </a:solidFill>
                <a:latin typeface="Helvetica Neue"/>
                <a:ea typeface="Helvetica Neue"/>
                <a:cs typeface="Helvetica Neue"/>
                <a:sym typeface="Helvetica Neue"/>
              </a:rPr>
              <a:t>Helpful resources</a:t>
            </a:r>
            <a:endParaRPr b="1" sz="3300">
              <a:solidFill>
                <a:srgbClr val="1155CC"/>
              </a:solidFill>
              <a:latin typeface="Helvetica Neue"/>
              <a:ea typeface="Helvetica Neue"/>
              <a:cs typeface="Helvetica Neue"/>
              <a:sym typeface="Helvetica Neue"/>
            </a:endParaRP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2" name="Shape 1072"/>
        <p:cNvGrpSpPr/>
        <p:nvPr/>
      </p:nvGrpSpPr>
      <p:grpSpPr>
        <a:xfrm>
          <a:off x="0" y="0"/>
          <a:ext cx="0" cy="0"/>
          <a:chOff x="0" y="0"/>
          <a:chExt cx="0" cy="0"/>
        </a:xfrm>
      </p:grpSpPr>
      <p:sp>
        <p:nvSpPr>
          <p:cNvPr id="1073" name="Google Shape;1073;p131"/>
          <p:cNvSpPr txBox="1"/>
          <p:nvPr>
            <p:ph idx="1" type="body"/>
          </p:nvPr>
        </p:nvSpPr>
        <p:spPr>
          <a:xfrm>
            <a:off x="628650" y="1177049"/>
            <a:ext cx="7886700" cy="3512400"/>
          </a:xfrm>
          <a:prstGeom prst="rect">
            <a:avLst/>
          </a:prstGeom>
          <a:noFill/>
          <a:ln>
            <a:noFill/>
          </a:ln>
        </p:spPr>
        <p:txBody>
          <a:bodyPr anchorCtr="0" anchor="t" bIns="0" lIns="137150" spcFirstLastPara="1" rIns="0" wrap="square" tIns="0">
            <a:spAutoFit/>
          </a:bodyPr>
          <a:lstStyle/>
          <a:p>
            <a:pPr indent="-381000" lvl="0" marL="342900" rtl="0" algn="l">
              <a:lnSpc>
                <a:spcPct val="90000"/>
              </a:lnSpc>
              <a:spcBef>
                <a:spcPts val="0"/>
              </a:spcBef>
              <a:spcAft>
                <a:spcPts val="0"/>
              </a:spcAft>
              <a:buClr>
                <a:srgbClr val="002B42"/>
              </a:buClr>
              <a:buSzPts val="2200"/>
              <a:buFont typeface="Arial"/>
              <a:buChar char="●"/>
            </a:pPr>
            <a:r>
              <a:rPr lang="en" sz="2200"/>
              <a:t>Slack channel for Wynton users</a:t>
            </a:r>
            <a:endParaRPr sz="2200"/>
          </a:p>
          <a:p>
            <a:pPr indent="-304800" lvl="1" marL="596900" rtl="0" algn="l">
              <a:lnSpc>
                <a:spcPct val="90000"/>
              </a:lnSpc>
              <a:spcBef>
                <a:spcPts val="400"/>
              </a:spcBef>
              <a:spcAft>
                <a:spcPts val="0"/>
              </a:spcAft>
              <a:buClr>
                <a:srgbClr val="002B42"/>
              </a:buClr>
              <a:buSzPts val="2200"/>
              <a:buChar char="●"/>
            </a:pPr>
            <a:r>
              <a:rPr lang="en" sz="2200"/>
              <a:t>ucsf-wynton.slack.com</a:t>
            </a:r>
            <a:endParaRPr sz="2200"/>
          </a:p>
          <a:p>
            <a:pPr indent="-381000" lvl="0" marL="342900" rtl="0" algn="l">
              <a:lnSpc>
                <a:spcPct val="90000"/>
              </a:lnSpc>
              <a:spcBef>
                <a:spcPts val="800"/>
              </a:spcBef>
              <a:spcAft>
                <a:spcPts val="0"/>
              </a:spcAft>
              <a:buClr>
                <a:srgbClr val="002B42"/>
              </a:buClr>
              <a:buSzPts val="2200"/>
              <a:buFont typeface="Arial"/>
              <a:buChar char="●"/>
            </a:pPr>
            <a:r>
              <a:rPr lang="en" sz="2200" u="sng">
                <a:solidFill>
                  <a:schemeClr val="hlink"/>
                </a:solidFill>
                <a:hlinkClick r:id="rId3"/>
              </a:rPr>
              <a:t>http://seqanswers.com/forums/</a:t>
            </a:r>
            <a:endParaRPr sz="2200"/>
          </a:p>
          <a:p>
            <a:pPr indent="-381000" lvl="0" marL="342900" rtl="0" algn="l">
              <a:lnSpc>
                <a:spcPct val="90000"/>
              </a:lnSpc>
              <a:spcBef>
                <a:spcPts val="800"/>
              </a:spcBef>
              <a:spcAft>
                <a:spcPts val="0"/>
              </a:spcAft>
              <a:buClr>
                <a:srgbClr val="002B42"/>
              </a:buClr>
              <a:buSzPts val="2200"/>
              <a:buFont typeface="Arial"/>
              <a:buChar char="●"/>
            </a:pPr>
            <a:r>
              <a:rPr lang="en" sz="2200" u="sng">
                <a:solidFill>
                  <a:schemeClr val="hlink"/>
                </a:solidFill>
                <a:hlinkClick r:id="rId4"/>
              </a:rPr>
              <a:t>https://www.biostars.org/</a:t>
            </a:r>
            <a:endParaRPr sz="2200"/>
          </a:p>
          <a:p>
            <a:pPr indent="-381000" lvl="0" marL="342900" rtl="0" algn="l">
              <a:lnSpc>
                <a:spcPct val="90000"/>
              </a:lnSpc>
              <a:spcBef>
                <a:spcPts val="800"/>
              </a:spcBef>
              <a:spcAft>
                <a:spcPts val="0"/>
              </a:spcAft>
              <a:buClr>
                <a:srgbClr val="002B42"/>
              </a:buClr>
              <a:buSzPts val="2200"/>
              <a:buFont typeface="Arial"/>
              <a:buChar char="●"/>
            </a:pPr>
            <a:r>
              <a:rPr lang="en" sz="2200" u="sng">
                <a:solidFill>
                  <a:schemeClr val="hlink"/>
                </a:solidFill>
                <a:hlinkClick r:id="rId5"/>
              </a:rPr>
              <a:t>https://www.rna-seqblog.com/</a:t>
            </a:r>
            <a:endParaRPr sz="2200"/>
          </a:p>
          <a:p>
            <a:pPr indent="-381000" lvl="0" marL="342900" rtl="0" algn="l">
              <a:lnSpc>
                <a:spcPct val="90000"/>
              </a:lnSpc>
              <a:spcBef>
                <a:spcPts val="800"/>
              </a:spcBef>
              <a:spcAft>
                <a:spcPts val="0"/>
              </a:spcAft>
              <a:buClr>
                <a:srgbClr val="002B42"/>
              </a:buClr>
              <a:buSzPts val="2200"/>
              <a:buFont typeface="Arial"/>
              <a:buChar char="●"/>
            </a:pPr>
            <a:r>
              <a:rPr lang="en" sz="2200" u="sng">
                <a:solidFill>
                  <a:schemeClr val="hlink"/>
                </a:solidFill>
                <a:hlinkClick r:id="rId6"/>
              </a:rPr>
              <a:t>https://stackexchange.com/</a:t>
            </a:r>
            <a:endParaRPr sz="2200"/>
          </a:p>
          <a:p>
            <a:pPr indent="-381000" lvl="0" marL="342900" rtl="0" algn="l">
              <a:lnSpc>
                <a:spcPct val="90000"/>
              </a:lnSpc>
              <a:spcBef>
                <a:spcPts val="800"/>
              </a:spcBef>
              <a:spcAft>
                <a:spcPts val="0"/>
              </a:spcAft>
              <a:buClr>
                <a:srgbClr val="002B42"/>
              </a:buClr>
              <a:buSzPts val="2200"/>
              <a:buFont typeface="Arial"/>
              <a:buChar char="●"/>
            </a:pPr>
            <a:r>
              <a:rPr lang="en" sz="2200"/>
              <a:t>Google groups for specific tools</a:t>
            </a:r>
            <a:endParaRPr sz="2200"/>
          </a:p>
          <a:p>
            <a:pPr indent="-381000" lvl="0" marL="342900" rtl="0" algn="l">
              <a:lnSpc>
                <a:spcPct val="90000"/>
              </a:lnSpc>
              <a:spcBef>
                <a:spcPts val="800"/>
              </a:spcBef>
              <a:spcAft>
                <a:spcPts val="0"/>
              </a:spcAft>
              <a:buClr>
                <a:srgbClr val="002B42"/>
              </a:buClr>
              <a:buSzPts val="2200"/>
              <a:buFont typeface="Arial"/>
              <a:buChar char="●"/>
            </a:pPr>
            <a:r>
              <a:rPr lang="en" sz="2200"/>
              <a:t>GitHub issues</a:t>
            </a:r>
            <a:endParaRPr sz="2200"/>
          </a:p>
          <a:p>
            <a:pPr indent="-381000" lvl="0" marL="342900" rtl="0" algn="l">
              <a:lnSpc>
                <a:spcPct val="90000"/>
              </a:lnSpc>
              <a:spcBef>
                <a:spcPts val="800"/>
              </a:spcBef>
              <a:spcAft>
                <a:spcPts val="0"/>
              </a:spcAft>
              <a:buClr>
                <a:srgbClr val="002B42"/>
              </a:buClr>
              <a:buSzPts val="2200"/>
              <a:buFont typeface="Arial"/>
              <a:buChar char="●"/>
            </a:pPr>
            <a:r>
              <a:rPr lang="en" sz="2200"/>
              <a:t>…</a:t>
            </a:r>
            <a:endParaRPr sz="2200"/>
          </a:p>
        </p:txBody>
      </p:sp>
      <p:sp>
        <p:nvSpPr>
          <p:cNvPr id="1074" name="Google Shape;1074;p131"/>
          <p:cNvSpPr txBox="1"/>
          <p:nvPr/>
        </p:nvSpPr>
        <p:spPr>
          <a:xfrm>
            <a:off x="272400" y="152400"/>
            <a:ext cx="8571000" cy="736800"/>
          </a:xfrm>
          <a:prstGeom prst="rect">
            <a:avLst/>
          </a:prstGeom>
          <a:noFill/>
          <a:ln>
            <a:noFill/>
          </a:ln>
        </p:spPr>
        <p:txBody>
          <a:bodyPr anchorCtr="0" anchor="t" bIns="0" lIns="0" spcFirstLastPara="1" rIns="0" wrap="square" tIns="0">
            <a:normAutofit fontScale="77500"/>
          </a:bodyPr>
          <a:lstStyle/>
          <a:p>
            <a:pPr indent="0" lvl="0" marL="0" rtl="0" algn="l">
              <a:lnSpc>
                <a:spcPct val="90000"/>
              </a:lnSpc>
              <a:spcBef>
                <a:spcPts val="0"/>
              </a:spcBef>
              <a:spcAft>
                <a:spcPts val="0"/>
              </a:spcAft>
              <a:buNone/>
            </a:pPr>
            <a:r>
              <a:rPr b="1" lang="en" sz="3300">
                <a:solidFill>
                  <a:srgbClr val="1155CC"/>
                </a:solidFill>
                <a:latin typeface="Helvetica Neue"/>
                <a:ea typeface="Helvetica Neue"/>
                <a:cs typeface="Helvetica Neue"/>
                <a:sym typeface="Helvetica Neue"/>
              </a:rPr>
              <a:t>When I need help, which I do need on a daily basis,</a:t>
            </a:r>
            <a:endParaRPr b="1" sz="3300">
              <a:solidFill>
                <a:srgbClr val="1155CC"/>
              </a:solidFill>
              <a:latin typeface="Helvetica Neue"/>
              <a:ea typeface="Helvetica Neue"/>
              <a:cs typeface="Helvetica Neue"/>
              <a:sym typeface="Helvetica Neue"/>
            </a:endParaRPr>
          </a:p>
          <a:p>
            <a:pPr indent="0" lvl="0" marL="0" rtl="0" algn="l">
              <a:lnSpc>
                <a:spcPct val="90000"/>
              </a:lnSpc>
              <a:spcBef>
                <a:spcPts val="0"/>
              </a:spcBef>
              <a:spcAft>
                <a:spcPts val="0"/>
              </a:spcAft>
              <a:buNone/>
            </a:pPr>
            <a:r>
              <a:rPr b="1" lang="en" sz="3300">
                <a:solidFill>
                  <a:srgbClr val="1155CC"/>
                </a:solidFill>
                <a:latin typeface="Helvetica Neue"/>
                <a:ea typeface="Helvetica Neue"/>
                <a:cs typeface="Helvetica Neue"/>
                <a:sym typeface="Helvetica Neue"/>
              </a:rPr>
              <a:t>I visit:</a:t>
            </a:r>
            <a:endParaRPr b="1" sz="3300">
              <a:solidFill>
                <a:srgbClr val="1155CC"/>
              </a:solidFill>
              <a:latin typeface="Helvetica Neue"/>
              <a:ea typeface="Helvetica Neue"/>
              <a:cs typeface="Helvetica Neue"/>
              <a:sym typeface="Helvetica Neue"/>
            </a:endParaRP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8" name="Shape 1078"/>
        <p:cNvGrpSpPr/>
        <p:nvPr/>
      </p:nvGrpSpPr>
      <p:grpSpPr>
        <a:xfrm>
          <a:off x="0" y="0"/>
          <a:ext cx="0" cy="0"/>
          <a:chOff x="0" y="0"/>
          <a:chExt cx="0" cy="0"/>
        </a:xfrm>
      </p:grpSpPr>
      <p:sp>
        <p:nvSpPr>
          <p:cNvPr id="1079" name="Google Shape;1079;p132"/>
          <p:cNvSpPr txBox="1"/>
          <p:nvPr>
            <p:ph type="title"/>
          </p:nvPr>
        </p:nvSpPr>
        <p:spPr>
          <a:xfrm>
            <a:off x="142100" y="142091"/>
            <a:ext cx="78867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Upcoming workshop at Gladstone:</a:t>
            </a:r>
            <a:endParaRPr/>
          </a:p>
        </p:txBody>
      </p:sp>
      <p:sp>
        <p:nvSpPr>
          <p:cNvPr id="1080" name="Google Shape;1080;p132"/>
          <p:cNvSpPr txBox="1"/>
          <p:nvPr>
            <p:ph idx="1" type="body"/>
          </p:nvPr>
        </p:nvSpPr>
        <p:spPr>
          <a:xfrm>
            <a:off x="225500" y="771472"/>
            <a:ext cx="7886700" cy="18003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sz="2500">
              <a:latin typeface="Arial"/>
              <a:ea typeface="Arial"/>
              <a:cs typeface="Arial"/>
              <a:sym typeface="Arial"/>
            </a:endParaRPr>
          </a:p>
          <a:p>
            <a:pPr indent="-349250" lvl="0" marL="457200" rtl="0" algn="l">
              <a:lnSpc>
                <a:spcPct val="200000"/>
              </a:lnSpc>
              <a:spcBef>
                <a:spcPts val="1000"/>
              </a:spcBef>
              <a:spcAft>
                <a:spcPts val="0"/>
              </a:spcAft>
              <a:buClr>
                <a:srgbClr val="222222"/>
              </a:buClr>
              <a:buSzPts val="1900"/>
              <a:buChar char="•"/>
            </a:pPr>
            <a:r>
              <a:rPr b="1" lang="en" sz="1900">
                <a:solidFill>
                  <a:srgbClr val="222222"/>
                </a:solidFill>
                <a:highlight>
                  <a:srgbClr val="FFFFFF"/>
                </a:highlight>
                <a:latin typeface="Arial"/>
                <a:ea typeface="Arial"/>
                <a:cs typeface="Arial"/>
                <a:sym typeface="Arial"/>
              </a:rPr>
              <a:t>May 22 | </a:t>
            </a:r>
            <a:r>
              <a:rPr lang="en" sz="1900">
                <a:solidFill>
                  <a:srgbClr val="222222"/>
                </a:solidFill>
                <a:highlight>
                  <a:schemeClr val="lt1"/>
                </a:highlight>
                <a:latin typeface="Arial"/>
                <a:ea typeface="Arial"/>
                <a:cs typeface="Arial"/>
                <a:sym typeface="Arial"/>
              </a:rPr>
              <a:t>Intermediate RNA-Seq Analysis Using R </a:t>
            </a:r>
            <a:endParaRPr sz="1900">
              <a:solidFill>
                <a:srgbClr val="222222"/>
              </a:solidFill>
              <a:highlight>
                <a:srgbClr val="FFFFFF"/>
              </a:highlight>
              <a:latin typeface="Arial"/>
              <a:ea typeface="Arial"/>
              <a:cs typeface="Arial"/>
              <a:sym typeface="Arial"/>
            </a:endParaRPr>
          </a:p>
          <a:p>
            <a:pPr indent="-349250" lvl="0" marL="457200" rtl="0" algn="l">
              <a:lnSpc>
                <a:spcPct val="200000"/>
              </a:lnSpc>
              <a:spcBef>
                <a:spcPts val="0"/>
              </a:spcBef>
              <a:spcAft>
                <a:spcPts val="0"/>
              </a:spcAft>
              <a:buClr>
                <a:srgbClr val="222222"/>
              </a:buClr>
              <a:buSzPts val="1900"/>
              <a:buChar char="•"/>
            </a:pPr>
            <a:r>
              <a:rPr b="1" lang="en" sz="1900">
                <a:solidFill>
                  <a:srgbClr val="222222"/>
                </a:solidFill>
                <a:highlight>
                  <a:srgbClr val="FFFFFF"/>
                </a:highlight>
                <a:latin typeface="Arial"/>
                <a:ea typeface="Arial"/>
                <a:cs typeface="Arial"/>
                <a:sym typeface="Arial"/>
              </a:rPr>
              <a:t>May 23 | </a:t>
            </a:r>
            <a:r>
              <a:rPr lang="en" sz="1900">
                <a:solidFill>
                  <a:srgbClr val="002A40"/>
                </a:solidFill>
                <a:highlight>
                  <a:srgbClr val="FFFFFF"/>
                </a:highlight>
                <a:uFill>
                  <a:noFill/>
                </a:uFill>
                <a:hlinkClick r:id="rId3">
                  <a:extLst>
                    <a:ext uri="{A12FA001-AC4F-418D-AE19-62706E023703}">
                      <ahyp:hlinkClr val="tx"/>
                    </a:ext>
                  </a:extLst>
                </a:hlinkClick>
              </a:rPr>
              <a:t>Statistics of Enrichment Analyses Methods</a:t>
            </a:r>
            <a:endParaRPr sz="1900">
              <a:solidFill>
                <a:srgbClr val="002A40"/>
              </a:solidFill>
              <a:highlight>
                <a:srgbClr val="FFFFFF"/>
              </a:highlight>
            </a:endParaRPr>
          </a:p>
          <a:p>
            <a:pPr indent="0" lvl="0" marL="457200" rtl="0" algn="l">
              <a:lnSpc>
                <a:spcPct val="200000"/>
              </a:lnSpc>
              <a:spcBef>
                <a:spcPts val="1000"/>
              </a:spcBef>
              <a:spcAft>
                <a:spcPts val="0"/>
              </a:spcAft>
              <a:buNone/>
            </a:pPr>
            <a:r>
              <a:t/>
            </a:r>
            <a:endParaRPr sz="2000">
              <a:solidFill>
                <a:srgbClr val="222222"/>
              </a:solidFill>
              <a:highlight>
                <a:srgbClr val="FFFFFF"/>
              </a:highlight>
            </a:endParaRPr>
          </a:p>
          <a:p>
            <a:pPr indent="0" lvl="0" marL="0" rtl="0" algn="l">
              <a:lnSpc>
                <a:spcPct val="200000"/>
              </a:lnSpc>
              <a:spcBef>
                <a:spcPts val="1000"/>
              </a:spcBef>
              <a:spcAft>
                <a:spcPts val="0"/>
              </a:spcAft>
              <a:buNone/>
            </a:pPr>
            <a:r>
              <a:rPr lang="en" sz="2000" u="sng">
                <a:solidFill>
                  <a:schemeClr val="hlink"/>
                </a:solidFill>
                <a:hlinkClick r:id="rId4"/>
              </a:rPr>
              <a:t>Data Science Training Program</a:t>
            </a:r>
            <a:endParaRPr sz="2000">
              <a:solidFill>
                <a:schemeClr val="accent2"/>
              </a:solidFill>
            </a:endParaRP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4" name="Shape 1084"/>
        <p:cNvGrpSpPr/>
        <p:nvPr/>
      </p:nvGrpSpPr>
      <p:grpSpPr>
        <a:xfrm>
          <a:off x="0" y="0"/>
          <a:ext cx="0" cy="0"/>
          <a:chOff x="0" y="0"/>
          <a:chExt cx="0" cy="0"/>
        </a:xfrm>
      </p:grpSpPr>
      <p:sp>
        <p:nvSpPr>
          <p:cNvPr id="1085" name="Google Shape;1085;p133"/>
          <p:cNvSpPr txBox="1"/>
          <p:nvPr>
            <p:ph type="title"/>
          </p:nvPr>
        </p:nvSpPr>
        <p:spPr>
          <a:xfrm>
            <a:off x="156000" y="128191"/>
            <a:ext cx="78867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Thank you!</a:t>
            </a:r>
            <a:endParaRPr/>
          </a:p>
        </p:txBody>
      </p:sp>
      <p:sp>
        <p:nvSpPr>
          <p:cNvPr id="1086" name="Google Shape;1086;p133"/>
          <p:cNvSpPr txBox="1"/>
          <p:nvPr>
            <p:ph idx="1" type="body"/>
          </p:nvPr>
        </p:nvSpPr>
        <p:spPr>
          <a:xfrm>
            <a:off x="322825" y="1494344"/>
            <a:ext cx="7886700" cy="3263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sz="2200">
              <a:solidFill>
                <a:schemeClr val="accent2"/>
              </a:solidFill>
              <a:latin typeface="Arial"/>
              <a:ea typeface="Arial"/>
              <a:cs typeface="Arial"/>
              <a:sym typeface="Arial"/>
            </a:endParaRPr>
          </a:p>
          <a:p>
            <a:pPr indent="0" lvl="0" marL="0" rtl="0" algn="l">
              <a:spcBef>
                <a:spcPts val="0"/>
              </a:spcBef>
              <a:spcAft>
                <a:spcPts val="0"/>
              </a:spcAft>
              <a:buNone/>
            </a:pPr>
            <a:r>
              <a:rPr b="1" lang="en" sz="2200">
                <a:solidFill>
                  <a:schemeClr val="accent2"/>
                </a:solidFill>
                <a:latin typeface="Arial"/>
                <a:ea typeface="Arial"/>
                <a:cs typeface="Arial"/>
                <a:sym typeface="Arial"/>
              </a:rPr>
              <a:t>Other resources</a:t>
            </a:r>
            <a:endParaRPr b="1" sz="2200">
              <a:solidFill>
                <a:schemeClr val="accent2"/>
              </a:solidFill>
              <a:latin typeface="Arial"/>
              <a:ea typeface="Arial"/>
              <a:cs typeface="Arial"/>
              <a:sym typeface="Arial"/>
            </a:endParaRPr>
          </a:p>
          <a:p>
            <a:pPr indent="0" lvl="0" marL="457200" rtl="0" algn="l">
              <a:lnSpc>
                <a:spcPct val="115000"/>
              </a:lnSpc>
              <a:spcBef>
                <a:spcPts val="0"/>
              </a:spcBef>
              <a:spcAft>
                <a:spcPts val="0"/>
              </a:spcAft>
              <a:buNone/>
            </a:pPr>
            <a:r>
              <a:rPr lang="en" u="sng">
                <a:solidFill>
                  <a:schemeClr val="hlink"/>
                </a:solidFill>
                <a:latin typeface="Arial"/>
                <a:ea typeface="Arial"/>
                <a:cs typeface="Arial"/>
                <a:sym typeface="Arial"/>
                <a:hlinkClick r:id="rId3"/>
              </a:rPr>
              <a:t>RNA-seq and analysis</a:t>
            </a:r>
            <a:endParaRPr/>
          </a:p>
          <a:p>
            <a:pPr indent="0" lvl="0" marL="457200" rtl="0" algn="l">
              <a:lnSpc>
                <a:spcPct val="115000"/>
              </a:lnSpc>
              <a:spcBef>
                <a:spcPts val="0"/>
              </a:spcBef>
              <a:spcAft>
                <a:spcPts val="0"/>
              </a:spcAft>
              <a:buNone/>
            </a:pPr>
            <a:r>
              <a:rPr lang="en" u="sng">
                <a:solidFill>
                  <a:schemeClr val="hlink"/>
                </a:solidFill>
                <a:latin typeface="Arial"/>
                <a:ea typeface="Arial"/>
                <a:cs typeface="Arial"/>
                <a:sym typeface="Arial"/>
                <a:hlinkClick r:id="rId4"/>
              </a:rPr>
              <a:t>RNA-seq review</a:t>
            </a:r>
            <a:endParaRPr>
              <a:latin typeface="Arial"/>
              <a:ea typeface="Arial"/>
              <a:cs typeface="Arial"/>
              <a:sym typeface="Arial"/>
            </a:endParaRPr>
          </a:p>
          <a:p>
            <a:pPr indent="0" lvl="0" marL="457200" rtl="0" algn="l">
              <a:lnSpc>
                <a:spcPct val="115000"/>
              </a:lnSpc>
              <a:spcBef>
                <a:spcPts val="0"/>
              </a:spcBef>
              <a:spcAft>
                <a:spcPts val="0"/>
              </a:spcAft>
              <a:buNone/>
            </a:pPr>
            <a:r>
              <a:rPr lang="en" u="sng">
                <a:solidFill>
                  <a:schemeClr val="hlink"/>
                </a:solidFill>
                <a:latin typeface="Arial"/>
                <a:ea typeface="Arial"/>
                <a:cs typeface="Arial"/>
                <a:sym typeface="Arial"/>
                <a:hlinkClick r:id="rId5"/>
              </a:rPr>
              <a:t>RNA-seqlopedia</a:t>
            </a:r>
            <a:endParaRPr>
              <a:latin typeface="Arial"/>
              <a:ea typeface="Arial"/>
              <a:cs typeface="Arial"/>
              <a:sym typeface="Arial"/>
            </a:endParaRPr>
          </a:p>
          <a:p>
            <a:pPr indent="0" lvl="0" marL="457200" rtl="0" algn="l">
              <a:lnSpc>
                <a:spcPct val="115000"/>
              </a:lnSpc>
              <a:spcBef>
                <a:spcPts val="0"/>
              </a:spcBef>
              <a:spcAft>
                <a:spcPts val="0"/>
              </a:spcAft>
              <a:buNone/>
            </a:pPr>
            <a:r>
              <a:rPr lang="en" u="sng">
                <a:solidFill>
                  <a:schemeClr val="hlink"/>
                </a:solidFill>
                <a:latin typeface="Arial"/>
                <a:ea typeface="Arial"/>
                <a:cs typeface="Arial"/>
                <a:sym typeface="Arial"/>
                <a:hlinkClick r:id="rId6"/>
              </a:rPr>
              <a:t>Galaxy tutorial</a:t>
            </a:r>
            <a:endParaRPr>
              <a:latin typeface="Arial"/>
              <a:ea typeface="Arial"/>
              <a:cs typeface="Arial"/>
              <a:sym typeface="Arial"/>
            </a:endParaRPr>
          </a:p>
          <a:p>
            <a:pPr indent="0" lvl="0" marL="0" rtl="0" algn="l">
              <a:spcBef>
                <a:spcPts val="0"/>
              </a:spcBef>
              <a:spcAft>
                <a:spcPts val="0"/>
              </a:spcAft>
              <a:buNone/>
            </a:pPr>
            <a:r>
              <a:t/>
            </a:r>
            <a:endParaRPr>
              <a:solidFill>
                <a:schemeClr val="accent2"/>
              </a:solidFill>
              <a:latin typeface="Arial"/>
              <a:ea typeface="Arial"/>
              <a:cs typeface="Arial"/>
              <a:sym typeface="Arial"/>
            </a:endParaRPr>
          </a:p>
        </p:txBody>
      </p:sp>
      <p:sp>
        <p:nvSpPr>
          <p:cNvPr id="1087" name="Google Shape;1087;p133"/>
          <p:cNvSpPr txBox="1"/>
          <p:nvPr/>
        </p:nvSpPr>
        <p:spPr>
          <a:xfrm>
            <a:off x="156000" y="638925"/>
            <a:ext cx="8988000" cy="10851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n" sz="2200">
                <a:solidFill>
                  <a:schemeClr val="accent2"/>
                </a:solidFill>
              </a:rPr>
              <a:t>Please take the survey:</a:t>
            </a:r>
            <a:endParaRPr b="1" sz="2200">
              <a:solidFill>
                <a:schemeClr val="accent2"/>
              </a:solidFill>
            </a:endParaRPr>
          </a:p>
          <a:p>
            <a:pPr indent="0" lvl="0" marL="0" rtl="0" algn="l">
              <a:lnSpc>
                <a:spcPct val="90000"/>
              </a:lnSpc>
              <a:spcBef>
                <a:spcPts val="0"/>
              </a:spcBef>
              <a:spcAft>
                <a:spcPts val="0"/>
              </a:spcAft>
              <a:buNone/>
            </a:pPr>
            <a:r>
              <a:rPr b="1" lang="en" sz="2200">
                <a:solidFill>
                  <a:schemeClr val="accent2"/>
                </a:solidFill>
              </a:rPr>
              <a:t> </a:t>
            </a:r>
            <a:r>
              <a:rPr lang="en" sz="2100" u="sng">
                <a:solidFill>
                  <a:schemeClr val="hlink"/>
                </a:solidFill>
                <a:hlinkClick r:id="rId7"/>
              </a:rPr>
              <a:t>https://www.surveymonkey.com/r/F75J6VZ</a:t>
            </a:r>
            <a:endParaRPr sz="2100">
              <a:solidFill>
                <a:schemeClr val="dk1"/>
              </a:solidFill>
            </a:endParaRPr>
          </a:p>
          <a:p>
            <a:pPr indent="0" lvl="0" marL="0" rtl="0" algn="l">
              <a:lnSpc>
                <a:spcPct val="90000"/>
              </a:lnSpc>
              <a:spcBef>
                <a:spcPts val="0"/>
              </a:spcBef>
              <a:spcAft>
                <a:spcPts val="0"/>
              </a:spcAft>
              <a:buNone/>
            </a:pPr>
            <a:r>
              <a:t/>
            </a:r>
            <a:endParaRPr sz="2100">
              <a:solidFill>
                <a:schemeClr val="dk1"/>
              </a:solidFill>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1" name="Shape 1091"/>
        <p:cNvGrpSpPr/>
        <p:nvPr/>
      </p:nvGrpSpPr>
      <p:grpSpPr>
        <a:xfrm>
          <a:off x="0" y="0"/>
          <a:ext cx="0" cy="0"/>
          <a:chOff x="0" y="0"/>
          <a:chExt cx="0" cy="0"/>
        </a:xfrm>
      </p:grpSpPr>
      <p:pic>
        <p:nvPicPr>
          <p:cNvPr id="1092" name="Google Shape;1092;p134"/>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37"/>
          <p:cNvSpPr txBox="1"/>
          <p:nvPr>
            <p:ph type="ctrTitle"/>
          </p:nvPr>
        </p:nvSpPr>
        <p:spPr>
          <a:xfrm>
            <a:off x="1143000" y="536972"/>
            <a:ext cx="6858000" cy="1790700"/>
          </a:xfrm>
          <a:prstGeom prst="rect">
            <a:avLst/>
          </a:prstGeom>
          <a:noFill/>
          <a:ln>
            <a:noFill/>
          </a:ln>
        </p:spPr>
        <p:txBody>
          <a:bodyPr anchorCtr="0" anchor="b" bIns="0" lIns="0" spcFirstLastPara="1" rIns="0" wrap="square" tIns="0">
            <a:normAutofit/>
          </a:bodyPr>
          <a:lstStyle/>
          <a:p>
            <a:pPr indent="0" lvl="0" marL="0" rtl="0" algn="ctr">
              <a:spcBef>
                <a:spcPts val="0"/>
              </a:spcBef>
              <a:spcAft>
                <a:spcPts val="0"/>
              </a:spcAft>
              <a:buClr>
                <a:schemeClr val="lt1"/>
              </a:buClr>
              <a:buSzPts val="6000"/>
              <a:buFont typeface="Arial"/>
              <a:buNone/>
            </a:pPr>
            <a:r>
              <a:rPr lang="en"/>
              <a:t>Introduction to RNA-seq data analysis</a:t>
            </a:r>
            <a:endParaRPr/>
          </a:p>
        </p:txBody>
      </p:sp>
      <p:sp>
        <p:nvSpPr>
          <p:cNvPr id="189" name="Google Shape;189;p37"/>
          <p:cNvSpPr txBox="1"/>
          <p:nvPr>
            <p:ph idx="1" type="subTitle"/>
          </p:nvPr>
        </p:nvSpPr>
        <p:spPr>
          <a:xfrm>
            <a:off x="1143000" y="2839803"/>
            <a:ext cx="6858000" cy="1241700"/>
          </a:xfrm>
          <a:prstGeom prst="rect">
            <a:avLst/>
          </a:prstGeom>
          <a:noFill/>
          <a:ln>
            <a:noFill/>
          </a:ln>
        </p:spPr>
        <p:txBody>
          <a:bodyPr anchorCtr="0" anchor="t" bIns="0" lIns="0" spcFirstLastPara="1" rIns="0" wrap="square" tIns="0">
            <a:normAutofit/>
          </a:bodyPr>
          <a:lstStyle/>
          <a:p>
            <a:pPr indent="0" lvl="0" marL="0" rtl="0" algn="ctr">
              <a:spcBef>
                <a:spcPts val="0"/>
              </a:spcBef>
              <a:spcAft>
                <a:spcPts val="0"/>
              </a:spcAft>
              <a:buClr>
                <a:schemeClr val="lt1"/>
              </a:buClr>
              <a:buSzPts val="2400"/>
              <a:buFont typeface="Arial"/>
              <a:buNone/>
            </a:pPr>
            <a:r>
              <a:rPr lang="en"/>
              <a:t>Michela Traglia, Ayushi Agrawal</a:t>
            </a:r>
            <a:endParaRPr/>
          </a:p>
          <a:p>
            <a:pPr indent="0" lvl="0" marL="0" rtl="0" algn="ctr">
              <a:lnSpc>
                <a:spcPct val="100000"/>
              </a:lnSpc>
              <a:spcBef>
                <a:spcPts val="0"/>
              </a:spcBef>
              <a:spcAft>
                <a:spcPts val="0"/>
              </a:spcAft>
              <a:buClr>
                <a:schemeClr val="lt1"/>
              </a:buClr>
              <a:buSzPts val="2400"/>
              <a:buFont typeface="Arial"/>
              <a:buNone/>
            </a:pPr>
            <a:r>
              <a:rPr lang="en"/>
              <a:t>Bioinformatics Core, GIDB</a:t>
            </a:r>
            <a:endParaRPr/>
          </a:p>
          <a:p>
            <a:pPr indent="0" lvl="0" marL="0" rtl="0" algn="ctr">
              <a:spcBef>
                <a:spcPts val="0"/>
              </a:spcBef>
              <a:spcAft>
                <a:spcPts val="0"/>
              </a:spcAft>
              <a:buClr>
                <a:schemeClr val="lt1"/>
              </a:buClr>
              <a:buSzPts val="2100"/>
              <a:buNone/>
            </a:pPr>
            <a:r>
              <a:rPr lang="en"/>
              <a:t>May 15-16, 2023</a:t>
            </a:r>
            <a:endParaRPr/>
          </a:p>
          <a:p>
            <a:pPr indent="0" lvl="0" marL="0" rtl="0" algn="l">
              <a:lnSpc>
                <a:spcPct val="90000"/>
              </a:lnSpc>
              <a:spcBef>
                <a:spcPts val="0"/>
              </a:spcBef>
              <a:spcAft>
                <a:spcPts val="0"/>
              </a:spcAft>
              <a:buClr>
                <a:schemeClr val="lt1"/>
              </a:buClr>
              <a:buSzPts val="2100"/>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38"/>
          <p:cNvSpPr txBox="1"/>
          <p:nvPr>
            <p:ph type="title"/>
          </p:nvPr>
        </p:nvSpPr>
        <p:spPr>
          <a:xfrm>
            <a:off x="628650" y="531341"/>
            <a:ext cx="78867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Introductions</a:t>
            </a:r>
            <a:endParaRPr/>
          </a:p>
        </p:txBody>
      </p:sp>
      <p:sp>
        <p:nvSpPr>
          <p:cNvPr id="195" name="Google Shape;195;p38"/>
          <p:cNvSpPr txBox="1"/>
          <p:nvPr>
            <p:ph idx="1" type="body"/>
          </p:nvPr>
        </p:nvSpPr>
        <p:spPr>
          <a:xfrm>
            <a:off x="628650" y="1369219"/>
            <a:ext cx="7886700" cy="3263400"/>
          </a:xfrm>
          <a:prstGeom prst="rect">
            <a:avLst/>
          </a:prstGeom>
        </p:spPr>
        <p:txBody>
          <a:bodyPr anchorCtr="0" anchor="t" bIns="0" lIns="0" spcFirstLastPara="1" rIns="0" wrap="square" tIns="0">
            <a:normAutofit/>
          </a:bodyPr>
          <a:lstStyle/>
          <a:p>
            <a:pPr indent="0" lvl="0" marL="0" rtl="0" algn="l">
              <a:spcBef>
                <a:spcPts val="1000"/>
              </a:spcBef>
              <a:spcAft>
                <a:spcPts val="0"/>
              </a:spcAft>
              <a:buNone/>
            </a:pPr>
            <a:r>
              <a:t/>
            </a:r>
            <a:endParaRPr sz="2700">
              <a:latin typeface="Arial"/>
              <a:ea typeface="Arial"/>
              <a:cs typeface="Arial"/>
              <a:sym typeface="Arial"/>
            </a:endParaRPr>
          </a:p>
          <a:p>
            <a:pPr indent="0" lvl="0" marL="457200" rtl="0" algn="l">
              <a:spcBef>
                <a:spcPts val="1000"/>
              </a:spcBef>
              <a:spcAft>
                <a:spcPts val="0"/>
              </a:spcAft>
              <a:buNone/>
            </a:pPr>
            <a:r>
              <a:rPr lang="en" sz="2700">
                <a:latin typeface="Arial"/>
                <a:ea typeface="Arial"/>
                <a:cs typeface="Arial"/>
                <a:sym typeface="Arial"/>
              </a:rPr>
              <a:t>Michela Traglia</a:t>
            </a:r>
            <a:endParaRPr sz="2700">
              <a:latin typeface="Arial"/>
              <a:ea typeface="Arial"/>
              <a:cs typeface="Arial"/>
              <a:sym typeface="Arial"/>
            </a:endParaRPr>
          </a:p>
          <a:p>
            <a:pPr indent="0" lvl="0" marL="457200" rtl="0" algn="l">
              <a:spcBef>
                <a:spcPts val="1000"/>
              </a:spcBef>
              <a:spcAft>
                <a:spcPts val="0"/>
              </a:spcAft>
              <a:buNone/>
            </a:pPr>
            <a:r>
              <a:rPr lang="en" sz="2000">
                <a:latin typeface="Arial"/>
                <a:ea typeface="Arial"/>
                <a:cs typeface="Arial"/>
                <a:sym typeface="Arial"/>
              </a:rPr>
              <a:t>Statistician III</a:t>
            </a:r>
            <a:endParaRPr sz="2000">
              <a:latin typeface="Arial"/>
              <a:ea typeface="Arial"/>
              <a:cs typeface="Arial"/>
              <a:sym typeface="Arial"/>
            </a:endParaRPr>
          </a:p>
          <a:p>
            <a:pPr indent="0" lvl="0" marL="457200" rtl="0" algn="l">
              <a:spcBef>
                <a:spcPts val="1000"/>
              </a:spcBef>
              <a:spcAft>
                <a:spcPts val="0"/>
              </a:spcAft>
              <a:buNone/>
            </a:pPr>
            <a:r>
              <a:t/>
            </a:r>
            <a:endParaRPr sz="2700">
              <a:latin typeface="Arial"/>
              <a:ea typeface="Arial"/>
              <a:cs typeface="Arial"/>
              <a:sym typeface="Arial"/>
            </a:endParaRPr>
          </a:p>
          <a:p>
            <a:pPr indent="0" lvl="0" marL="457200" rtl="0" algn="l">
              <a:spcBef>
                <a:spcPts val="1000"/>
              </a:spcBef>
              <a:spcAft>
                <a:spcPts val="0"/>
              </a:spcAft>
              <a:buNone/>
            </a:pPr>
            <a:r>
              <a:rPr lang="en" sz="2700">
                <a:latin typeface="Arial"/>
                <a:ea typeface="Arial"/>
                <a:cs typeface="Arial"/>
                <a:sym typeface="Arial"/>
              </a:rPr>
              <a:t>Ayushi Agrawal</a:t>
            </a:r>
            <a:endParaRPr sz="2700">
              <a:latin typeface="Arial"/>
              <a:ea typeface="Arial"/>
              <a:cs typeface="Arial"/>
              <a:sym typeface="Arial"/>
            </a:endParaRPr>
          </a:p>
          <a:p>
            <a:pPr indent="0" lvl="0" marL="457200" rtl="0" algn="l">
              <a:spcBef>
                <a:spcPts val="1000"/>
              </a:spcBef>
              <a:spcAft>
                <a:spcPts val="0"/>
              </a:spcAft>
              <a:buNone/>
            </a:pPr>
            <a:r>
              <a:rPr lang="en" sz="2000">
                <a:latin typeface="Arial"/>
                <a:ea typeface="Arial"/>
                <a:cs typeface="Arial"/>
                <a:sym typeface="Arial"/>
              </a:rPr>
              <a:t>Bioinformatician II</a:t>
            </a:r>
            <a:endParaRPr sz="20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39"/>
          <p:cNvSpPr txBox="1"/>
          <p:nvPr>
            <p:ph type="title"/>
          </p:nvPr>
        </p:nvSpPr>
        <p:spPr>
          <a:xfrm>
            <a:off x="628650" y="531341"/>
            <a:ext cx="78867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Goals</a:t>
            </a:r>
            <a:endParaRPr/>
          </a:p>
        </p:txBody>
      </p:sp>
      <p:sp>
        <p:nvSpPr>
          <p:cNvPr id="201" name="Google Shape;201;p39"/>
          <p:cNvSpPr txBox="1"/>
          <p:nvPr>
            <p:ph idx="1" type="body"/>
          </p:nvPr>
        </p:nvSpPr>
        <p:spPr>
          <a:xfrm>
            <a:off x="628650" y="1197294"/>
            <a:ext cx="7886700" cy="3263400"/>
          </a:xfrm>
          <a:prstGeom prst="rect">
            <a:avLst/>
          </a:prstGeom>
        </p:spPr>
        <p:txBody>
          <a:bodyPr anchorCtr="0" anchor="t" bIns="0" lIns="0" spcFirstLastPara="1" rIns="0" wrap="square" tIns="0">
            <a:noAutofit/>
          </a:bodyPr>
          <a:lstStyle/>
          <a:p>
            <a:pPr indent="0" lvl="0" marL="0" rtl="0" algn="l">
              <a:lnSpc>
                <a:spcPct val="115000"/>
              </a:lnSpc>
              <a:spcBef>
                <a:spcPts val="0"/>
              </a:spcBef>
              <a:spcAft>
                <a:spcPts val="0"/>
              </a:spcAft>
              <a:buNone/>
            </a:pPr>
            <a:r>
              <a:rPr lang="en" sz="2200">
                <a:solidFill>
                  <a:schemeClr val="accent2"/>
                </a:solidFill>
                <a:latin typeface="Arial"/>
                <a:ea typeface="Arial"/>
                <a:cs typeface="Arial"/>
                <a:sym typeface="Arial"/>
              </a:rPr>
              <a:t>By the end of this workshop you should be able to:</a:t>
            </a:r>
            <a:endParaRPr sz="2200">
              <a:solidFill>
                <a:schemeClr val="accent2"/>
              </a:solidFill>
              <a:latin typeface="Arial"/>
              <a:ea typeface="Arial"/>
              <a:cs typeface="Arial"/>
              <a:sym typeface="Arial"/>
            </a:endParaRPr>
          </a:p>
          <a:p>
            <a:pPr indent="0" lvl="0" marL="0" rtl="0" algn="l">
              <a:spcBef>
                <a:spcPts val="0"/>
              </a:spcBef>
              <a:spcAft>
                <a:spcPts val="0"/>
              </a:spcAft>
              <a:buNone/>
            </a:pPr>
            <a:r>
              <a:t/>
            </a:r>
            <a:endParaRPr sz="2200">
              <a:latin typeface="Arial"/>
              <a:ea typeface="Arial"/>
              <a:cs typeface="Arial"/>
              <a:sym typeface="Arial"/>
            </a:endParaRPr>
          </a:p>
          <a:p>
            <a:pPr indent="-361950" lvl="0" marL="457200" rtl="0" algn="l">
              <a:lnSpc>
                <a:spcPct val="150000"/>
              </a:lnSpc>
              <a:spcBef>
                <a:spcPts val="0"/>
              </a:spcBef>
              <a:spcAft>
                <a:spcPts val="0"/>
              </a:spcAft>
              <a:buSzPts val="2100"/>
              <a:buChar char="●"/>
            </a:pPr>
            <a:r>
              <a:rPr lang="en">
                <a:latin typeface="Arial"/>
                <a:ea typeface="Arial"/>
                <a:cs typeface="Arial"/>
                <a:sym typeface="Arial"/>
              </a:rPr>
              <a:t>Demystify each step of the </a:t>
            </a:r>
            <a:r>
              <a:rPr lang="en">
                <a:latin typeface="Arial"/>
                <a:ea typeface="Arial"/>
                <a:cs typeface="Arial"/>
                <a:sym typeface="Arial"/>
              </a:rPr>
              <a:t>RNA-Seq data analysis</a:t>
            </a:r>
            <a:endParaRPr>
              <a:latin typeface="Arial"/>
              <a:ea typeface="Arial"/>
              <a:cs typeface="Arial"/>
              <a:sym typeface="Arial"/>
            </a:endParaRPr>
          </a:p>
          <a:p>
            <a:pPr indent="-361950" lvl="0" marL="457200" rtl="0" algn="l">
              <a:lnSpc>
                <a:spcPct val="150000"/>
              </a:lnSpc>
              <a:spcBef>
                <a:spcPts val="0"/>
              </a:spcBef>
              <a:spcAft>
                <a:spcPts val="0"/>
              </a:spcAft>
              <a:buSzPts val="2100"/>
              <a:buChar char="●"/>
            </a:pPr>
            <a:r>
              <a:rPr lang="en">
                <a:latin typeface="Arial"/>
                <a:ea typeface="Arial"/>
                <a:cs typeface="Arial"/>
                <a:sym typeface="Arial"/>
              </a:rPr>
              <a:t>Understand the bioinformatic pipeline from raw data</a:t>
            </a:r>
            <a:endParaRPr>
              <a:latin typeface="Arial"/>
              <a:ea typeface="Arial"/>
              <a:cs typeface="Arial"/>
              <a:sym typeface="Arial"/>
            </a:endParaRPr>
          </a:p>
          <a:p>
            <a:pPr indent="-361950" lvl="0" marL="457200" rtl="0" algn="l">
              <a:lnSpc>
                <a:spcPct val="150000"/>
              </a:lnSpc>
              <a:spcBef>
                <a:spcPts val="0"/>
              </a:spcBef>
              <a:spcAft>
                <a:spcPts val="0"/>
              </a:spcAft>
              <a:buSzPts val="2100"/>
              <a:buChar char="●"/>
            </a:pPr>
            <a:r>
              <a:rPr lang="en">
                <a:latin typeface="Arial"/>
                <a:ea typeface="Arial"/>
                <a:cs typeface="Arial"/>
                <a:sym typeface="Arial"/>
              </a:rPr>
              <a:t>Enable informed conversations with computational biologists</a:t>
            </a:r>
            <a:endParaRPr>
              <a:latin typeface="Arial"/>
              <a:ea typeface="Arial"/>
              <a:cs typeface="Arial"/>
              <a:sym typeface="Arial"/>
            </a:endParaRPr>
          </a:p>
          <a:p>
            <a:pPr indent="-361950" lvl="0" marL="457200" rtl="0" algn="l">
              <a:lnSpc>
                <a:spcPct val="150000"/>
              </a:lnSpc>
              <a:spcBef>
                <a:spcPts val="0"/>
              </a:spcBef>
              <a:spcAft>
                <a:spcPts val="0"/>
              </a:spcAft>
              <a:buSzPts val="2100"/>
              <a:buChar char="●"/>
            </a:pPr>
            <a:r>
              <a:rPr lang="en">
                <a:latin typeface="Arial"/>
                <a:ea typeface="Arial"/>
                <a:cs typeface="Arial"/>
                <a:sym typeface="Arial"/>
              </a:rPr>
              <a:t>Demonstrate how to analyze data </a:t>
            </a:r>
            <a:r>
              <a:rPr lang="en" sz="2100">
                <a:latin typeface="Arial"/>
                <a:ea typeface="Arial"/>
                <a:cs typeface="Arial"/>
                <a:sym typeface="Arial"/>
              </a:rPr>
              <a:t>using </a:t>
            </a:r>
            <a:r>
              <a:rPr lang="en">
                <a:latin typeface="Arial"/>
                <a:ea typeface="Arial"/>
                <a:cs typeface="Arial"/>
                <a:sym typeface="Arial"/>
              </a:rPr>
              <a:t>docker </a:t>
            </a:r>
            <a:endParaRPr sz="2100">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40"/>
          <p:cNvSpPr txBox="1"/>
          <p:nvPr>
            <p:ph type="title"/>
          </p:nvPr>
        </p:nvSpPr>
        <p:spPr>
          <a:xfrm>
            <a:off x="134750" y="-4709"/>
            <a:ext cx="78867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Workshop outline</a:t>
            </a:r>
            <a:endParaRPr/>
          </a:p>
        </p:txBody>
      </p:sp>
      <p:sp>
        <p:nvSpPr>
          <p:cNvPr id="207" name="Google Shape;207;p40"/>
          <p:cNvSpPr txBox="1"/>
          <p:nvPr>
            <p:ph idx="1" type="body"/>
          </p:nvPr>
        </p:nvSpPr>
        <p:spPr>
          <a:xfrm>
            <a:off x="134750" y="457575"/>
            <a:ext cx="9144000" cy="3263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en" sz="1900">
                <a:solidFill>
                  <a:schemeClr val="accent2"/>
                </a:solidFill>
                <a:latin typeface="Arial"/>
                <a:ea typeface="Arial"/>
                <a:cs typeface="Arial"/>
                <a:sym typeface="Arial"/>
              </a:rPr>
              <a:t>Session 1 </a:t>
            </a:r>
            <a:endParaRPr b="1" sz="1900">
              <a:solidFill>
                <a:schemeClr val="accent2"/>
              </a:solidFill>
              <a:latin typeface="Arial"/>
              <a:ea typeface="Arial"/>
              <a:cs typeface="Arial"/>
              <a:sym typeface="Arial"/>
            </a:endParaRPr>
          </a:p>
          <a:p>
            <a:pPr indent="0" lvl="0" marL="0" rtl="0" algn="l">
              <a:lnSpc>
                <a:spcPct val="100000"/>
              </a:lnSpc>
              <a:spcBef>
                <a:spcPts val="0"/>
              </a:spcBef>
              <a:spcAft>
                <a:spcPts val="0"/>
              </a:spcAft>
              <a:buNone/>
            </a:pPr>
            <a:r>
              <a:t/>
            </a:r>
            <a:endParaRPr sz="600">
              <a:solidFill>
                <a:schemeClr val="accent2"/>
              </a:solidFill>
              <a:latin typeface="Arial"/>
              <a:ea typeface="Arial"/>
              <a:cs typeface="Arial"/>
              <a:sym typeface="Arial"/>
            </a:endParaRPr>
          </a:p>
          <a:p>
            <a:pPr indent="-336550" lvl="0" marL="457200" rtl="0" algn="l">
              <a:lnSpc>
                <a:spcPct val="100000"/>
              </a:lnSpc>
              <a:spcBef>
                <a:spcPts val="0"/>
              </a:spcBef>
              <a:spcAft>
                <a:spcPts val="0"/>
              </a:spcAft>
              <a:buSzPts val="1700"/>
              <a:buFont typeface="Arial"/>
              <a:buChar char="•"/>
            </a:pPr>
            <a:r>
              <a:rPr lang="en" sz="1700">
                <a:latin typeface="Arial"/>
                <a:ea typeface="Arial"/>
                <a:cs typeface="Arial"/>
                <a:sym typeface="Arial"/>
              </a:rPr>
              <a:t>RNA-seq experiments and protocols overview</a:t>
            </a:r>
            <a:endParaRPr sz="1700">
              <a:latin typeface="Arial"/>
              <a:ea typeface="Arial"/>
              <a:cs typeface="Arial"/>
              <a:sym typeface="Arial"/>
            </a:endParaRPr>
          </a:p>
          <a:p>
            <a:pPr indent="-336550" lvl="0" marL="457200" rtl="0" algn="l">
              <a:lnSpc>
                <a:spcPct val="100000"/>
              </a:lnSpc>
              <a:spcBef>
                <a:spcPts val="0"/>
              </a:spcBef>
              <a:spcAft>
                <a:spcPts val="0"/>
              </a:spcAft>
              <a:buSzPts val="1700"/>
              <a:buFont typeface="Arial"/>
              <a:buChar char="•"/>
            </a:pPr>
            <a:r>
              <a:rPr lang="en" sz="1700">
                <a:latin typeface="Arial"/>
                <a:ea typeface="Arial"/>
                <a:cs typeface="Arial"/>
                <a:sym typeface="Arial"/>
              </a:rPr>
              <a:t>Understanding</a:t>
            </a:r>
            <a:r>
              <a:rPr lang="en" sz="1700">
                <a:latin typeface="Arial"/>
                <a:ea typeface="Arial"/>
                <a:cs typeface="Arial"/>
                <a:sym typeface="Arial"/>
              </a:rPr>
              <a:t> the </a:t>
            </a:r>
            <a:r>
              <a:rPr lang="en" sz="1700">
                <a:latin typeface="Arial"/>
                <a:ea typeface="Arial"/>
                <a:cs typeface="Arial"/>
                <a:sym typeface="Arial"/>
              </a:rPr>
              <a:t>sequencer</a:t>
            </a:r>
            <a:r>
              <a:rPr lang="en" sz="1700">
                <a:latin typeface="Arial"/>
                <a:ea typeface="Arial"/>
                <a:cs typeface="Arial"/>
                <a:sym typeface="Arial"/>
              </a:rPr>
              <a:t> output</a:t>
            </a:r>
            <a:endParaRPr sz="1500">
              <a:latin typeface="Arial"/>
              <a:ea typeface="Arial"/>
              <a:cs typeface="Arial"/>
              <a:sym typeface="Arial"/>
            </a:endParaRPr>
          </a:p>
          <a:p>
            <a:pPr indent="-336550" lvl="0" marL="457200" rtl="0" algn="l">
              <a:lnSpc>
                <a:spcPct val="100000"/>
              </a:lnSpc>
              <a:spcBef>
                <a:spcPts val="0"/>
              </a:spcBef>
              <a:spcAft>
                <a:spcPts val="0"/>
              </a:spcAft>
              <a:buSzPts val="1700"/>
              <a:buFont typeface="Arial"/>
              <a:buChar char="•"/>
            </a:pPr>
            <a:r>
              <a:rPr lang="en" sz="1700">
                <a:latin typeface="Arial"/>
                <a:ea typeface="Arial"/>
                <a:cs typeface="Arial"/>
                <a:sym typeface="Arial"/>
              </a:rPr>
              <a:t>From </a:t>
            </a:r>
            <a:r>
              <a:rPr lang="en" sz="1700">
                <a:latin typeface="Arial"/>
                <a:ea typeface="Arial"/>
                <a:cs typeface="Arial"/>
                <a:sym typeface="Arial"/>
              </a:rPr>
              <a:t>sequencer</a:t>
            </a:r>
            <a:r>
              <a:rPr lang="en" sz="1700">
                <a:latin typeface="Arial"/>
                <a:ea typeface="Arial"/>
                <a:cs typeface="Arial"/>
                <a:sym typeface="Arial"/>
              </a:rPr>
              <a:t> output to FastQC </a:t>
            </a:r>
            <a:endParaRPr b="1" sz="1400">
              <a:latin typeface="Arial"/>
              <a:ea typeface="Arial"/>
              <a:cs typeface="Arial"/>
              <a:sym typeface="Arial"/>
            </a:endParaRPr>
          </a:p>
          <a:p>
            <a:pPr indent="-336550" lvl="0" marL="457200" rtl="0" algn="l">
              <a:lnSpc>
                <a:spcPct val="100000"/>
              </a:lnSpc>
              <a:spcBef>
                <a:spcPts val="0"/>
              </a:spcBef>
              <a:spcAft>
                <a:spcPts val="0"/>
              </a:spcAft>
              <a:buSzPts val="1700"/>
              <a:buChar char="•"/>
            </a:pPr>
            <a:r>
              <a:rPr lang="en" sz="1700">
                <a:latin typeface="Arial"/>
                <a:ea typeface="Arial"/>
                <a:cs typeface="Arial"/>
                <a:sym typeface="Arial"/>
              </a:rPr>
              <a:t>From FastaQC to Trimming</a:t>
            </a:r>
            <a:endParaRPr sz="1700">
              <a:latin typeface="Arial"/>
              <a:ea typeface="Arial"/>
              <a:cs typeface="Arial"/>
              <a:sym typeface="Arial"/>
            </a:endParaRPr>
          </a:p>
          <a:p>
            <a:pPr indent="-336550" lvl="0" marL="457200" rtl="0" algn="l">
              <a:lnSpc>
                <a:spcPct val="100000"/>
              </a:lnSpc>
              <a:spcBef>
                <a:spcPts val="0"/>
              </a:spcBef>
              <a:spcAft>
                <a:spcPts val="0"/>
              </a:spcAft>
              <a:buSzPts val="1700"/>
              <a:buChar char="•"/>
            </a:pPr>
            <a:r>
              <a:rPr lang="en" sz="1700">
                <a:latin typeface="Arial"/>
                <a:ea typeface="Arial"/>
                <a:cs typeface="Arial"/>
                <a:sym typeface="Arial"/>
              </a:rPr>
              <a:t>Mapping to reference genome</a:t>
            </a:r>
            <a:endParaRPr sz="1700">
              <a:latin typeface="Arial"/>
              <a:ea typeface="Arial"/>
              <a:cs typeface="Arial"/>
              <a:sym typeface="Arial"/>
            </a:endParaRPr>
          </a:p>
          <a:p>
            <a:pPr indent="0" lvl="0" marL="914400" rtl="0" algn="l">
              <a:lnSpc>
                <a:spcPct val="100000"/>
              </a:lnSpc>
              <a:spcBef>
                <a:spcPts val="1000"/>
              </a:spcBef>
              <a:spcAft>
                <a:spcPts val="0"/>
              </a:spcAft>
              <a:buNone/>
            </a:pPr>
            <a:r>
              <a:rPr lang="en" sz="1700">
                <a:latin typeface="Arial"/>
                <a:ea typeface="Arial"/>
                <a:cs typeface="Arial"/>
                <a:sym typeface="Arial"/>
              </a:rPr>
              <a:t>Break</a:t>
            </a:r>
            <a:endParaRPr sz="1700">
              <a:latin typeface="Arial"/>
              <a:ea typeface="Arial"/>
              <a:cs typeface="Arial"/>
              <a:sym typeface="Arial"/>
            </a:endParaRPr>
          </a:p>
          <a:p>
            <a:pPr indent="-336550" lvl="0" marL="457200" rtl="0" algn="l">
              <a:lnSpc>
                <a:spcPct val="100000"/>
              </a:lnSpc>
              <a:spcBef>
                <a:spcPts val="0"/>
              </a:spcBef>
              <a:spcAft>
                <a:spcPts val="0"/>
              </a:spcAft>
              <a:buSzPts val="1700"/>
              <a:buChar char="•"/>
            </a:pPr>
            <a:r>
              <a:rPr lang="en" sz="1700">
                <a:latin typeface="Arial"/>
                <a:ea typeface="Arial"/>
                <a:cs typeface="Arial"/>
                <a:sym typeface="Arial"/>
              </a:rPr>
              <a:t>Introduction to docker and setup</a:t>
            </a:r>
            <a:endParaRPr sz="1700">
              <a:latin typeface="Arial"/>
              <a:ea typeface="Arial"/>
              <a:cs typeface="Arial"/>
              <a:sym typeface="Arial"/>
            </a:endParaRPr>
          </a:p>
          <a:p>
            <a:pPr indent="0" lvl="0" marL="0" rtl="0" algn="l">
              <a:spcBef>
                <a:spcPts val="0"/>
              </a:spcBef>
              <a:spcAft>
                <a:spcPts val="0"/>
              </a:spcAft>
              <a:buNone/>
            </a:pPr>
            <a:r>
              <a:t/>
            </a:r>
            <a:endParaRPr b="1" sz="1000">
              <a:latin typeface="Arial"/>
              <a:ea typeface="Arial"/>
              <a:cs typeface="Arial"/>
              <a:sym typeface="Arial"/>
            </a:endParaRPr>
          </a:p>
          <a:p>
            <a:pPr indent="0" lvl="0" marL="0" rtl="0" algn="l">
              <a:spcBef>
                <a:spcPts val="0"/>
              </a:spcBef>
              <a:spcAft>
                <a:spcPts val="0"/>
              </a:spcAft>
              <a:buNone/>
            </a:pPr>
            <a:r>
              <a:rPr b="1" lang="en" sz="1900">
                <a:solidFill>
                  <a:schemeClr val="accent2"/>
                </a:solidFill>
                <a:latin typeface="Arial"/>
                <a:ea typeface="Arial"/>
                <a:cs typeface="Arial"/>
                <a:sym typeface="Arial"/>
              </a:rPr>
              <a:t>Session 2 (day2)</a:t>
            </a:r>
            <a:endParaRPr b="1" sz="1900">
              <a:solidFill>
                <a:schemeClr val="accent2"/>
              </a:solidFill>
              <a:latin typeface="Arial"/>
              <a:ea typeface="Arial"/>
              <a:cs typeface="Arial"/>
              <a:sym typeface="Arial"/>
            </a:endParaRPr>
          </a:p>
          <a:p>
            <a:pPr indent="-336550" lvl="0" marL="457200" rtl="0" algn="l">
              <a:lnSpc>
                <a:spcPct val="100000"/>
              </a:lnSpc>
              <a:spcBef>
                <a:spcPts val="1000"/>
              </a:spcBef>
              <a:spcAft>
                <a:spcPts val="0"/>
              </a:spcAft>
              <a:buSzPts val="1700"/>
              <a:buFont typeface="Arial"/>
              <a:buChar char="•"/>
            </a:pPr>
            <a:r>
              <a:rPr lang="en" sz="1700">
                <a:latin typeface="Arial"/>
                <a:ea typeface="Arial"/>
                <a:cs typeface="Arial"/>
                <a:sym typeface="Arial"/>
              </a:rPr>
              <a:t>Summarize steps so far</a:t>
            </a:r>
            <a:endParaRPr sz="1700">
              <a:latin typeface="Arial"/>
              <a:ea typeface="Arial"/>
              <a:cs typeface="Arial"/>
              <a:sym typeface="Arial"/>
            </a:endParaRPr>
          </a:p>
          <a:p>
            <a:pPr indent="-336550" lvl="0" marL="457200" rtl="0" algn="l">
              <a:lnSpc>
                <a:spcPct val="100000"/>
              </a:lnSpc>
              <a:spcBef>
                <a:spcPts val="0"/>
              </a:spcBef>
              <a:spcAft>
                <a:spcPts val="0"/>
              </a:spcAft>
              <a:buClr>
                <a:srgbClr val="002B42"/>
              </a:buClr>
              <a:buSzPts val="1700"/>
              <a:buFont typeface="Arial"/>
              <a:buChar char="•"/>
            </a:pPr>
            <a:r>
              <a:rPr lang="en" sz="1700">
                <a:latin typeface="Arial"/>
                <a:ea typeface="Arial"/>
                <a:cs typeface="Arial"/>
                <a:sym typeface="Arial"/>
              </a:rPr>
              <a:t>From alignment to counting</a:t>
            </a:r>
            <a:r>
              <a:rPr lang="en" sz="1700">
                <a:solidFill>
                  <a:srgbClr val="002B42"/>
                </a:solidFill>
                <a:latin typeface="Arial"/>
                <a:ea typeface="Arial"/>
                <a:cs typeface="Arial"/>
                <a:sym typeface="Arial"/>
              </a:rPr>
              <a:t> </a:t>
            </a:r>
            <a:r>
              <a:rPr lang="en" sz="1700">
                <a:latin typeface="Arial"/>
                <a:ea typeface="Arial"/>
                <a:cs typeface="Arial"/>
                <a:sym typeface="Arial"/>
              </a:rPr>
              <a:t>features </a:t>
            </a:r>
            <a:endParaRPr sz="1700">
              <a:latin typeface="Arial"/>
              <a:ea typeface="Arial"/>
              <a:cs typeface="Arial"/>
              <a:sym typeface="Arial"/>
            </a:endParaRPr>
          </a:p>
          <a:p>
            <a:pPr indent="0" lvl="0" marL="457200" rtl="0" algn="l">
              <a:lnSpc>
                <a:spcPct val="100000"/>
              </a:lnSpc>
              <a:spcBef>
                <a:spcPts val="1000"/>
              </a:spcBef>
              <a:spcAft>
                <a:spcPts val="0"/>
              </a:spcAft>
              <a:buNone/>
            </a:pPr>
            <a:r>
              <a:rPr lang="en" sz="1600">
                <a:latin typeface="Arial"/>
                <a:ea typeface="Arial"/>
                <a:cs typeface="Arial"/>
                <a:sym typeface="Arial"/>
              </a:rPr>
              <a:t>Break</a:t>
            </a:r>
            <a:endParaRPr sz="1600">
              <a:latin typeface="Arial"/>
              <a:ea typeface="Arial"/>
              <a:cs typeface="Arial"/>
              <a:sym typeface="Arial"/>
            </a:endParaRPr>
          </a:p>
          <a:p>
            <a:pPr indent="-336550" lvl="0" marL="457200" rtl="0" algn="l">
              <a:lnSpc>
                <a:spcPct val="100000"/>
              </a:lnSpc>
              <a:spcBef>
                <a:spcPts val="1000"/>
              </a:spcBef>
              <a:spcAft>
                <a:spcPts val="0"/>
              </a:spcAft>
              <a:buSzPts val="1700"/>
              <a:buFont typeface="Arial"/>
              <a:buChar char="•"/>
            </a:pPr>
            <a:r>
              <a:rPr lang="en" sz="1700">
                <a:latin typeface="Arial"/>
                <a:ea typeface="Arial"/>
                <a:cs typeface="Arial"/>
                <a:sym typeface="Arial"/>
              </a:rPr>
              <a:t>Demo</a:t>
            </a:r>
            <a:endParaRPr sz="1700">
              <a:latin typeface="Arial"/>
              <a:ea typeface="Arial"/>
              <a:cs typeface="Arial"/>
              <a:sym typeface="Arial"/>
            </a:endParaRPr>
          </a:p>
          <a:p>
            <a:pPr indent="-336550" lvl="0" marL="457200" rtl="0" algn="l">
              <a:lnSpc>
                <a:spcPct val="100000"/>
              </a:lnSpc>
              <a:spcBef>
                <a:spcPts val="0"/>
              </a:spcBef>
              <a:spcAft>
                <a:spcPts val="0"/>
              </a:spcAft>
              <a:buSzPts val="1700"/>
              <a:buFont typeface="Arial"/>
              <a:buChar char="•"/>
            </a:pPr>
            <a:r>
              <a:rPr lang="en" sz="1700">
                <a:latin typeface="Arial"/>
                <a:ea typeface="Arial"/>
                <a:cs typeface="Arial"/>
                <a:sym typeface="Arial"/>
              </a:rPr>
              <a:t>Additional resources</a:t>
            </a:r>
            <a:endParaRPr sz="1700">
              <a:latin typeface="Arial"/>
              <a:ea typeface="Arial"/>
              <a:cs typeface="Arial"/>
              <a:sym typeface="Arial"/>
            </a:endParaRPr>
          </a:p>
          <a:p>
            <a:pPr indent="0" lvl="0" marL="0" rtl="0" algn="l">
              <a:lnSpc>
                <a:spcPct val="100000"/>
              </a:lnSpc>
              <a:spcBef>
                <a:spcPts val="0"/>
              </a:spcBef>
              <a:spcAft>
                <a:spcPts val="0"/>
              </a:spcAft>
              <a:buNone/>
            </a:pPr>
            <a:r>
              <a:t/>
            </a:r>
            <a:endParaRPr b="1" sz="1800">
              <a:latin typeface="Arial"/>
              <a:ea typeface="Arial"/>
              <a:cs typeface="Arial"/>
              <a:sym typeface="Arial"/>
            </a:endParaRPr>
          </a:p>
          <a:p>
            <a:pPr indent="0" lvl="0" marL="0" rtl="0" algn="l">
              <a:spcBef>
                <a:spcPts val="0"/>
              </a:spcBef>
              <a:spcAft>
                <a:spcPts val="0"/>
              </a:spcAft>
              <a:buNone/>
            </a:pPr>
            <a:r>
              <a:t/>
            </a:r>
            <a:endParaRPr b="1" sz="1800">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41"/>
          <p:cNvSpPr txBox="1"/>
          <p:nvPr/>
        </p:nvSpPr>
        <p:spPr>
          <a:xfrm>
            <a:off x="515800" y="3051725"/>
            <a:ext cx="6662400" cy="1764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n" sz="3900">
                <a:solidFill>
                  <a:schemeClr val="accent2"/>
                </a:solidFill>
              </a:rPr>
              <a:t>Session 1</a:t>
            </a:r>
            <a:endParaRPr b="1" sz="3900">
              <a:solidFill>
                <a:schemeClr val="accent2"/>
              </a:solidFill>
            </a:endParaRPr>
          </a:p>
          <a:p>
            <a:pPr indent="0" lvl="0" marL="0" rtl="0" algn="l">
              <a:lnSpc>
                <a:spcPct val="90000"/>
              </a:lnSpc>
              <a:spcBef>
                <a:spcPts val="0"/>
              </a:spcBef>
              <a:spcAft>
                <a:spcPts val="0"/>
              </a:spcAft>
              <a:buNone/>
            </a:pPr>
            <a:r>
              <a:t/>
            </a:r>
            <a:endParaRPr b="1" sz="3900">
              <a:solidFill>
                <a:schemeClr val="accent2"/>
              </a:solidFill>
            </a:endParaRPr>
          </a:p>
          <a:p>
            <a:pPr indent="0" lvl="0" marL="0" rtl="0" algn="l">
              <a:lnSpc>
                <a:spcPct val="90000"/>
              </a:lnSpc>
              <a:spcBef>
                <a:spcPts val="0"/>
              </a:spcBef>
              <a:spcAft>
                <a:spcPts val="0"/>
              </a:spcAft>
              <a:buNone/>
            </a:pPr>
            <a:r>
              <a:t/>
            </a:r>
            <a:endParaRPr b="1" i="1" sz="3600">
              <a:solidFill>
                <a:schemeClr val="dk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42"/>
          <p:cNvSpPr txBox="1"/>
          <p:nvPr>
            <p:ph type="title"/>
          </p:nvPr>
        </p:nvSpPr>
        <p:spPr>
          <a:xfrm>
            <a:off x="120000" y="-9"/>
            <a:ext cx="78867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RNA-seq - analysis workflow</a:t>
            </a:r>
            <a:endParaRPr/>
          </a:p>
        </p:txBody>
      </p:sp>
      <p:sp>
        <p:nvSpPr>
          <p:cNvPr id="218" name="Google Shape;218;p42"/>
          <p:cNvSpPr txBox="1"/>
          <p:nvPr/>
        </p:nvSpPr>
        <p:spPr>
          <a:xfrm>
            <a:off x="5850175" y="4537600"/>
            <a:ext cx="3125700" cy="5850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b="1" lang="en">
                <a:solidFill>
                  <a:schemeClr val="accent5"/>
                </a:solidFill>
                <a:latin typeface="Helvetica Neue"/>
                <a:ea typeface="Helvetica Neue"/>
                <a:cs typeface="Helvetica Neue"/>
                <a:sym typeface="Helvetica Neue"/>
              </a:rPr>
              <a:t>Intermediate RNA-seq  workshop</a:t>
            </a:r>
            <a:endParaRPr b="1">
              <a:solidFill>
                <a:schemeClr val="accent5"/>
              </a:solidFill>
              <a:latin typeface="Helvetica Neue"/>
              <a:ea typeface="Helvetica Neue"/>
              <a:cs typeface="Helvetica Neue"/>
              <a:sym typeface="Helvetica Neue"/>
            </a:endParaRPr>
          </a:p>
          <a:p>
            <a:pPr indent="0" lvl="0" marL="0" rtl="0" algn="r">
              <a:spcBef>
                <a:spcPts val="0"/>
              </a:spcBef>
              <a:spcAft>
                <a:spcPts val="0"/>
              </a:spcAft>
              <a:buNone/>
            </a:pPr>
            <a:r>
              <a:rPr b="1" lang="en" sz="1200">
                <a:solidFill>
                  <a:srgbClr val="262626"/>
                </a:solidFill>
                <a:highlight>
                  <a:srgbClr val="F7F6F3"/>
                </a:highlight>
              </a:rPr>
              <a:t>May 22,  2023 1p-4p</a:t>
            </a:r>
            <a:endParaRPr b="1" sz="1200">
              <a:solidFill>
                <a:srgbClr val="262626"/>
              </a:solidFill>
              <a:highlight>
                <a:srgbClr val="F7F6F3"/>
              </a:highlight>
            </a:endParaRPr>
          </a:p>
        </p:txBody>
      </p:sp>
      <p:sp>
        <p:nvSpPr>
          <p:cNvPr id="219" name="Google Shape;219;p42"/>
          <p:cNvSpPr txBox="1"/>
          <p:nvPr/>
        </p:nvSpPr>
        <p:spPr>
          <a:xfrm>
            <a:off x="54700" y="2474075"/>
            <a:ext cx="3125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741B47"/>
                </a:solidFill>
                <a:latin typeface="Helvetica Neue"/>
                <a:ea typeface="Helvetica Neue"/>
                <a:cs typeface="Helvetica Neue"/>
                <a:sym typeface="Helvetica Neue"/>
              </a:rPr>
              <a:t>Session 1 Concepts: </a:t>
            </a:r>
            <a:endParaRPr b="1" sz="1200">
              <a:solidFill>
                <a:srgbClr val="741B47"/>
              </a:solidFill>
              <a:highlight>
                <a:srgbClr val="F7F6F3"/>
              </a:highlight>
            </a:endParaRPr>
          </a:p>
        </p:txBody>
      </p:sp>
      <p:sp>
        <p:nvSpPr>
          <p:cNvPr id="220" name="Google Shape;220;p42"/>
          <p:cNvSpPr/>
          <p:nvPr/>
        </p:nvSpPr>
        <p:spPr>
          <a:xfrm flipH="1">
            <a:off x="2835850" y="2015275"/>
            <a:ext cx="130200" cy="1492200"/>
          </a:xfrm>
          <a:prstGeom prst="rightBracket">
            <a:avLst>
              <a:gd fmla="val 8333"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42"/>
          <p:cNvSpPr txBox="1"/>
          <p:nvPr/>
        </p:nvSpPr>
        <p:spPr>
          <a:xfrm>
            <a:off x="43800" y="3886163"/>
            <a:ext cx="3125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n">
                <a:solidFill>
                  <a:srgbClr val="741B47"/>
                </a:solidFill>
                <a:latin typeface="Helvetica Neue"/>
                <a:ea typeface="Helvetica Neue"/>
                <a:cs typeface="Helvetica Neue"/>
                <a:sym typeface="Helvetica Neue"/>
              </a:rPr>
              <a:t>Session 2 Concepts: </a:t>
            </a:r>
            <a:endParaRPr b="1" sz="1200">
              <a:solidFill>
                <a:srgbClr val="741B47"/>
              </a:solidFill>
              <a:highlight>
                <a:srgbClr val="F7F6F3"/>
              </a:highlight>
            </a:endParaRPr>
          </a:p>
          <a:p>
            <a:pPr indent="0" lvl="0" marL="0" rtl="0" algn="l">
              <a:spcBef>
                <a:spcPts val="0"/>
              </a:spcBef>
              <a:spcAft>
                <a:spcPts val="0"/>
              </a:spcAft>
              <a:buNone/>
            </a:pPr>
            <a:r>
              <a:t/>
            </a:r>
            <a:endParaRPr b="1">
              <a:solidFill>
                <a:srgbClr val="741B47"/>
              </a:solidFill>
              <a:latin typeface="Helvetica Neue"/>
              <a:ea typeface="Helvetica Neue"/>
              <a:cs typeface="Helvetica Neue"/>
              <a:sym typeface="Helvetica Neue"/>
            </a:endParaRPr>
          </a:p>
        </p:txBody>
      </p:sp>
      <p:sp>
        <p:nvSpPr>
          <p:cNvPr id="222" name="Google Shape;222;p42"/>
          <p:cNvSpPr/>
          <p:nvPr/>
        </p:nvSpPr>
        <p:spPr>
          <a:xfrm>
            <a:off x="3316325" y="2030150"/>
            <a:ext cx="1993500" cy="493800"/>
          </a:xfrm>
          <a:prstGeom prst="roundRect">
            <a:avLst>
              <a:gd fmla="val 16667" name="adj"/>
            </a:avLst>
          </a:prstGeom>
          <a:solidFill>
            <a:srgbClr val="F7F6F3"/>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Sequencer: Reads</a:t>
            </a:r>
            <a:r>
              <a:rPr lang="en"/>
              <a:t> </a:t>
            </a:r>
            <a:r>
              <a:rPr b="1" lang="en">
                <a:solidFill>
                  <a:schemeClr val="accent2"/>
                </a:solidFill>
              </a:rPr>
              <a:t>Fastq</a:t>
            </a:r>
            <a:endParaRPr b="1">
              <a:solidFill>
                <a:schemeClr val="accent2"/>
              </a:solidFill>
            </a:endParaRPr>
          </a:p>
        </p:txBody>
      </p:sp>
      <p:sp>
        <p:nvSpPr>
          <p:cNvPr id="223" name="Google Shape;223;p42"/>
          <p:cNvSpPr/>
          <p:nvPr/>
        </p:nvSpPr>
        <p:spPr>
          <a:xfrm>
            <a:off x="5445750" y="2030150"/>
            <a:ext cx="1727700" cy="493800"/>
          </a:xfrm>
          <a:prstGeom prst="roundRect">
            <a:avLst>
              <a:gd fmla="val 16667" name="adj"/>
            </a:avLst>
          </a:prstGeom>
          <a:solidFill>
            <a:srgbClr val="F7F6F3"/>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Quality check </a:t>
            </a:r>
            <a:r>
              <a:rPr lang="en"/>
              <a:t> </a:t>
            </a:r>
            <a:endParaRPr/>
          </a:p>
          <a:p>
            <a:pPr indent="0" lvl="0" marL="0" rtl="0" algn="ctr">
              <a:spcBef>
                <a:spcPts val="0"/>
              </a:spcBef>
              <a:spcAft>
                <a:spcPts val="0"/>
              </a:spcAft>
              <a:buNone/>
            </a:pPr>
            <a:r>
              <a:rPr b="1" lang="en">
                <a:solidFill>
                  <a:schemeClr val="accent2"/>
                </a:solidFill>
              </a:rPr>
              <a:t>FastQC </a:t>
            </a:r>
            <a:endParaRPr b="1">
              <a:solidFill>
                <a:schemeClr val="accent2"/>
              </a:solidFill>
            </a:endParaRPr>
          </a:p>
        </p:txBody>
      </p:sp>
      <p:sp>
        <p:nvSpPr>
          <p:cNvPr id="224" name="Google Shape;224;p42"/>
          <p:cNvSpPr/>
          <p:nvPr/>
        </p:nvSpPr>
        <p:spPr>
          <a:xfrm>
            <a:off x="3316325" y="3283863"/>
            <a:ext cx="1993500" cy="493800"/>
          </a:xfrm>
          <a:prstGeom prst="roundRect">
            <a:avLst>
              <a:gd fmla="val 16667" name="adj"/>
            </a:avLst>
          </a:prstGeom>
          <a:solidFill>
            <a:srgbClr val="F7F6F3"/>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Alignment/Mapping</a:t>
            </a:r>
            <a:endParaRPr b="1"/>
          </a:p>
          <a:p>
            <a:pPr indent="0" lvl="0" marL="0" rtl="0" algn="ctr">
              <a:spcBef>
                <a:spcPts val="0"/>
              </a:spcBef>
              <a:spcAft>
                <a:spcPts val="0"/>
              </a:spcAft>
              <a:buNone/>
            </a:pPr>
            <a:r>
              <a:rPr b="1" lang="en">
                <a:solidFill>
                  <a:schemeClr val="accent2"/>
                </a:solidFill>
              </a:rPr>
              <a:t>STAR</a:t>
            </a:r>
            <a:r>
              <a:rPr lang="en"/>
              <a:t> </a:t>
            </a:r>
            <a:endParaRPr/>
          </a:p>
        </p:txBody>
      </p:sp>
      <p:sp>
        <p:nvSpPr>
          <p:cNvPr id="225" name="Google Shape;225;p42"/>
          <p:cNvSpPr/>
          <p:nvPr/>
        </p:nvSpPr>
        <p:spPr>
          <a:xfrm>
            <a:off x="3316325" y="4488475"/>
            <a:ext cx="1993500" cy="493800"/>
          </a:xfrm>
          <a:prstGeom prst="roundRect">
            <a:avLst>
              <a:gd fmla="val 16667" name="adj"/>
            </a:avLst>
          </a:prstGeom>
          <a:solidFill>
            <a:srgbClr val="F7F6F3"/>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DGE</a:t>
            </a:r>
            <a:endParaRPr/>
          </a:p>
        </p:txBody>
      </p:sp>
      <p:sp>
        <p:nvSpPr>
          <p:cNvPr id="226" name="Google Shape;226;p42"/>
          <p:cNvSpPr/>
          <p:nvPr/>
        </p:nvSpPr>
        <p:spPr>
          <a:xfrm>
            <a:off x="3316325" y="3886175"/>
            <a:ext cx="1993500" cy="493800"/>
          </a:xfrm>
          <a:prstGeom prst="roundRect">
            <a:avLst>
              <a:gd fmla="val 16667" name="adj"/>
            </a:avLst>
          </a:prstGeom>
          <a:solidFill>
            <a:srgbClr val="F7F6F3"/>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1200">
                <a:solidFill>
                  <a:schemeClr val="dk1"/>
                </a:solidFill>
              </a:rPr>
              <a:t>Counting Reads </a:t>
            </a:r>
            <a:endParaRPr b="1" sz="1200">
              <a:solidFill>
                <a:schemeClr val="dk1"/>
              </a:solidFill>
            </a:endParaRPr>
          </a:p>
          <a:p>
            <a:pPr indent="0" lvl="0" marL="0" rtl="0" algn="ctr">
              <a:spcBef>
                <a:spcPts val="0"/>
              </a:spcBef>
              <a:spcAft>
                <a:spcPts val="0"/>
              </a:spcAft>
              <a:buNone/>
            </a:pPr>
            <a:r>
              <a:rPr b="1" lang="en">
                <a:solidFill>
                  <a:schemeClr val="accent2"/>
                </a:solidFill>
              </a:rPr>
              <a:t>featureCounts</a:t>
            </a:r>
            <a:endParaRPr b="1" sz="1200"/>
          </a:p>
        </p:txBody>
      </p:sp>
      <p:sp>
        <p:nvSpPr>
          <p:cNvPr id="227" name="Google Shape;227;p42"/>
          <p:cNvSpPr/>
          <p:nvPr/>
        </p:nvSpPr>
        <p:spPr>
          <a:xfrm>
            <a:off x="3316325" y="2681575"/>
            <a:ext cx="1993500" cy="493800"/>
          </a:xfrm>
          <a:prstGeom prst="roundRect">
            <a:avLst>
              <a:gd fmla="val 16667" name="adj"/>
            </a:avLst>
          </a:prstGeom>
          <a:solidFill>
            <a:srgbClr val="F7F6F3"/>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Trimming</a:t>
            </a:r>
            <a:endParaRPr b="1"/>
          </a:p>
          <a:p>
            <a:pPr indent="0" lvl="0" marL="0" rtl="0" algn="ctr">
              <a:spcBef>
                <a:spcPts val="0"/>
              </a:spcBef>
              <a:spcAft>
                <a:spcPts val="0"/>
              </a:spcAft>
              <a:buNone/>
            </a:pPr>
            <a:r>
              <a:rPr b="1" lang="en">
                <a:solidFill>
                  <a:schemeClr val="accent2"/>
                </a:solidFill>
              </a:rPr>
              <a:t>cutadapt</a:t>
            </a:r>
            <a:endParaRPr b="1">
              <a:solidFill>
                <a:schemeClr val="accent2"/>
              </a:solidFill>
            </a:endParaRPr>
          </a:p>
        </p:txBody>
      </p:sp>
      <p:sp>
        <p:nvSpPr>
          <p:cNvPr id="228" name="Google Shape;228;p42"/>
          <p:cNvSpPr/>
          <p:nvPr/>
        </p:nvSpPr>
        <p:spPr>
          <a:xfrm>
            <a:off x="5445750" y="2681575"/>
            <a:ext cx="1727700" cy="493800"/>
          </a:xfrm>
          <a:prstGeom prst="roundRect">
            <a:avLst>
              <a:gd fmla="val 16667" name="adj"/>
            </a:avLst>
          </a:prstGeom>
          <a:solidFill>
            <a:srgbClr val="F7F6F3"/>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Quality check </a:t>
            </a:r>
            <a:r>
              <a:rPr lang="en"/>
              <a:t> </a:t>
            </a:r>
            <a:endParaRPr/>
          </a:p>
          <a:p>
            <a:pPr indent="0" lvl="0" marL="0" rtl="0" algn="ctr">
              <a:spcBef>
                <a:spcPts val="0"/>
              </a:spcBef>
              <a:spcAft>
                <a:spcPts val="0"/>
              </a:spcAft>
              <a:buClr>
                <a:schemeClr val="dk1"/>
              </a:buClr>
              <a:buSzPts val="1100"/>
              <a:buFont typeface="Arial"/>
              <a:buNone/>
            </a:pPr>
            <a:r>
              <a:rPr b="1" lang="en">
                <a:solidFill>
                  <a:schemeClr val="accent2"/>
                </a:solidFill>
              </a:rPr>
              <a:t>FastQC</a:t>
            </a:r>
            <a:endParaRPr b="1">
              <a:solidFill>
                <a:schemeClr val="accent2"/>
              </a:solidFill>
            </a:endParaRPr>
          </a:p>
        </p:txBody>
      </p:sp>
      <p:sp>
        <p:nvSpPr>
          <p:cNvPr id="229" name="Google Shape;229;p42"/>
          <p:cNvSpPr/>
          <p:nvPr/>
        </p:nvSpPr>
        <p:spPr>
          <a:xfrm>
            <a:off x="5445750" y="3283875"/>
            <a:ext cx="1727700" cy="493800"/>
          </a:xfrm>
          <a:prstGeom prst="roundRect">
            <a:avLst>
              <a:gd fmla="val 16667" name="adj"/>
            </a:avLst>
          </a:prstGeom>
          <a:solidFill>
            <a:srgbClr val="F7F6F3"/>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Quality check </a:t>
            </a:r>
            <a:r>
              <a:rPr lang="en"/>
              <a:t> </a:t>
            </a:r>
            <a:endParaRPr/>
          </a:p>
          <a:p>
            <a:pPr indent="0" lvl="0" marL="0" rtl="0" algn="ctr">
              <a:spcBef>
                <a:spcPts val="0"/>
              </a:spcBef>
              <a:spcAft>
                <a:spcPts val="0"/>
              </a:spcAft>
              <a:buClr>
                <a:schemeClr val="dk1"/>
              </a:buClr>
              <a:buSzPts val="1100"/>
              <a:buFont typeface="Arial"/>
              <a:buNone/>
            </a:pPr>
            <a:r>
              <a:t/>
            </a:r>
            <a:endParaRPr b="1">
              <a:solidFill>
                <a:schemeClr val="accent2"/>
              </a:solidFill>
            </a:endParaRPr>
          </a:p>
        </p:txBody>
      </p:sp>
      <p:sp>
        <p:nvSpPr>
          <p:cNvPr id="230" name="Google Shape;230;p42"/>
          <p:cNvSpPr/>
          <p:nvPr/>
        </p:nvSpPr>
        <p:spPr>
          <a:xfrm>
            <a:off x="3316325" y="776450"/>
            <a:ext cx="1993500" cy="493800"/>
          </a:xfrm>
          <a:prstGeom prst="roundRect">
            <a:avLst>
              <a:gd fmla="val 16667" name="adj"/>
            </a:avLst>
          </a:prstGeom>
          <a:solidFill>
            <a:srgbClr val="F7F6F3"/>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Biological question</a:t>
            </a:r>
            <a:endParaRPr b="1">
              <a:solidFill>
                <a:schemeClr val="accent2"/>
              </a:solidFill>
            </a:endParaRPr>
          </a:p>
        </p:txBody>
      </p:sp>
      <p:sp>
        <p:nvSpPr>
          <p:cNvPr id="231" name="Google Shape;231;p42"/>
          <p:cNvSpPr/>
          <p:nvPr/>
        </p:nvSpPr>
        <p:spPr>
          <a:xfrm>
            <a:off x="3316325" y="1403288"/>
            <a:ext cx="1993500" cy="493800"/>
          </a:xfrm>
          <a:prstGeom prst="roundRect">
            <a:avLst>
              <a:gd fmla="val 16667" name="adj"/>
            </a:avLst>
          </a:prstGeom>
          <a:solidFill>
            <a:srgbClr val="F7F6F3"/>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Library preparation</a:t>
            </a:r>
            <a:endParaRPr b="1">
              <a:solidFill>
                <a:schemeClr val="accent2"/>
              </a:solidFill>
            </a:endParaRPr>
          </a:p>
        </p:txBody>
      </p:sp>
      <p:sp>
        <p:nvSpPr>
          <p:cNvPr id="232" name="Google Shape;232;p42"/>
          <p:cNvSpPr/>
          <p:nvPr/>
        </p:nvSpPr>
        <p:spPr>
          <a:xfrm>
            <a:off x="5445750" y="3893249"/>
            <a:ext cx="1727700" cy="493800"/>
          </a:xfrm>
          <a:prstGeom prst="roundRect">
            <a:avLst>
              <a:gd fmla="val 16667" name="adj"/>
            </a:avLst>
          </a:prstGeom>
          <a:solidFill>
            <a:srgbClr val="F7F6F3"/>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Quality check </a:t>
            </a:r>
            <a:r>
              <a:rPr lang="en"/>
              <a:t> </a:t>
            </a:r>
            <a:endParaRPr/>
          </a:p>
          <a:p>
            <a:pPr indent="0" lvl="0" marL="0" rtl="0" algn="ctr">
              <a:spcBef>
                <a:spcPts val="0"/>
              </a:spcBef>
              <a:spcAft>
                <a:spcPts val="0"/>
              </a:spcAft>
              <a:buClr>
                <a:schemeClr val="dk1"/>
              </a:buClr>
              <a:buSzPts val="1100"/>
              <a:buFont typeface="Arial"/>
              <a:buNone/>
            </a:pPr>
            <a:r>
              <a:t/>
            </a:r>
            <a:endParaRPr b="1">
              <a:solidFill>
                <a:schemeClr val="accent2"/>
              </a:solidFill>
            </a:endParaRPr>
          </a:p>
        </p:txBody>
      </p:sp>
      <p:sp>
        <p:nvSpPr>
          <p:cNvPr id="233" name="Google Shape;233;p42"/>
          <p:cNvSpPr/>
          <p:nvPr/>
        </p:nvSpPr>
        <p:spPr>
          <a:xfrm flipH="1">
            <a:off x="2817925" y="3893250"/>
            <a:ext cx="207300" cy="1088100"/>
          </a:xfrm>
          <a:prstGeom prst="rightBracket">
            <a:avLst>
              <a:gd fmla="val 8333"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42"/>
          <p:cNvSpPr txBox="1"/>
          <p:nvPr/>
        </p:nvSpPr>
        <p:spPr>
          <a:xfrm>
            <a:off x="7576000" y="3002800"/>
            <a:ext cx="15681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accent2"/>
                </a:solidFill>
                <a:latin typeface="Helvetica Neue"/>
                <a:ea typeface="Helvetica Neue"/>
                <a:cs typeface="Helvetica Neue"/>
                <a:sym typeface="Helvetica Neue"/>
              </a:rPr>
              <a:t>Session 2 Demo</a:t>
            </a:r>
            <a:endParaRPr b="1" sz="1200">
              <a:solidFill>
                <a:schemeClr val="accent2"/>
              </a:solidFill>
              <a:highlight>
                <a:srgbClr val="F7F6F3"/>
              </a:highlight>
            </a:endParaRPr>
          </a:p>
          <a:p>
            <a:pPr indent="0" lvl="0" marL="0" rtl="0" algn="l">
              <a:spcBef>
                <a:spcPts val="0"/>
              </a:spcBef>
              <a:spcAft>
                <a:spcPts val="0"/>
              </a:spcAft>
              <a:buNone/>
            </a:pPr>
            <a:r>
              <a:t/>
            </a:r>
            <a:endParaRPr b="1">
              <a:latin typeface="Helvetica Neue"/>
              <a:ea typeface="Helvetica Neue"/>
              <a:cs typeface="Helvetica Neue"/>
              <a:sym typeface="Helvetica Neue"/>
            </a:endParaRPr>
          </a:p>
        </p:txBody>
      </p:sp>
      <p:sp>
        <p:nvSpPr>
          <p:cNvPr id="235" name="Google Shape;235;p42"/>
          <p:cNvSpPr/>
          <p:nvPr/>
        </p:nvSpPr>
        <p:spPr>
          <a:xfrm flipH="1" rot="10800000">
            <a:off x="7309375" y="2015275"/>
            <a:ext cx="207300" cy="2473200"/>
          </a:xfrm>
          <a:prstGeom prst="rightBracket">
            <a:avLst>
              <a:gd fmla="val 8333"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43"/>
          <p:cNvSpPr txBox="1"/>
          <p:nvPr>
            <p:ph type="title"/>
          </p:nvPr>
        </p:nvSpPr>
        <p:spPr>
          <a:xfrm>
            <a:off x="109100" y="1778241"/>
            <a:ext cx="78867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solidFill>
                  <a:srgbClr val="1155CC"/>
                </a:solidFill>
              </a:rPr>
              <a:t>Advantages and limitations</a:t>
            </a:r>
            <a:endParaRPr/>
          </a:p>
        </p:txBody>
      </p:sp>
      <p:sp>
        <p:nvSpPr>
          <p:cNvPr id="241" name="Google Shape;241;p43"/>
          <p:cNvSpPr txBox="1"/>
          <p:nvPr/>
        </p:nvSpPr>
        <p:spPr>
          <a:xfrm>
            <a:off x="45450" y="2455950"/>
            <a:ext cx="9053100" cy="22779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600">
                <a:solidFill>
                  <a:schemeClr val="dk1"/>
                </a:solidFill>
                <a:latin typeface="Helvetica Neue"/>
                <a:ea typeface="Helvetica Neue"/>
                <a:cs typeface="Helvetica Neue"/>
                <a:sym typeface="Helvetica Neue"/>
              </a:rPr>
              <a:t>● A major breakthrough (replaced microarrays) in the late 00’s and has been widely used since</a:t>
            </a:r>
            <a:endParaRPr sz="1600">
              <a:solidFill>
                <a:schemeClr val="dk1"/>
              </a:solidFill>
              <a:latin typeface="Helvetica Neue"/>
              <a:ea typeface="Helvetica Neue"/>
              <a:cs typeface="Helvetica Neue"/>
              <a:sym typeface="Helvetica Neue"/>
            </a:endParaRPr>
          </a:p>
          <a:p>
            <a:pPr indent="0" lvl="0" marL="0" rtl="0" algn="l">
              <a:lnSpc>
                <a:spcPct val="150000"/>
              </a:lnSpc>
              <a:spcBef>
                <a:spcPts val="0"/>
              </a:spcBef>
              <a:spcAft>
                <a:spcPts val="0"/>
              </a:spcAft>
              <a:buNone/>
            </a:pPr>
            <a:r>
              <a:rPr lang="en" sz="1600">
                <a:solidFill>
                  <a:schemeClr val="dk1"/>
                </a:solidFill>
                <a:latin typeface="Helvetica Neue"/>
                <a:ea typeface="Helvetica Neue"/>
                <a:cs typeface="Helvetica Neue"/>
                <a:sym typeface="Helvetica Neue"/>
              </a:rPr>
              <a:t>● Useful for comparative transcriptomics, e.g. samples of the same tissue from different species</a:t>
            </a:r>
            <a:endParaRPr sz="1600">
              <a:solidFill>
                <a:schemeClr val="dk1"/>
              </a:solidFill>
              <a:latin typeface="Helvetica Neue"/>
              <a:ea typeface="Helvetica Neue"/>
              <a:cs typeface="Helvetica Neue"/>
              <a:sym typeface="Helvetica Neue"/>
            </a:endParaRPr>
          </a:p>
          <a:p>
            <a:pPr indent="0" lvl="0" marL="0" rtl="0" algn="l">
              <a:lnSpc>
                <a:spcPct val="150000"/>
              </a:lnSpc>
              <a:spcBef>
                <a:spcPts val="0"/>
              </a:spcBef>
              <a:spcAft>
                <a:spcPts val="0"/>
              </a:spcAft>
              <a:buNone/>
            </a:pPr>
            <a:r>
              <a:rPr lang="en" sz="1600">
                <a:solidFill>
                  <a:schemeClr val="dk1"/>
                </a:solidFill>
                <a:latin typeface="Helvetica Neue"/>
                <a:ea typeface="Helvetica Neue"/>
                <a:cs typeface="Helvetica Neue"/>
                <a:sym typeface="Helvetica Neue"/>
              </a:rPr>
              <a:t>● Useful for quantifying expression signatures from ensembles, e.g. in disease studies</a:t>
            </a:r>
            <a:endParaRPr sz="1600">
              <a:solidFill>
                <a:schemeClr val="dk1"/>
              </a:solidFill>
              <a:latin typeface="Helvetica Neue"/>
              <a:ea typeface="Helvetica Neue"/>
              <a:cs typeface="Helvetica Neue"/>
              <a:sym typeface="Helvetica Neue"/>
            </a:endParaRPr>
          </a:p>
          <a:p>
            <a:pPr indent="0" lvl="0" marL="0" rtl="0" algn="l">
              <a:lnSpc>
                <a:spcPct val="150000"/>
              </a:lnSpc>
              <a:spcBef>
                <a:spcPts val="0"/>
              </a:spcBef>
              <a:spcAft>
                <a:spcPts val="0"/>
              </a:spcAft>
              <a:buNone/>
            </a:pPr>
            <a:r>
              <a:rPr lang="en" sz="1600">
                <a:solidFill>
                  <a:schemeClr val="dk1"/>
                </a:solidFill>
                <a:latin typeface="Helvetica Neue"/>
                <a:ea typeface="Helvetica Neue"/>
                <a:cs typeface="Helvetica Neue"/>
                <a:sym typeface="Helvetica Neue"/>
              </a:rPr>
              <a:t>● Insufficient for studying heterogeneous systems, e.g. early development studies, complex tissues (brain)</a:t>
            </a:r>
            <a:endParaRPr sz="1600">
              <a:solidFill>
                <a:schemeClr val="dk1"/>
              </a:solidFill>
              <a:latin typeface="Helvetica Neue"/>
              <a:ea typeface="Helvetica Neue"/>
              <a:cs typeface="Helvetica Neue"/>
              <a:sym typeface="Helvetica Neue"/>
            </a:endParaRPr>
          </a:p>
          <a:p>
            <a:pPr indent="0" lvl="0" marL="0" rtl="0" algn="l">
              <a:lnSpc>
                <a:spcPct val="150000"/>
              </a:lnSpc>
              <a:spcBef>
                <a:spcPts val="0"/>
              </a:spcBef>
              <a:spcAft>
                <a:spcPts val="0"/>
              </a:spcAft>
              <a:buNone/>
            </a:pPr>
            <a:r>
              <a:rPr lang="en" sz="1600">
                <a:solidFill>
                  <a:schemeClr val="dk1"/>
                </a:solidFill>
                <a:latin typeface="Helvetica Neue"/>
                <a:ea typeface="Helvetica Neue"/>
                <a:cs typeface="Helvetica Neue"/>
                <a:sym typeface="Helvetica Neue"/>
              </a:rPr>
              <a:t>● Does not provide insights into the stochastic nature of gene expression (fluctuations in mRNA)</a:t>
            </a:r>
            <a:endParaRPr sz="1600">
              <a:solidFill>
                <a:schemeClr val="dk1"/>
              </a:solidFill>
              <a:latin typeface="Helvetica Neue"/>
              <a:ea typeface="Helvetica Neue"/>
              <a:cs typeface="Helvetica Neue"/>
              <a:sym typeface="Helvetica Neue"/>
            </a:endParaRPr>
          </a:p>
        </p:txBody>
      </p:sp>
      <p:sp>
        <p:nvSpPr>
          <p:cNvPr id="242" name="Google Shape;242;p43"/>
          <p:cNvSpPr txBox="1"/>
          <p:nvPr>
            <p:ph type="title"/>
          </p:nvPr>
        </p:nvSpPr>
        <p:spPr>
          <a:xfrm>
            <a:off x="98525" y="115841"/>
            <a:ext cx="78867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sz="2800"/>
              <a:t>Bulk RNA-Seq</a:t>
            </a:r>
            <a:endParaRPr sz="2800"/>
          </a:p>
        </p:txBody>
      </p:sp>
      <p:sp>
        <p:nvSpPr>
          <p:cNvPr id="243" name="Google Shape;243;p43"/>
          <p:cNvSpPr txBox="1"/>
          <p:nvPr/>
        </p:nvSpPr>
        <p:spPr>
          <a:xfrm>
            <a:off x="1478025" y="585075"/>
            <a:ext cx="6519600" cy="7935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2000"/>
              <a:t>Averaged gene expression from a population of cells</a:t>
            </a:r>
            <a:endParaRPr sz="2000"/>
          </a:p>
        </p:txBody>
      </p:sp>
      <p:pic>
        <p:nvPicPr>
          <p:cNvPr id="244" name="Google Shape;244;p43"/>
          <p:cNvPicPr preferRelativeResize="0"/>
          <p:nvPr/>
        </p:nvPicPr>
        <p:blipFill>
          <a:blip r:embed="rId3">
            <a:alphaModFix/>
          </a:blip>
          <a:stretch>
            <a:fillRect/>
          </a:stretch>
        </p:blipFill>
        <p:spPr>
          <a:xfrm>
            <a:off x="337975" y="637900"/>
            <a:ext cx="1140050" cy="8061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44"/>
          <p:cNvSpPr txBox="1"/>
          <p:nvPr>
            <p:ph type="title"/>
          </p:nvPr>
        </p:nvSpPr>
        <p:spPr>
          <a:xfrm>
            <a:off x="98525" y="115841"/>
            <a:ext cx="78867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sz="2800"/>
              <a:t>Bulk RNA-Seq</a:t>
            </a:r>
            <a:endParaRPr sz="2800"/>
          </a:p>
        </p:txBody>
      </p:sp>
      <p:sp>
        <p:nvSpPr>
          <p:cNvPr id="250" name="Google Shape;250;p44"/>
          <p:cNvSpPr txBox="1"/>
          <p:nvPr/>
        </p:nvSpPr>
        <p:spPr>
          <a:xfrm>
            <a:off x="1478025" y="585075"/>
            <a:ext cx="6519600" cy="7935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2000"/>
              <a:t>Averaged gene expression from a population of cells</a:t>
            </a:r>
            <a:endParaRPr sz="2000"/>
          </a:p>
        </p:txBody>
      </p:sp>
      <p:sp>
        <p:nvSpPr>
          <p:cNvPr id="251" name="Google Shape;251;p44"/>
          <p:cNvSpPr txBox="1"/>
          <p:nvPr>
            <p:ph idx="1" type="body"/>
          </p:nvPr>
        </p:nvSpPr>
        <p:spPr>
          <a:xfrm>
            <a:off x="98525" y="2368549"/>
            <a:ext cx="7886700" cy="2480400"/>
          </a:xfrm>
          <a:prstGeom prst="rect">
            <a:avLst/>
          </a:prstGeom>
        </p:spPr>
        <p:txBody>
          <a:bodyPr anchorCtr="0" anchor="t" bIns="0" lIns="0" spcFirstLastPara="1" rIns="0" wrap="square" tIns="0">
            <a:normAutofit/>
          </a:bodyPr>
          <a:lstStyle/>
          <a:p>
            <a:pPr indent="-342900" lvl="0" marL="457200" rtl="0" algn="l">
              <a:lnSpc>
                <a:spcPct val="115000"/>
              </a:lnSpc>
              <a:spcBef>
                <a:spcPts val="0"/>
              </a:spcBef>
              <a:spcAft>
                <a:spcPts val="0"/>
              </a:spcAft>
              <a:buClr>
                <a:srgbClr val="222222"/>
              </a:buClr>
              <a:buSzPts val="1800"/>
              <a:buFont typeface="Arial"/>
              <a:buChar char="●"/>
            </a:pPr>
            <a:r>
              <a:rPr b="1" lang="en" sz="1800">
                <a:solidFill>
                  <a:srgbClr val="222222"/>
                </a:solidFill>
                <a:latin typeface="Arial"/>
                <a:ea typeface="Arial"/>
                <a:cs typeface="Arial"/>
                <a:sym typeface="Arial"/>
              </a:rPr>
              <a:t>Qualitative: </a:t>
            </a:r>
            <a:r>
              <a:rPr lang="en" sz="1800">
                <a:solidFill>
                  <a:srgbClr val="222222"/>
                </a:solidFill>
                <a:latin typeface="Arial"/>
                <a:ea typeface="Arial"/>
                <a:cs typeface="Arial"/>
                <a:sym typeface="Arial"/>
              </a:rPr>
              <a:t>identifying (</a:t>
            </a:r>
            <a:r>
              <a:rPr b="1" lang="en" sz="1800">
                <a:solidFill>
                  <a:srgbClr val="222222"/>
                </a:solidFill>
                <a:latin typeface="Arial"/>
                <a:ea typeface="Arial"/>
                <a:cs typeface="Arial"/>
                <a:sym typeface="Arial"/>
              </a:rPr>
              <a:t>annotating</a:t>
            </a:r>
            <a:r>
              <a:rPr lang="en" sz="1800">
                <a:solidFill>
                  <a:srgbClr val="222222"/>
                </a:solidFill>
                <a:latin typeface="Arial"/>
                <a:ea typeface="Arial"/>
                <a:cs typeface="Arial"/>
                <a:sym typeface="Arial"/>
              </a:rPr>
              <a:t>) or refining expressed transcripts, exon/intron boundaries, transcriptional start sites (TSS), and poly-A sites.</a:t>
            </a:r>
            <a:endParaRPr sz="1800">
              <a:solidFill>
                <a:srgbClr val="222222"/>
              </a:solidFill>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t/>
            </a:r>
            <a:endParaRPr sz="1800">
              <a:solidFill>
                <a:schemeClr val="dk1"/>
              </a:solidFill>
              <a:latin typeface="Arial"/>
              <a:ea typeface="Arial"/>
              <a:cs typeface="Arial"/>
              <a:sym typeface="Arial"/>
            </a:endParaRPr>
          </a:p>
          <a:p>
            <a:pPr indent="-342900" lvl="0" marL="457200" rtl="0" algn="l">
              <a:lnSpc>
                <a:spcPct val="115000"/>
              </a:lnSpc>
              <a:spcBef>
                <a:spcPts val="0"/>
              </a:spcBef>
              <a:spcAft>
                <a:spcPts val="0"/>
              </a:spcAft>
              <a:buClr>
                <a:srgbClr val="222222"/>
              </a:buClr>
              <a:buSzPts val="1800"/>
              <a:buFont typeface="Arial"/>
              <a:buChar char="●"/>
            </a:pPr>
            <a:r>
              <a:rPr b="1" lang="en" sz="1800">
                <a:solidFill>
                  <a:srgbClr val="222222"/>
                </a:solidFill>
                <a:latin typeface="Arial"/>
                <a:ea typeface="Arial"/>
                <a:cs typeface="Arial"/>
                <a:sym typeface="Arial"/>
              </a:rPr>
              <a:t>Quantitative: </a:t>
            </a:r>
            <a:r>
              <a:rPr lang="en" sz="1800">
                <a:solidFill>
                  <a:srgbClr val="222222"/>
                </a:solidFill>
                <a:latin typeface="Arial"/>
                <a:ea typeface="Arial"/>
                <a:cs typeface="Arial"/>
                <a:sym typeface="Arial"/>
              </a:rPr>
              <a:t> measuring differences in expression, alternative splicing, alternative TSS, and alternative polyadenylation </a:t>
            </a:r>
            <a:r>
              <a:rPr b="1" lang="en" sz="1800">
                <a:solidFill>
                  <a:srgbClr val="222222"/>
                </a:solidFill>
                <a:latin typeface="Arial"/>
                <a:ea typeface="Arial"/>
                <a:cs typeface="Arial"/>
                <a:sym typeface="Arial"/>
              </a:rPr>
              <a:t>between two or more treatments or groups. </a:t>
            </a:r>
            <a:r>
              <a:rPr lang="en" sz="1800">
                <a:solidFill>
                  <a:srgbClr val="222222"/>
                </a:solidFill>
                <a:latin typeface="Arial"/>
                <a:ea typeface="Arial"/>
                <a:cs typeface="Arial"/>
                <a:sym typeface="Arial"/>
              </a:rPr>
              <a:t>(i.e. experiment to measure differential gene expression - DGE)</a:t>
            </a:r>
            <a:endParaRPr/>
          </a:p>
        </p:txBody>
      </p:sp>
      <p:sp>
        <p:nvSpPr>
          <p:cNvPr id="252" name="Google Shape;252;p44"/>
          <p:cNvSpPr txBox="1"/>
          <p:nvPr/>
        </p:nvSpPr>
        <p:spPr>
          <a:xfrm>
            <a:off x="0" y="1823738"/>
            <a:ext cx="3000000" cy="5448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n" sz="2600">
                <a:solidFill>
                  <a:srgbClr val="1155CC"/>
                </a:solidFill>
                <a:latin typeface="Helvetica Neue"/>
                <a:ea typeface="Helvetica Neue"/>
                <a:cs typeface="Helvetica Neue"/>
                <a:sym typeface="Helvetica Neue"/>
              </a:rPr>
              <a:t> Applications</a:t>
            </a:r>
            <a:endParaRPr sz="2200"/>
          </a:p>
        </p:txBody>
      </p:sp>
      <p:pic>
        <p:nvPicPr>
          <p:cNvPr id="253" name="Google Shape;253;p44"/>
          <p:cNvPicPr preferRelativeResize="0"/>
          <p:nvPr/>
        </p:nvPicPr>
        <p:blipFill>
          <a:blip r:embed="rId3">
            <a:alphaModFix/>
          </a:blip>
          <a:stretch>
            <a:fillRect/>
          </a:stretch>
        </p:blipFill>
        <p:spPr>
          <a:xfrm>
            <a:off x="337975" y="637900"/>
            <a:ext cx="1140050" cy="8061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45"/>
          <p:cNvSpPr txBox="1"/>
          <p:nvPr>
            <p:ph type="title"/>
          </p:nvPr>
        </p:nvSpPr>
        <p:spPr>
          <a:xfrm>
            <a:off x="168525" y="-9"/>
            <a:ext cx="7886700" cy="736800"/>
          </a:xfrm>
          <a:prstGeom prst="rect">
            <a:avLst/>
          </a:prstGeom>
        </p:spPr>
        <p:txBody>
          <a:bodyPr anchorCtr="0" anchor="t" bIns="0" lIns="0" spcFirstLastPara="1" rIns="0" wrap="square" tIns="0">
            <a:noAutofit/>
          </a:bodyPr>
          <a:lstStyle/>
          <a:p>
            <a:pPr indent="0" lvl="0" marL="0" rtl="0" algn="l">
              <a:spcBef>
                <a:spcPts val="0"/>
              </a:spcBef>
              <a:spcAft>
                <a:spcPts val="0"/>
              </a:spcAft>
              <a:buSzPts val="990"/>
              <a:buNone/>
            </a:pPr>
            <a:r>
              <a:rPr lang="en" sz="2970"/>
              <a:t>Experimental design is fundamental </a:t>
            </a:r>
            <a:endParaRPr sz="2970"/>
          </a:p>
          <a:p>
            <a:pPr indent="0" lvl="0" marL="0" rtl="0" algn="l">
              <a:spcBef>
                <a:spcPts val="0"/>
              </a:spcBef>
              <a:spcAft>
                <a:spcPts val="0"/>
              </a:spcAft>
              <a:buSzPts val="990"/>
              <a:buNone/>
            </a:pPr>
            <a:r>
              <a:t/>
            </a:r>
            <a:endParaRPr sz="2070"/>
          </a:p>
          <a:p>
            <a:pPr indent="0" lvl="0" marL="0" rtl="0" algn="l">
              <a:spcBef>
                <a:spcPts val="0"/>
              </a:spcBef>
              <a:spcAft>
                <a:spcPts val="0"/>
              </a:spcAft>
              <a:buClr>
                <a:schemeClr val="dk1"/>
              </a:buClr>
              <a:buSzPts val="990"/>
              <a:buFont typeface="Arial"/>
              <a:buNone/>
            </a:pPr>
            <a:r>
              <a:rPr lang="en" sz="1970"/>
              <a:t>Which biological questions we want to answer</a:t>
            </a:r>
            <a:endParaRPr sz="1970"/>
          </a:p>
          <a:p>
            <a:pPr indent="0" lvl="0" marL="0" rtl="0" algn="l">
              <a:spcBef>
                <a:spcPts val="0"/>
              </a:spcBef>
              <a:spcAft>
                <a:spcPts val="0"/>
              </a:spcAft>
              <a:buSzPts val="990"/>
              <a:buNone/>
            </a:pPr>
            <a:r>
              <a:t/>
            </a:r>
            <a:endParaRPr sz="2570"/>
          </a:p>
        </p:txBody>
      </p:sp>
      <p:sp>
        <p:nvSpPr>
          <p:cNvPr id="259" name="Google Shape;259;p45"/>
          <p:cNvSpPr txBox="1"/>
          <p:nvPr>
            <p:ph idx="1" type="body"/>
          </p:nvPr>
        </p:nvSpPr>
        <p:spPr>
          <a:xfrm>
            <a:off x="168525" y="1013350"/>
            <a:ext cx="8915100" cy="3263400"/>
          </a:xfrm>
          <a:prstGeom prst="rect">
            <a:avLst/>
          </a:prstGeom>
        </p:spPr>
        <p:txBody>
          <a:bodyPr anchorCtr="0" anchor="t" bIns="0" lIns="0" spcFirstLastPara="1" rIns="0" wrap="square" tIns="0">
            <a:noAutofit/>
          </a:bodyPr>
          <a:lstStyle/>
          <a:p>
            <a:pPr indent="0" lvl="0" marL="0" rtl="0" algn="l">
              <a:lnSpc>
                <a:spcPct val="115000"/>
              </a:lnSpc>
              <a:spcBef>
                <a:spcPts val="0"/>
              </a:spcBef>
              <a:spcAft>
                <a:spcPts val="0"/>
              </a:spcAft>
              <a:buNone/>
            </a:pPr>
            <a:r>
              <a:t/>
            </a:r>
            <a:endParaRPr sz="800">
              <a:solidFill>
                <a:schemeClr val="accent2"/>
              </a:solidFill>
              <a:latin typeface="Arial"/>
              <a:ea typeface="Arial"/>
              <a:cs typeface="Arial"/>
              <a:sym typeface="Arial"/>
            </a:endParaRPr>
          </a:p>
          <a:p>
            <a:pPr indent="-292100" lvl="0" marL="457200" rtl="0" algn="l">
              <a:lnSpc>
                <a:spcPct val="115000"/>
              </a:lnSpc>
              <a:spcBef>
                <a:spcPts val="0"/>
              </a:spcBef>
              <a:spcAft>
                <a:spcPts val="0"/>
              </a:spcAft>
              <a:buSzPts val="1000"/>
              <a:buChar char="•"/>
            </a:pPr>
            <a:r>
              <a:rPr i="1" lang="en" sz="1700">
                <a:latin typeface="Arial"/>
                <a:ea typeface="Arial"/>
                <a:cs typeface="Arial"/>
                <a:sym typeface="Arial"/>
              </a:rPr>
              <a:t>Coding</a:t>
            </a:r>
            <a:r>
              <a:rPr lang="en" sz="1700">
                <a:latin typeface="Arial"/>
                <a:ea typeface="Arial"/>
                <a:cs typeface="Arial"/>
                <a:sym typeface="Arial"/>
              </a:rPr>
              <a:t> or </a:t>
            </a:r>
            <a:r>
              <a:rPr i="1" lang="en" sz="1700">
                <a:latin typeface="Arial"/>
                <a:ea typeface="Arial"/>
                <a:cs typeface="Arial"/>
                <a:sym typeface="Arial"/>
              </a:rPr>
              <a:t>non coding</a:t>
            </a:r>
            <a:r>
              <a:rPr lang="en" sz="1700">
                <a:latin typeface="Arial"/>
                <a:ea typeface="Arial"/>
                <a:cs typeface="Arial"/>
                <a:sym typeface="Arial"/>
              </a:rPr>
              <a:t> RNA?</a:t>
            </a:r>
            <a:endParaRPr sz="1700">
              <a:latin typeface="Arial"/>
              <a:ea typeface="Arial"/>
              <a:cs typeface="Arial"/>
              <a:sym typeface="Arial"/>
            </a:endParaRPr>
          </a:p>
          <a:p>
            <a:pPr indent="-292100" lvl="0" marL="457200" rtl="0" algn="l">
              <a:lnSpc>
                <a:spcPct val="115000"/>
              </a:lnSpc>
              <a:spcBef>
                <a:spcPts val="0"/>
              </a:spcBef>
              <a:spcAft>
                <a:spcPts val="0"/>
              </a:spcAft>
              <a:buSzPts val="1000"/>
              <a:buChar char="•"/>
            </a:pPr>
            <a:r>
              <a:rPr lang="en" sz="1700">
                <a:latin typeface="Arial"/>
                <a:ea typeface="Arial"/>
                <a:cs typeface="Arial"/>
                <a:sym typeface="Arial"/>
              </a:rPr>
              <a:t>Why do you expect to find</a:t>
            </a:r>
            <a:r>
              <a:rPr i="1" lang="en" sz="1700">
                <a:latin typeface="Arial"/>
                <a:ea typeface="Arial"/>
                <a:cs typeface="Arial"/>
                <a:sym typeface="Arial"/>
              </a:rPr>
              <a:t> differentially expressed genes</a:t>
            </a:r>
            <a:r>
              <a:rPr lang="en" sz="1700">
                <a:latin typeface="Arial"/>
                <a:ea typeface="Arial"/>
                <a:cs typeface="Arial"/>
                <a:sym typeface="Arial"/>
              </a:rPr>
              <a:t> in the particular tissue?</a:t>
            </a:r>
            <a:endParaRPr sz="1700">
              <a:latin typeface="Arial"/>
              <a:ea typeface="Arial"/>
              <a:cs typeface="Arial"/>
              <a:sym typeface="Arial"/>
            </a:endParaRPr>
          </a:p>
          <a:p>
            <a:pPr indent="-292100" lvl="0" marL="457200" rtl="0" algn="l">
              <a:lnSpc>
                <a:spcPct val="115000"/>
              </a:lnSpc>
              <a:spcBef>
                <a:spcPts val="0"/>
              </a:spcBef>
              <a:spcAft>
                <a:spcPts val="0"/>
              </a:spcAft>
              <a:buSzPts val="1000"/>
              <a:buChar char="•"/>
            </a:pPr>
            <a:r>
              <a:rPr lang="en" sz="1700">
                <a:latin typeface="Arial"/>
                <a:ea typeface="Arial"/>
                <a:cs typeface="Arial"/>
                <a:sym typeface="Arial"/>
              </a:rPr>
              <a:t>How many </a:t>
            </a:r>
            <a:r>
              <a:rPr i="1" lang="en" sz="1700">
                <a:latin typeface="Arial"/>
                <a:ea typeface="Arial"/>
                <a:cs typeface="Arial"/>
                <a:sym typeface="Arial"/>
              </a:rPr>
              <a:t>tissue types</a:t>
            </a:r>
            <a:r>
              <a:rPr lang="en" sz="1700">
                <a:latin typeface="Arial"/>
                <a:ea typeface="Arial"/>
                <a:cs typeface="Arial"/>
                <a:sym typeface="Arial"/>
              </a:rPr>
              <a:t> and/or </a:t>
            </a:r>
            <a:r>
              <a:rPr i="1" lang="en" sz="1700">
                <a:latin typeface="Arial"/>
                <a:ea typeface="Arial"/>
                <a:cs typeface="Arial"/>
                <a:sym typeface="Arial"/>
              </a:rPr>
              <a:t>time points</a:t>
            </a:r>
            <a:r>
              <a:rPr lang="en" sz="1700">
                <a:latin typeface="Arial"/>
                <a:ea typeface="Arial"/>
                <a:cs typeface="Arial"/>
                <a:sym typeface="Arial"/>
              </a:rPr>
              <a:t> to compare?</a:t>
            </a:r>
            <a:endParaRPr sz="1700">
              <a:latin typeface="Arial"/>
              <a:ea typeface="Arial"/>
              <a:cs typeface="Arial"/>
              <a:sym typeface="Arial"/>
            </a:endParaRPr>
          </a:p>
          <a:p>
            <a:pPr indent="-292100" lvl="0" marL="457200" rtl="0" algn="l">
              <a:lnSpc>
                <a:spcPct val="115000"/>
              </a:lnSpc>
              <a:spcBef>
                <a:spcPts val="0"/>
              </a:spcBef>
              <a:spcAft>
                <a:spcPts val="0"/>
              </a:spcAft>
              <a:buSzPts val="1000"/>
              <a:buChar char="•"/>
            </a:pPr>
            <a:r>
              <a:rPr lang="en" sz="1700">
                <a:latin typeface="Arial"/>
                <a:ea typeface="Arial"/>
                <a:cs typeface="Arial"/>
                <a:sym typeface="Arial"/>
              </a:rPr>
              <a:t>What </a:t>
            </a:r>
            <a:r>
              <a:rPr i="1" lang="en" sz="1700">
                <a:latin typeface="Arial"/>
                <a:ea typeface="Arial"/>
                <a:cs typeface="Arial"/>
                <a:sym typeface="Arial"/>
              </a:rPr>
              <a:t>types of genes</a:t>
            </a:r>
            <a:r>
              <a:rPr lang="en" sz="1700">
                <a:latin typeface="Arial"/>
                <a:ea typeface="Arial"/>
                <a:cs typeface="Arial"/>
                <a:sym typeface="Arial"/>
              </a:rPr>
              <a:t> do you expect to find differentially expressed?</a:t>
            </a:r>
            <a:endParaRPr sz="1700">
              <a:latin typeface="Arial"/>
              <a:ea typeface="Arial"/>
              <a:cs typeface="Arial"/>
              <a:sym typeface="Arial"/>
            </a:endParaRPr>
          </a:p>
          <a:p>
            <a:pPr indent="-292100" lvl="0" marL="457200" rtl="0" algn="l">
              <a:lnSpc>
                <a:spcPct val="115000"/>
              </a:lnSpc>
              <a:spcBef>
                <a:spcPts val="0"/>
              </a:spcBef>
              <a:spcAft>
                <a:spcPts val="0"/>
              </a:spcAft>
              <a:buSzPts val="1000"/>
              <a:buChar char="•"/>
            </a:pPr>
            <a:r>
              <a:rPr lang="en" sz="1700">
                <a:latin typeface="Arial"/>
                <a:ea typeface="Arial"/>
                <a:cs typeface="Arial"/>
                <a:sym typeface="Arial"/>
              </a:rPr>
              <a:t>What are the sources of </a:t>
            </a:r>
            <a:r>
              <a:rPr i="1" lang="en" sz="1700">
                <a:latin typeface="Arial"/>
                <a:ea typeface="Arial"/>
                <a:cs typeface="Arial"/>
                <a:sym typeface="Arial"/>
              </a:rPr>
              <a:t>variability</a:t>
            </a:r>
            <a:r>
              <a:rPr lang="en" sz="1700">
                <a:latin typeface="Arial"/>
                <a:ea typeface="Arial"/>
                <a:cs typeface="Arial"/>
                <a:sym typeface="Arial"/>
              </a:rPr>
              <a:t> from your samples?</a:t>
            </a:r>
            <a:endParaRPr sz="1700">
              <a:latin typeface="Arial"/>
              <a:ea typeface="Arial"/>
              <a:cs typeface="Arial"/>
              <a:sym typeface="Arial"/>
            </a:endParaRPr>
          </a:p>
          <a:p>
            <a:pPr indent="0" lvl="0" marL="0" rtl="0" algn="l">
              <a:lnSpc>
                <a:spcPct val="115000"/>
              </a:lnSpc>
              <a:spcBef>
                <a:spcPts val="0"/>
              </a:spcBef>
              <a:spcAft>
                <a:spcPts val="0"/>
              </a:spcAft>
              <a:buNone/>
            </a:pPr>
            <a:r>
              <a:t/>
            </a:r>
            <a:endParaRPr sz="1700">
              <a:latin typeface="Arial"/>
              <a:ea typeface="Arial"/>
              <a:cs typeface="Arial"/>
              <a:sym typeface="Arial"/>
            </a:endParaRPr>
          </a:p>
          <a:p>
            <a:pPr indent="0" lvl="0" marL="0" rtl="0" algn="l">
              <a:lnSpc>
                <a:spcPct val="115000"/>
              </a:lnSpc>
              <a:spcBef>
                <a:spcPts val="0"/>
              </a:spcBef>
              <a:spcAft>
                <a:spcPts val="0"/>
              </a:spcAft>
              <a:buNone/>
            </a:pPr>
            <a:r>
              <a:rPr b="1" lang="en" sz="1700">
                <a:solidFill>
                  <a:srgbClr val="1155CC"/>
                </a:solidFill>
                <a:latin typeface="Arial"/>
                <a:ea typeface="Arial"/>
                <a:cs typeface="Arial"/>
                <a:sym typeface="Arial"/>
              </a:rPr>
              <a:t>More technical questions</a:t>
            </a:r>
            <a:endParaRPr b="1" sz="1700">
              <a:solidFill>
                <a:srgbClr val="1155CC"/>
              </a:solidFill>
              <a:latin typeface="Arial"/>
              <a:ea typeface="Arial"/>
              <a:cs typeface="Arial"/>
              <a:sym typeface="Arial"/>
            </a:endParaRPr>
          </a:p>
          <a:p>
            <a:pPr indent="0" lvl="0" marL="0" rtl="0" algn="l">
              <a:lnSpc>
                <a:spcPct val="115000"/>
              </a:lnSpc>
              <a:spcBef>
                <a:spcPts val="0"/>
              </a:spcBef>
              <a:spcAft>
                <a:spcPts val="0"/>
              </a:spcAft>
              <a:buNone/>
            </a:pPr>
            <a:r>
              <a:t/>
            </a:r>
            <a:endParaRPr b="1" sz="1100">
              <a:latin typeface="Arial"/>
              <a:ea typeface="Arial"/>
              <a:cs typeface="Arial"/>
              <a:sym typeface="Arial"/>
            </a:endParaRPr>
          </a:p>
          <a:p>
            <a:pPr indent="-292100" lvl="0" marL="457200" rtl="0" algn="l">
              <a:lnSpc>
                <a:spcPct val="115000"/>
              </a:lnSpc>
              <a:spcBef>
                <a:spcPts val="0"/>
              </a:spcBef>
              <a:spcAft>
                <a:spcPts val="0"/>
              </a:spcAft>
              <a:buSzPts val="1000"/>
              <a:buFont typeface="Arial"/>
              <a:buChar char="•"/>
            </a:pPr>
            <a:r>
              <a:rPr lang="en" sz="1700">
                <a:latin typeface="Arial"/>
                <a:ea typeface="Arial"/>
                <a:cs typeface="Arial"/>
                <a:sym typeface="Arial"/>
              </a:rPr>
              <a:t>Which sequencing platform?</a:t>
            </a:r>
            <a:endParaRPr sz="1700">
              <a:latin typeface="Arial"/>
              <a:ea typeface="Arial"/>
              <a:cs typeface="Arial"/>
              <a:sym typeface="Arial"/>
            </a:endParaRPr>
          </a:p>
          <a:p>
            <a:pPr indent="-292100" lvl="0" marL="457200" rtl="0" algn="l">
              <a:lnSpc>
                <a:spcPct val="115000"/>
              </a:lnSpc>
              <a:spcBef>
                <a:spcPts val="0"/>
              </a:spcBef>
              <a:spcAft>
                <a:spcPts val="0"/>
              </a:spcAft>
              <a:buSzPts val="1000"/>
              <a:buFont typeface="Arial"/>
              <a:buChar char="•"/>
            </a:pPr>
            <a:r>
              <a:rPr lang="en" sz="1700">
                <a:latin typeface="Arial"/>
                <a:ea typeface="Arial"/>
                <a:cs typeface="Arial"/>
                <a:sym typeface="Arial"/>
              </a:rPr>
              <a:t>Depth of sequencing?</a:t>
            </a:r>
            <a:endParaRPr sz="1700">
              <a:latin typeface="Arial"/>
              <a:ea typeface="Arial"/>
              <a:cs typeface="Arial"/>
              <a:sym typeface="Arial"/>
            </a:endParaRPr>
          </a:p>
          <a:p>
            <a:pPr indent="-292100" lvl="0" marL="457200" rtl="0" algn="l">
              <a:lnSpc>
                <a:spcPct val="115000"/>
              </a:lnSpc>
              <a:spcBef>
                <a:spcPts val="0"/>
              </a:spcBef>
              <a:spcAft>
                <a:spcPts val="0"/>
              </a:spcAft>
              <a:buSzPts val="1000"/>
              <a:buFont typeface="Arial"/>
              <a:buChar char="•"/>
            </a:pPr>
            <a:r>
              <a:rPr lang="en" sz="1700">
                <a:latin typeface="Arial"/>
                <a:ea typeface="Arial"/>
                <a:cs typeface="Arial"/>
                <a:sym typeface="Arial"/>
              </a:rPr>
              <a:t>Pooling samples?</a:t>
            </a:r>
            <a:endParaRPr sz="1700">
              <a:latin typeface="Arial"/>
              <a:ea typeface="Arial"/>
              <a:cs typeface="Arial"/>
              <a:sym typeface="Arial"/>
            </a:endParaRPr>
          </a:p>
          <a:p>
            <a:pPr indent="-292100" lvl="0" marL="457200" rtl="0" algn="l">
              <a:lnSpc>
                <a:spcPct val="115000"/>
              </a:lnSpc>
              <a:spcBef>
                <a:spcPts val="0"/>
              </a:spcBef>
              <a:spcAft>
                <a:spcPts val="0"/>
              </a:spcAft>
              <a:buSzPts val="1000"/>
              <a:buFont typeface="Arial"/>
              <a:buChar char="•"/>
            </a:pPr>
            <a:r>
              <a:rPr lang="en" sz="1700">
                <a:latin typeface="Arial"/>
                <a:ea typeface="Arial"/>
                <a:cs typeface="Arial"/>
                <a:sym typeface="Arial"/>
              </a:rPr>
              <a:t>Biological replicates/technical replicates?</a:t>
            </a:r>
            <a:endParaRPr sz="1700">
              <a:latin typeface="Arial"/>
              <a:ea typeface="Arial"/>
              <a:cs typeface="Arial"/>
              <a:sym typeface="Arial"/>
            </a:endParaRPr>
          </a:p>
          <a:p>
            <a:pPr indent="-336550" lvl="0" marL="457200" rtl="0" algn="l">
              <a:lnSpc>
                <a:spcPct val="115000"/>
              </a:lnSpc>
              <a:spcBef>
                <a:spcPts val="0"/>
              </a:spcBef>
              <a:spcAft>
                <a:spcPts val="0"/>
              </a:spcAft>
              <a:buSzPts val="1700"/>
              <a:buFont typeface="Arial"/>
              <a:buChar char="•"/>
            </a:pPr>
            <a:r>
              <a:rPr lang="en" sz="1700">
                <a:latin typeface="Arial"/>
                <a:ea typeface="Arial"/>
                <a:cs typeface="Arial"/>
                <a:sym typeface="Arial"/>
              </a:rPr>
              <a:t>Many others...</a:t>
            </a:r>
            <a:endParaRPr sz="1700">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28"/>
          <p:cNvSpPr txBox="1"/>
          <p:nvPr>
            <p:ph type="title"/>
          </p:nvPr>
        </p:nvSpPr>
        <p:spPr>
          <a:xfrm>
            <a:off x="205725" y="66591"/>
            <a:ext cx="78867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RNA-seq - experiment</a:t>
            </a:r>
            <a:endParaRPr/>
          </a:p>
        </p:txBody>
      </p:sp>
      <p:pic>
        <p:nvPicPr>
          <p:cNvPr id="112" name="Google Shape;112;p28"/>
          <p:cNvPicPr preferRelativeResize="0"/>
          <p:nvPr/>
        </p:nvPicPr>
        <p:blipFill>
          <a:blip r:embed="rId3">
            <a:alphaModFix/>
          </a:blip>
          <a:stretch>
            <a:fillRect/>
          </a:stretch>
        </p:blipFill>
        <p:spPr>
          <a:xfrm>
            <a:off x="1140225" y="863766"/>
            <a:ext cx="6701295" cy="3871859"/>
          </a:xfrm>
          <a:prstGeom prst="rect">
            <a:avLst/>
          </a:prstGeom>
          <a:noFill/>
          <a:ln>
            <a:noFill/>
          </a:ln>
        </p:spPr>
      </p:pic>
      <p:sp>
        <p:nvSpPr>
          <p:cNvPr id="113" name="Google Shape;113;p28"/>
          <p:cNvSpPr txBox="1"/>
          <p:nvPr/>
        </p:nvSpPr>
        <p:spPr>
          <a:xfrm>
            <a:off x="4836925" y="4735625"/>
            <a:ext cx="4224000" cy="400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a:t>https://www.wikiwand.com/en/RNA-Seq</a:t>
            </a:r>
            <a:endParaRPr/>
          </a:p>
        </p:txBody>
      </p:sp>
      <p:sp>
        <p:nvSpPr>
          <p:cNvPr id="114" name="Google Shape;114;p28"/>
          <p:cNvSpPr/>
          <p:nvPr/>
        </p:nvSpPr>
        <p:spPr>
          <a:xfrm>
            <a:off x="1079100" y="759350"/>
            <a:ext cx="2292300" cy="1561800"/>
          </a:xfrm>
          <a:prstGeom prst="rect">
            <a:avLst/>
          </a:prstGeom>
          <a:noFill/>
          <a:ln cap="flat" cmpd="sng" w="38100">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28"/>
          <p:cNvSpPr txBox="1"/>
          <p:nvPr/>
        </p:nvSpPr>
        <p:spPr>
          <a:xfrm>
            <a:off x="3024825" y="4199050"/>
            <a:ext cx="22209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900"/>
              <a:t>mean length of 300 bp (typically ranging 200–700 bp</a:t>
            </a:r>
            <a:endParaRPr sz="9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46"/>
          <p:cNvSpPr txBox="1"/>
          <p:nvPr>
            <p:ph type="title"/>
          </p:nvPr>
        </p:nvSpPr>
        <p:spPr>
          <a:xfrm>
            <a:off x="205725" y="-9"/>
            <a:ext cx="78867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Which </a:t>
            </a:r>
            <a:r>
              <a:rPr lang="en"/>
              <a:t>RNA-seq assay should I use?</a:t>
            </a:r>
            <a:endParaRPr/>
          </a:p>
        </p:txBody>
      </p:sp>
      <p:sp>
        <p:nvSpPr>
          <p:cNvPr id="265" name="Google Shape;265;p46"/>
          <p:cNvSpPr txBox="1"/>
          <p:nvPr/>
        </p:nvSpPr>
        <p:spPr>
          <a:xfrm>
            <a:off x="312350" y="4622900"/>
            <a:ext cx="7346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Helvetica Neue"/>
                <a:ea typeface="Helvetica Neue"/>
                <a:cs typeface="Helvetica Neue"/>
                <a:sym typeface="Helvetica Neue"/>
              </a:rPr>
              <a:t>From: Genewiz</a:t>
            </a:r>
            <a:endParaRPr>
              <a:latin typeface="Helvetica Neue"/>
              <a:ea typeface="Helvetica Neue"/>
              <a:cs typeface="Helvetica Neue"/>
              <a:sym typeface="Helvetica Neue"/>
            </a:endParaRPr>
          </a:p>
        </p:txBody>
      </p:sp>
      <p:pic>
        <p:nvPicPr>
          <p:cNvPr id="266" name="Google Shape;266;p46"/>
          <p:cNvPicPr preferRelativeResize="0"/>
          <p:nvPr/>
        </p:nvPicPr>
        <p:blipFill>
          <a:blip r:embed="rId3">
            <a:alphaModFix/>
          </a:blip>
          <a:stretch>
            <a:fillRect/>
          </a:stretch>
        </p:blipFill>
        <p:spPr>
          <a:xfrm>
            <a:off x="152400" y="889191"/>
            <a:ext cx="8839199" cy="3322462"/>
          </a:xfrm>
          <a:prstGeom prst="rect">
            <a:avLst/>
          </a:prstGeom>
          <a:noFill/>
          <a:ln>
            <a:noFill/>
          </a:ln>
        </p:spPr>
      </p:pic>
      <p:sp>
        <p:nvSpPr>
          <p:cNvPr id="267" name="Google Shape;267;p46"/>
          <p:cNvSpPr/>
          <p:nvPr/>
        </p:nvSpPr>
        <p:spPr>
          <a:xfrm>
            <a:off x="778425" y="3123550"/>
            <a:ext cx="837600" cy="798000"/>
          </a:xfrm>
          <a:prstGeom prst="roundRect">
            <a:avLst>
              <a:gd fmla="val 16667" name="adj"/>
            </a:avLst>
          </a:prstGeom>
          <a:noFill/>
          <a:ln cap="flat" cmpd="sng" w="2857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46"/>
          <p:cNvSpPr/>
          <p:nvPr/>
        </p:nvSpPr>
        <p:spPr>
          <a:xfrm>
            <a:off x="3093975" y="3123550"/>
            <a:ext cx="896700" cy="798000"/>
          </a:xfrm>
          <a:prstGeom prst="roundRect">
            <a:avLst>
              <a:gd fmla="val 16667" name="adj"/>
            </a:avLst>
          </a:prstGeom>
          <a:noFill/>
          <a:ln cap="flat" cmpd="sng" w="2857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46"/>
          <p:cNvSpPr/>
          <p:nvPr/>
        </p:nvSpPr>
        <p:spPr>
          <a:xfrm>
            <a:off x="205725" y="2151425"/>
            <a:ext cx="837600" cy="798000"/>
          </a:xfrm>
          <a:prstGeom prst="roundRect">
            <a:avLst>
              <a:gd fmla="val 16667" name="adj"/>
            </a:avLst>
          </a:prstGeom>
          <a:noFill/>
          <a:ln cap="flat" cmpd="sng" w="2857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46"/>
          <p:cNvSpPr/>
          <p:nvPr/>
        </p:nvSpPr>
        <p:spPr>
          <a:xfrm>
            <a:off x="2310300" y="2151425"/>
            <a:ext cx="1167900" cy="798000"/>
          </a:xfrm>
          <a:prstGeom prst="roundRect">
            <a:avLst>
              <a:gd fmla="val 16667" name="adj"/>
            </a:avLst>
          </a:prstGeom>
          <a:noFill/>
          <a:ln cap="flat" cmpd="sng" w="2857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46"/>
          <p:cNvSpPr/>
          <p:nvPr/>
        </p:nvSpPr>
        <p:spPr>
          <a:xfrm>
            <a:off x="1905125" y="1160825"/>
            <a:ext cx="981900" cy="652200"/>
          </a:xfrm>
          <a:prstGeom prst="roundRect">
            <a:avLst>
              <a:gd fmla="val 16667" name="adj"/>
            </a:avLst>
          </a:prstGeom>
          <a:noFill/>
          <a:ln cap="flat" cmpd="sng" w="2857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47"/>
          <p:cNvSpPr txBox="1"/>
          <p:nvPr>
            <p:ph type="title"/>
          </p:nvPr>
        </p:nvSpPr>
        <p:spPr>
          <a:xfrm>
            <a:off x="141525" y="72866"/>
            <a:ext cx="7886700" cy="736800"/>
          </a:xfrm>
          <a:prstGeom prst="rect">
            <a:avLst/>
          </a:prstGeom>
        </p:spPr>
        <p:txBody>
          <a:bodyPr anchorCtr="0" anchor="t" bIns="0" lIns="0" spcFirstLastPara="1" rIns="0" wrap="square" tIns="0">
            <a:normAutofit fontScale="90000"/>
          </a:bodyPr>
          <a:lstStyle/>
          <a:p>
            <a:pPr indent="0" lvl="0" marL="0" rtl="0" algn="l">
              <a:spcBef>
                <a:spcPts val="0"/>
              </a:spcBef>
              <a:spcAft>
                <a:spcPts val="0"/>
              </a:spcAft>
              <a:buNone/>
            </a:pPr>
            <a:r>
              <a:rPr lang="en"/>
              <a:t>Bulk </a:t>
            </a:r>
            <a:r>
              <a:rPr lang="en"/>
              <a:t>RNA-seq vs single cell (sc) RNA-seq</a:t>
            </a:r>
            <a:endParaRPr/>
          </a:p>
        </p:txBody>
      </p:sp>
      <p:pic>
        <p:nvPicPr>
          <p:cNvPr id="277" name="Google Shape;277;p47"/>
          <p:cNvPicPr preferRelativeResize="0"/>
          <p:nvPr/>
        </p:nvPicPr>
        <p:blipFill>
          <a:blip r:embed="rId3">
            <a:alphaModFix/>
          </a:blip>
          <a:stretch>
            <a:fillRect/>
          </a:stretch>
        </p:blipFill>
        <p:spPr>
          <a:xfrm>
            <a:off x="141524" y="496774"/>
            <a:ext cx="7192027" cy="3568299"/>
          </a:xfrm>
          <a:prstGeom prst="rect">
            <a:avLst/>
          </a:prstGeom>
          <a:noFill/>
          <a:ln>
            <a:noFill/>
          </a:ln>
        </p:spPr>
      </p:pic>
      <p:sp>
        <p:nvSpPr>
          <p:cNvPr id="278" name="Google Shape;278;p47"/>
          <p:cNvSpPr/>
          <p:nvPr/>
        </p:nvSpPr>
        <p:spPr>
          <a:xfrm>
            <a:off x="255475" y="683900"/>
            <a:ext cx="7953600" cy="1430700"/>
          </a:xfrm>
          <a:prstGeom prst="rect">
            <a:avLst/>
          </a:prstGeom>
          <a:noFill/>
          <a:ln cap="flat" cmpd="sng" w="2857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47"/>
          <p:cNvSpPr txBox="1"/>
          <p:nvPr/>
        </p:nvSpPr>
        <p:spPr>
          <a:xfrm>
            <a:off x="0" y="4818975"/>
            <a:ext cx="105936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t>From: </a:t>
            </a:r>
            <a:r>
              <a:rPr lang="en" sz="1100"/>
              <a:t>https://www.technologynetworks.com/genomics/articles/recent-advances-in-single-cell-genomics-techniques-324695</a:t>
            </a:r>
            <a:endParaRPr sz="1100"/>
          </a:p>
        </p:txBody>
      </p:sp>
      <p:sp>
        <p:nvSpPr>
          <p:cNvPr id="280" name="Google Shape;280;p47"/>
          <p:cNvSpPr txBox="1"/>
          <p:nvPr/>
        </p:nvSpPr>
        <p:spPr>
          <a:xfrm>
            <a:off x="141525" y="4226475"/>
            <a:ext cx="11361300" cy="431100"/>
          </a:xfrm>
          <a:prstGeom prst="rect">
            <a:avLst/>
          </a:prstGeom>
          <a:noFill/>
          <a:ln>
            <a:noFill/>
          </a:ln>
        </p:spPr>
        <p:txBody>
          <a:bodyPr anchorCtr="0" anchor="t" bIns="91425" lIns="91425" spcFirstLastPara="1" rIns="91425" wrap="square" tIns="91425">
            <a:spAutoFit/>
          </a:bodyPr>
          <a:lstStyle/>
          <a:p>
            <a:pPr indent="0" lvl="0" marL="0" rtl="0" algn="l">
              <a:lnSpc>
                <a:spcPct val="200000"/>
              </a:lnSpc>
              <a:spcBef>
                <a:spcPts val="0"/>
              </a:spcBef>
              <a:spcAft>
                <a:spcPts val="0"/>
              </a:spcAft>
              <a:buNone/>
            </a:pPr>
            <a:r>
              <a:rPr lang="en" sz="1600">
                <a:solidFill>
                  <a:schemeClr val="dk1"/>
                </a:solidFill>
              </a:rPr>
              <a:t>Measures the </a:t>
            </a:r>
            <a:r>
              <a:rPr b="1" i="1" lang="en" sz="1600">
                <a:solidFill>
                  <a:schemeClr val="dk1"/>
                </a:solidFill>
              </a:rPr>
              <a:t>average</a:t>
            </a:r>
            <a:r>
              <a:rPr i="1" lang="en" sz="1600">
                <a:solidFill>
                  <a:schemeClr val="dk1"/>
                </a:solidFill>
              </a:rPr>
              <a:t> expression level for each gene across a large population of input cells</a:t>
            </a:r>
            <a:endParaRPr i="1" sz="1600">
              <a:solidFill>
                <a:schemeClr val="dk1"/>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48"/>
          <p:cNvSpPr txBox="1"/>
          <p:nvPr>
            <p:ph type="title"/>
          </p:nvPr>
        </p:nvSpPr>
        <p:spPr>
          <a:xfrm>
            <a:off x="205725" y="66591"/>
            <a:ext cx="78867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RNA-seq - experiment</a:t>
            </a:r>
            <a:endParaRPr/>
          </a:p>
        </p:txBody>
      </p:sp>
      <p:pic>
        <p:nvPicPr>
          <p:cNvPr id="286" name="Google Shape;286;p48"/>
          <p:cNvPicPr preferRelativeResize="0"/>
          <p:nvPr/>
        </p:nvPicPr>
        <p:blipFill>
          <a:blip r:embed="rId3">
            <a:alphaModFix/>
          </a:blip>
          <a:stretch>
            <a:fillRect/>
          </a:stretch>
        </p:blipFill>
        <p:spPr>
          <a:xfrm>
            <a:off x="1140225" y="863766"/>
            <a:ext cx="6701295" cy="3871859"/>
          </a:xfrm>
          <a:prstGeom prst="rect">
            <a:avLst/>
          </a:prstGeom>
          <a:noFill/>
          <a:ln>
            <a:noFill/>
          </a:ln>
        </p:spPr>
      </p:pic>
      <p:sp>
        <p:nvSpPr>
          <p:cNvPr id="287" name="Google Shape;287;p48"/>
          <p:cNvSpPr txBox="1"/>
          <p:nvPr/>
        </p:nvSpPr>
        <p:spPr>
          <a:xfrm>
            <a:off x="4836925" y="4735625"/>
            <a:ext cx="4224000" cy="400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a:t>https://www.wikiwand.com/en/RNA-Seq</a:t>
            </a:r>
            <a:endParaRPr/>
          </a:p>
        </p:txBody>
      </p:sp>
      <p:sp>
        <p:nvSpPr>
          <p:cNvPr id="288" name="Google Shape;288;p48"/>
          <p:cNvSpPr/>
          <p:nvPr/>
        </p:nvSpPr>
        <p:spPr>
          <a:xfrm>
            <a:off x="1079100" y="759350"/>
            <a:ext cx="2292300" cy="1561800"/>
          </a:xfrm>
          <a:prstGeom prst="rect">
            <a:avLst/>
          </a:prstGeom>
          <a:noFill/>
          <a:ln cap="flat" cmpd="sng" w="38100">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48"/>
          <p:cNvSpPr txBox="1"/>
          <p:nvPr/>
        </p:nvSpPr>
        <p:spPr>
          <a:xfrm>
            <a:off x="3024825" y="4317275"/>
            <a:ext cx="24930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rgbClr val="A64D79"/>
                </a:solidFill>
              </a:rPr>
              <a:t>mean length of 300 bp (typically ranging 200–700 bp)</a:t>
            </a:r>
            <a:endParaRPr sz="1200">
              <a:solidFill>
                <a:srgbClr val="A64D79"/>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49"/>
          <p:cNvSpPr txBox="1"/>
          <p:nvPr>
            <p:ph type="title"/>
          </p:nvPr>
        </p:nvSpPr>
        <p:spPr>
          <a:xfrm>
            <a:off x="152400" y="93800"/>
            <a:ext cx="9144000" cy="736800"/>
          </a:xfrm>
          <a:prstGeom prst="rect">
            <a:avLst/>
          </a:prstGeom>
        </p:spPr>
        <p:txBody>
          <a:bodyPr anchorCtr="0" anchor="t" bIns="0" lIns="0" spcFirstLastPara="1" rIns="0" wrap="square" tIns="0">
            <a:normAutofit fontScale="90000"/>
          </a:bodyPr>
          <a:lstStyle/>
          <a:p>
            <a:pPr indent="0" lvl="0" marL="0" rtl="0" algn="l">
              <a:spcBef>
                <a:spcPts val="0"/>
              </a:spcBef>
              <a:spcAft>
                <a:spcPts val="0"/>
              </a:spcAft>
              <a:buNone/>
            </a:pPr>
            <a:r>
              <a:rPr lang="en"/>
              <a:t>RNA-seq - differentially expressed genes (DGE)</a:t>
            </a:r>
            <a:endParaRPr sz="2966"/>
          </a:p>
        </p:txBody>
      </p:sp>
      <p:sp>
        <p:nvSpPr>
          <p:cNvPr id="295" name="Google Shape;295;p49"/>
          <p:cNvSpPr txBox="1"/>
          <p:nvPr/>
        </p:nvSpPr>
        <p:spPr>
          <a:xfrm>
            <a:off x="214900" y="4692800"/>
            <a:ext cx="20808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highlight>
                  <a:srgbClr val="FFFFFF"/>
                </a:highlight>
              </a:rPr>
              <a:t>S</a:t>
            </a:r>
            <a:r>
              <a:rPr lang="en" sz="1200">
                <a:solidFill>
                  <a:schemeClr val="dk1"/>
                </a:solidFill>
                <a:highlight>
                  <a:srgbClr val="FFFFFF"/>
                </a:highlight>
                <a:uFill>
                  <a:noFill/>
                </a:uFill>
                <a:hlinkClick r:id="rId3">
                  <a:extLst>
                    <a:ext uri="{A12FA001-AC4F-418D-AE19-62706E023703}">
                      <ahyp:hlinkClr val="tx"/>
                    </a:ext>
                  </a:extLst>
                </a:hlinkClick>
              </a:rPr>
              <a:t>ource : </a:t>
            </a:r>
            <a:r>
              <a:rPr lang="en" sz="1200">
                <a:solidFill>
                  <a:schemeClr val="dk1"/>
                </a:solidFill>
              </a:rPr>
              <a:t>seqme</a:t>
            </a:r>
            <a:endParaRPr sz="1200">
              <a:solidFill>
                <a:schemeClr val="dk1"/>
              </a:solidFill>
            </a:endParaRPr>
          </a:p>
        </p:txBody>
      </p:sp>
      <p:sp>
        <p:nvSpPr>
          <p:cNvPr id="296" name="Google Shape;296;p49"/>
          <p:cNvSpPr txBox="1"/>
          <p:nvPr/>
        </p:nvSpPr>
        <p:spPr>
          <a:xfrm>
            <a:off x="0" y="545000"/>
            <a:ext cx="8073000" cy="40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450">
                <a:solidFill>
                  <a:schemeClr val="dk1"/>
                </a:solidFill>
                <a:highlight>
                  <a:srgbClr val="FFFFFF"/>
                </a:highlight>
              </a:rPr>
              <a:t>W</a:t>
            </a:r>
            <a:r>
              <a:rPr lang="en" sz="1450">
                <a:solidFill>
                  <a:schemeClr val="dk1"/>
                </a:solidFill>
                <a:highlight>
                  <a:srgbClr val="FFFFFF"/>
                </a:highlight>
              </a:rPr>
              <a:t>hich genes are expressed at different levels between conditions (sample A and sample B)</a:t>
            </a:r>
            <a:endParaRPr sz="1700">
              <a:solidFill>
                <a:schemeClr val="dk1"/>
              </a:solidFill>
            </a:endParaRPr>
          </a:p>
        </p:txBody>
      </p:sp>
      <p:pic>
        <p:nvPicPr>
          <p:cNvPr id="297" name="Google Shape;297;p49"/>
          <p:cNvPicPr preferRelativeResize="0"/>
          <p:nvPr/>
        </p:nvPicPr>
        <p:blipFill>
          <a:blip r:embed="rId4">
            <a:alphaModFix/>
          </a:blip>
          <a:stretch>
            <a:fillRect/>
          </a:stretch>
        </p:blipFill>
        <p:spPr>
          <a:xfrm>
            <a:off x="152400" y="841850"/>
            <a:ext cx="6326174" cy="3459801"/>
          </a:xfrm>
          <a:prstGeom prst="rect">
            <a:avLst/>
          </a:prstGeom>
          <a:noFill/>
          <a:ln>
            <a:noFill/>
          </a:ln>
        </p:spPr>
      </p:pic>
      <p:sp>
        <p:nvSpPr>
          <p:cNvPr id="298" name="Google Shape;298;p49"/>
          <p:cNvSpPr txBox="1"/>
          <p:nvPr/>
        </p:nvSpPr>
        <p:spPr>
          <a:xfrm>
            <a:off x="5234525" y="4301650"/>
            <a:ext cx="36876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600">
                <a:solidFill>
                  <a:srgbClr val="1155CC"/>
                </a:solidFill>
                <a:latin typeface="Helvetica Neue"/>
                <a:ea typeface="Helvetica Neue"/>
                <a:cs typeface="Helvetica Neue"/>
                <a:sym typeface="Helvetica Neue"/>
              </a:rPr>
              <a:t>Many steps to calculate the DGE between sample A and B</a:t>
            </a:r>
            <a:endParaRPr sz="1600">
              <a:solidFill>
                <a:srgbClr val="1155CC"/>
              </a:solidFill>
              <a:latin typeface="Helvetica Neue"/>
              <a:ea typeface="Helvetica Neue"/>
              <a:cs typeface="Helvetica Neue"/>
              <a:sym typeface="Helvetica Neue"/>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50"/>
          <p:cNvSpPr txBox="1"/>
          <p:nvPr>
            <p:ph type="title"/>
          </p:nvPr>
        </p:nvSpPr>
        <p:spPr>
          <a:xfrm>
            <a:off x="120000" y="-9"/>
            <a:ext cx="78867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RNA-seq - analysis workflow</a:t>
            </a:r>
            <a:endParaRPr/>
          </a:p>
        </p:txBody>
      </p:sp>
      <p:sp>
        <p:nvSpPr>
          <p:cNvPr id="304" name="Google Shape;304;p50"/>
          <p:cNvSpPr txBox="1"/>
          <p:nvPr/>
        </p:nvSpPr>
        <p:spPr>
          <a:xfrm>
            <a:off x="54700" y="2450550"/>
            <a:ext cx="3125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741B47"/>
                </a:solidFill>
                <a:latin typeface="Helvetica Neue"/>
                <a:ea typeface="Helvetica Neue"/>
                <a:cs typeface="Helvetica Neue"/>
                <a:sym typeface="Helvetica Neue"/>
              </a:rPr>
              <a:t>Session 1 Concepts: </a:t>
            </a:r>
            <a:endParaRPr b="1" sz="1200">
              <a:solidFill>
                <a:srgbClr val="741B47"/>
              </a:solidFill>
              <a:highlight>
                <a:srgbClr val="F7F6F3"/>
              </a:highlight>
            </a:endParaRPr>
          </a:p>
        </p:txBody>
      </p:sp>
      <p:sp>
        <p:nvSpPr>
          <p:cNvPr id="305" name="Google Shape;305;p50"/>
          <p:cNvSpPr/>
          <p:nvPr/>
        </p:nvSpPr>
        <p:spPr>
          <a:xfrm flipH="1">
            <a:off x="2835850" y="2015275"/>
            <a:ext cx="130200" cy="1492200"/>
          </a:xfrm>
          <a:prstGeom prst="rightBracket">
            <a:avLst>
              <a:gd fmla="val 8333"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50"/>
          <p:cNvSpPr txBox="1"/>
          <p:nvPr/>
        </p:nvSpPr>
        <p:spPr>
          <a:xfrm>
            <a:off x="43800" y="3886163"/>
            <a:ext cx="3125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741B47"/>
                </a:solidFill>
                <a:latin typeface="Helvetica Neue"/>
                <a:ea typeface="Helvetica Neue"/>
                <a:cs typeface="Helvetica Neue"/>
                <a:sym typeface="Helvetica Neue"/>
              </a:rPr>
              <a:t>Session 2 Concepts: </a:t>
            </a:r>
            <a:endParaRPr b="1" sz="1200">
              <a:solidFill>
                <a:srgbClr val="741B47"/>
              </a:solidFill>
              <a:highlight>
                <a:srgbClr val="F7F6F3"/>
              </a:highlight>
            </a:endParaRPr>
          </a:p>
          <a:p>
            <a:pPr indent="0" lvl="0" marL="0" rtl="0" algn="l">
              <a:spcBef>
                <a:spcPts val="0"/>
              </a:spcBef>
              <a:spcAft>
                <a:spcPts val="0"/>
              </a:spcAft>
              <a:buNone/>
            </a:pPr>
            <a:r>
              <a:t/>
            </a:r>
            <a:endParaRPr b="1">
              <a:solidFill>
                <a:srgbClr val="741B47"/>
              </a:solidFill>
              <a:latin typeface="Helvetica Neue"/>
              <a:ea typeface="Helvetica Neue"/>
              <a:cs typeface="Helvetica Neue"/>
              <a:sym typeface="Helvetica Neue"/>
            </a:endParaRPr>
          </a:p>
        </p:txBody>
      </p:sp>
      <p:sp>
        <p:nvSpPr>
          <p:cNvPr id="307" name="Google Shape;307;p50"/>
          <p:cNvSpPr/>
          <p:nvPr/>
        </p:nvSpPr>
        <p:spPr>
          <a:xfrm>
            <a:off x="3316325" y="2030150"/>
            <a:ext cx="1993500" cy="493800"/>
          </a:xfrm>
          <a:prstGeom prst="roundRect">
            <a:avLst>
              <a:gd fmla="val 16667" name="adj"/>
            </a:avLst>
          </a:prstGeom>
          <a:solidFill>
            <a:srgbClr val="D5A6BD"/>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Sequencer: Reads</a:t>
            </a:r>
            <a:r>
              <a:rPr lang="en"/>
              <a:t> </a:t>
            </a:r>
            <a:r>
              <a:rPr b="1" lang="en">
                <a:solidFill>
                  <a:schemeClr val="accent2"/>
                </a:solidFill>
              </a:rPr>
              <a:t>Fastq</a:t>
            </a:r>
            <a:endParaRPr b="1">
              <a:solidFill>
                <a:schemeClr val="accent2"/>
              </a:solidFill>
            </a:endParaRPr>
          </a:p>
        </p:txBody>
      </p:sp>
      <p:sp>
        <p:nvSpPr>
          <p:cNvPr id="308" name="Google Shape;308;p50"/>
          <p:cNvSpPr/>
          <p:nvPr/>
        </p:nvSpPr>
        <p:spPr>
          <a:xfrm>
            <a:off x="5445750" y="2030150"/>
            <a:ext cx="1727700" cy="493800"/>
          </a:xfrm>
          <a:prstGeom prst="roundRect">
            <a:avLst>
              <a:gd fmla="val 16667" name="adj"/>
            </a:avLst>
          </a:prstGeom>
          <a:solidFill>
            <a:srgbClr val="F7F6F3"/>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Quality check </a:t>
            </a:r>
            <a:r>
              <a:rPr lang="en"/>
              <a:t> </a:t>
            </a:r>
            <a:endParaRPr/>
          </a:p>
          <a:p>
            <a:pPr indent="0" lvl="0" marL="0" rtl="0" algn="ctr">
              <a:spcBef>
                <a:spcPts val="0"/>
              </a:spcBef>
              <a:spcAft>
                <a:spcPts val="0"/>
              </a:spcAft>
              <a:buNone/>
            </a:pPr>
            <a:r>
              <a:rPr b="1" lang="en">
                <a:solidFill>
                  <a:schemeClr val="accent2"/>
                </a:solidFill>
              </a:rPr>
              <a:t>FastQC </a:t>
            </a:r>
            <a:endParaRPr b="1">
              <a:solidFill>
                <a:schemeClr val="accent2"/>
              </a:solidFill>
            </a:endParaRPr>
          </a:p>
        </p:txBody>
      </p:sp>
      <p:sp>
        <p:nvSpPr>
          <p:cNvPr id="309" name="Google Shape;309;p50"/>
          <p:cNvSpPr/>
          <p:nvPr/>
        </p:nvSpPr>
        <p:spPr>
          <a:xfrm>
            <a:off x="3316325" y="3283863"/>
            <a:ext cx="1993500" cy="493800"/>
          </a:xfrm>
          <a:prstGeom prst="roundRect">
            <a:avLst>
              <a:gd fmla="val 16667" name="adj"/>
            </a:avLst>
          </a:prstGeom>
          <a:solidFill>
            <a:srgbClr val="F7F6F3"/>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Alignment/Mapping</a:t>
            </a:r>
            <a:endParaRPr b="1"/>
          </a:p>
          <a:p>
            <a:pPr indent="0" lvl="0" marL="0" rtl="0" algn="ctr">
              <a:spcBef>
                <a:spcPts val="0"/>
              </a:spcBef>
              <a:spcAft>
                <a:spcPts val="0"/>
              </a:spcAft>
              <a:buNone/>
            </a:pPr>
            <a:r>
              <a:rPr b="1" lang="en">
                <a:solidFill>
                  <a:schemeClr val="accent2"/>
                </a:solidFill>
              </a:rPr>
              <a:t>STAR</a:t>
            </a:r>
            <a:r>
              <a:rPr lang="en"/>
              <a:t> </a:t>
            </a:r>
            <a:endParaRPr/>
          </a:p>
        </p:txBody>
      </p:sp>
      <p:sp>
        <p:nvSpPr>
          <p:cNvPr id="310" name="Google Shape;310;p50"/>
          <p:cNvSpPr/>
          <p:nvPr/>
        </p:nvSpPr>
        <p:spPr>
          <a:xfrm>
            <a:off x="3316325" y="4488475"/>
            <a:ext cx="1993500" cy="493800"/>
          </a:xfrm>
          <a:prstGeom prst="roundRect">
            <a:avLst>
              <a:gd fmla="val 16667" name="adj"/>
            </a:avLst>
          </a:prstGeom>
          <a:solidFill>
            <a:srgbClr val="F7F6F3"/>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DGE</a:t>
            </a:r>
            <a:endParaRPr/>
          </a:p>
        </p:txBody>
      </p:sp>
      <p:sp>
        <p:nvSpPr>
          <p:cNvPr id="311" name="Google Shape;311;p50"/>
          <p:cNvSpPr/>
          <p:nvPr/>
        </p:nvSpPr>
        <p:spPr>
          <a:xfrm>
            <a:off x="3316325" y="3886175"/>
            <a:ext cx="1993500" cy="493800"/>
          </a:xfrm>
          <a:prstGeom prst="roundRect">
            <a:avLst>
              <a:gd fmla="val 16667" name="adj"/>
            </a:avLst>
          </a:prstGeom>
          <a:solidFill>
            <a:srgbClr val="F7F6F3"/>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1200">
                <a:solidFill>
                  <a:schemeClr val="dk1"/>
                </a:solidFill>
              </a:rPr>
              <a:t>Counting Reads </a:t>
            </a:r>
            <a:endParaRPr b="1" sz="1200">
              <a:solidFill>
                <a:schemeClr val="dk1"/>
              </a:solidFill>
            </a:endParaRPr>
          </a:p>
          <a:p>
            <a:pPr indent="0" lvl="0" marL="0" rtl="0" algn="ctr">
              <a:spcBef>
                <a:spcPts val="0"/>
              </a:spcBef>
              <a:spcAft>
                <a:spcPts val="0"/>
              </a:spcAft>
              <a:buNone/>
            </a:pPr>
            <a:r>
              <a:rPr b="1" lang="en">
                <a:solidFill>
                  <a:schemeClr val="accent2"/>
                </a:solidFill>
              </a:rPr>
              <a:t>featureCounts</a:t>
            </a:r>
            <a:endParaRPr b="1" sz="1200"/>
          </a:p>
        </p:txBody>
      </p:sp>
      <p:sp>
        <p:nvSpPr>
          <p:cNvPr id="312" name="Google Shape;312;p50"/>
          <p:cNvSpPr/>
          <p:nvPr/>
        </p:nvSpPr>
        <p:spPr>
          <a:xfrm>
            <a:off x="3316325" y="2681575"/>
            <a:ext cx="1993500" cy="493800"/>
          </a:xfrm>
          <a:prstGeom prst="roundRect">
            <a:avLst>
              <a:gd fmla="val 16667" name="adj"/>
            </a:avLst>
          </a:prstGeom>
          <a:solidFill>
            <a:srgbClr val="F7F6F3"/>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Trimming</a:t>
            </a:r>
            <a:endParaRPr b="1"/>
          </a:p>
          <a:p>
            <a:pPr indent="0" lvl="0" marL="0" rtl="0" algn="ctr">
              <a:spcBef>
                <a:spcPts val="0"/>
              </a:spcBef>
              <a:spcAft>
                <a:spcPts val="0"/>
              </a:spcAft>
              <a:buNone/>
            </a:pPr>
            <a:r>
              <a:rPr b="1" lang="en">
                <a:solidFill>
                  <a:schemeClr val="accent2"/>
                </a:solidFill>
              </a:rPr>
              <a:t>cutadapt</a:t>
            </a:r>
            <a:endParaRPr b="1">
              <a:solidFill>
                <a:schemeClr val="accent2"/>
              </a:solidFill>
            </a:endParaRPr>
          </a:p>
        </p:txBody>
      </p:sp>
      <p:sp>
        <p:nvSpPr>
          <p:cNvPr id="313" name="Google Shape;313;p50"/>
          <p:cNvSpPr/>
          <p:nvPr/>
        </p:nvSpPr>
        <p:spPr>
          <a:xfrm>
            <a:off x="5445750" y="2681575"/>
            <a:ext cx="1727700" cy="493800"/>
          </a:xfrm>
          <a:prstGeom prst="roundRect">
            <a:avLst>
              <a:gd fmla="val 16667" name="adj"/>
            </a:avLst>
          </a:prstGeom>
          <a:solidFill>
            <a:srgbClr val="F7F6F3"/>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Quality check </a:t>
            </a:r>
            <a:r>
              <a:rPr lang="en"/>
              <a:t> </a:t>
            </a:r>
            <a:endParaRPr/>
          </a:p>
          <a:p>
            <a:pPr indent="0" lvl="0" marL="0" rtl="0" algn="ctr">
              <a:spcBef>
                <a:spcPts val="0"/>
              </a:spcBef>
              <a:spcAft>
                <a:spcPts val="0"/>
              </a:spcAft>
              <a:buClr>
                <a:schemeClr val="dk1"/>
              </a:buClr>
              <a:buSzPts val="1100"/>
              <a:buFont typeface="Arial"/>
              <a:buNone/>
            </a:pPr>
            <a:r>
              <a:rPr b="1" lang="en">
                <a:solidFill>
                  <a:schemeClr val="accent2"/>
                </a:solidFill>
              </a:rPr>
              <a:t>FastQC</a:t>
            </a:r>
            <a:endParaRPr b="1">
              <a:solidFill>
                <a:schemeClr val="accent2"/>
              </a:solidFill>
            </a:endParaRPr>
          </a:p>
        </p:txBody>
      </p:sp>
      <p:sp>
        <p:nvSpPr>
          <p:cNvPr id="314" name="Google Shape;314;p50"/>
          <p:cNvSpPr/>
          <p:nvPr/>
        </p:nvSpPr>
        <p:spPr>
          <a:xfrm>
            <a:off x="5445750" y="3283875"/>
            <a:ext cx="1727700" cy="493800"/>
          </a:xfrm>
          <a:prstGeom prst="roundRect">
            <a:avLst>
              <a:gd fmla="val 16667" name="adj"/>
            </a:avLst>
          </a:prstGeom>
          <a:solidFill>
            <a:srgbClr val="F7F6F3"/>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Quality check </a:t>
            </a:r>
            <a:r>
              <a:rPr lang="en"/>
              <a:t> </a:t>
            </a:r>
            <a:endParaRPr/>
          </a:p>
          <a:p>
            <a:pPr indent="0" lvl="0" marL="0" rtl="0" algn="ctr">
              <a:spcBef>
                <a:spcPts val="0"/>
              </a:spcBef>
              <a:spcAft>
                <a:spcPts val="0"/>
              </a:spcAft>
              <a:buClr>
                <a:schemeClr val="dk1"/>
              </a:buClr>
              <a:buSzPts val="1100"/>
              <a:buFont typeface="Arial"/>
              <a:buNone/>
            </a:pPr>
            <a:r>
              <a:t/>
            </a:r>
            <a:endParaRPr b="1">
              <a:solidFill>
                <a:schemeClr val="accent2"/>
              </a:solidFill>
            </a:endParaRPr>
          </a:p>
        </p:txBody>
      </p:sp>
      <p:sp>
        <p:nvSpPr>
          <p:cNvPr id="315" name="Google Shape;315;p50"/>
          <p:cNvSpPr/>
          <p:nvPr/>
        </p:nvSpPr>
        <p:spPr>
          <a:xfrm>
            <a:off x="3316325" y="776450"/>
            <a:ext cx="1993500" cy="493800"/>
          </a:xfrm>
          <a:prstGeom prst="roundRect">
            <a:avLst>
              <a:gd fmla="val 16667" name="adj"/>
            </a:avLst>
          </a:prstGeom>
          <a:solidFill>
            <a:srgbClr val="F7F6F3"/>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Biological question</a:t>
            </a:r>
            <a:endParaRPr b="1">
              <a:solidFill>
                <a:schemeClr val="accent2"/>
              </a:solidFill>
            </a:endParaRPr>
          </a:p>
        </p:txBody>
      </p:sp>
      <p:sp>
        <p:nvSpPr>
          <p:cNvPr id="316" name="Google Shape;316;p50"/>
          <p:cNvSpPr/>
          <p:nvPr/>
        </p:nvSpPr>
        <p:spPr>
          <a:xfrm>
            <a:off x="3316325" y="1403288"/>
            <a:ext cx="1993500" cy="493800"/>
          </a:xfrm>
          <a:prstGeom prst="roundRect">
            <a:avLst>
              <a:gd fmla="val 16667" name="adj"/>
            </a:avLst>
          </a:prstGeom>
          <a:solidFill>
            <a:srgbClr val="F7F6F3"/>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Library preparation</a:t>
            </a:r>
            <a:endParaRPr b="1">
              <a:solidFill>
                <a:schemeClr val="accent2"/>
              </a:solidFill>
            </a:endParaRPr>
          </a:p>
        </p:txBody>
      </p:sp>
      <p:sp>
        <p:nvSpPr>
          <p:cNvPr id="317" name="Google Shape;317;p50"/>
          <p:cNvSpPr/>
          <p:nvPr/>
        </p:nvSpPr>
        <p:spPr>
          <a:xfrm>
            <a:off x="5445750" y="3893249"/>
            <a:ext cx="1727700" cy="493800"/>
          </a:xfrm>
          <a:prstGeom prst="roundRect">
            <a:avLst>
              <a:gd fmla="val 16667" name="adj"/>
            </a:avLst>
          </a:prstGeom>
          <a:solidFill>
            <a:srgbClr val="F7F6F3"/>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Quality check </a:t>
            </a:r>
            <a:r>
              <a:rPr lang="en"/>
              <a:t> </a:t>
            </a:r>
            <a:endParaRPr/>
          </a:p>
          <a:p>
            <a:pPr indent="0" lvl="0" marL="0" rtl="0" algn="ctr">
              <a:spcBef>
                <a:spcPts val="0"/>
              </a:spcBef>
              <a:spcAft>
                <a:spcPts val="0"/>
              </a:spcAft>
              <a:buClr>
                <a:schemeClr val="dk1"/>
              </a:buClr>
              <a:buSzPts val="1100"/>
              <a:buFont typeface="Arial"/>
              <a:buNone/>
            </a:pPr>
            <a:r>
              <a:t/>
            </a:r>
            <a:endParaRPr b="1">
              <a:solidFill>
                <a:schemeClr val="accent2"/>
              </a:solidFill>
            </a:endParaRPr>
          </a:p>
        </p:txBody>
      </p:sp>
      <p:sp>
        <p:nvSpPr>
          <p:cNvPr id="318" name="Google Shape;318;p50"/>
          <p:cNvSpPr/>
          <p:nvPr/>
        </p:nvSpPr>
        <p:spPr>
          <a:xfrm flipH="1">
            <a:off x="2817925" y="3893250"/>
            <a:ext cx="207300" cy="1088100"/>
          </a:xfrm>
          <a:prstGeom prst="rightBracket">
            <a:avLst>
              <a:gd fmla="val 8333"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50"/>
          <p:cNvSpPr txBox="1"/>
          <p:nvPr/>
        </p:nvSpPr>
        <p:spPr>
          <a:xfrm>
            <a:off x="7576000" y="3002800"/>
            <a:ext cx="15681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accent2"/>
                </a:solidFill>
                <a:latin typeface="Helvetica Neue"/>
                <a:ea typeface="Helvetica Neue"/>
                <a:cs typeface="Helvetica Neue"/>
                <a:sym typeface="Helvetica Neue"/>
              </a:rPr>
              <a:t>Session 2 Demo</a:t>
            </a:r>
            <a:endParaRPr b="1" sz="1200">
              <a:solidFill>
                <a:schemeClr val="accent2"/>
              </a:solidFill>
              <a:highlight>
                <a:srgbClr val="F7F6F3"/>
              </a:highlight>
            </a:endParaRPr>
          </a:p>
          <a:p>
            <a:pPr indent="0" lvl="0" marL="0" rtl="0" algn="l">
              <a:spcBef>
                <a:spcPts val="0"/>
              </a:spcBef>
              <a:spcAft>
                <a:spcPts val="0"/>
              </a:spcAft>
              <a:buNone/>
            </a:pPr>
            <a:r>
              <a:t/>
            </a:r>
            <a:endParaRPr b="1">
              <a:latin typeface="Helvetica Neue"/>
              <a:ea typeface="Helvetica Neue"/>
              <a:cs typeface="Helvetica Neue"/>
              <a:sym typeface="Helvetica Neue"/>
            </a:endParaRPr>
          </a:p>
        </p:txBody>
      </p:sp>
      <p:sp>
        <p:nvSpPr>
          <p:cNvPr id="320" name="Google Shape;320;p50"/>
          <p:cNvSpPr/>
          <p:nvPr/>
        </p:nvSpPr>
        <p:spPr>
          <a:xfrm flipH="1" rot="10800000">
            <a:off x="7309375" y="2015275"/>
            <a:ext cx="207300" cy="2473200"/>
          </a:xfrm>
          <a:prstGeom prst="rightBracket">
            <a:avLst>
              <a:gd fmla="val 8333"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21" name="Google Shape;321;p50"/>
          <p:cNvPicPr preferRelativeResize="0"/>
          <p:nvPr/>
        </p:nvPicPr>
        <p:blipFill>
          <a:blip r:embed="rId3">
            <a:alphaModFix/>
          </a:blip>
          <a:stretch>
            <a:fillRect/>
          </a:stretch>
        </p:blipFill>
        <p:spPr>
          <a:xfrm>
            <a:off x="6767525" y="147869"/>
            <a:ext cx="2011679" cy="512979"/>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51"/>
          <p:cNvSpPr txBox="1"/>
          <p:nvPr>
            <p:ph type="title"/>
          </p:nvPr>
        </p:nvSpPr>
        <p:spPr>
          <a:xfrm>
            <a:off x="118872" y="0"/>
            <a:ext cx="9144000" cy="736800"/>
          </a:xfrm>
          <a:prstGeom prst="rect">
            <a:avLst/>
          </a:prstGeom>
        </p:spPr>
        <p:txBody>
          <a:bodyPr anchorCtr="0" anchor="t" bIns="0" lIns="0" spcFirstLastPara="1" rIns="0" wrap="square" tIns="0">
            <a:normAutofit fontScale="90000"/>
          </a:bodyPr>
          <a:lstStyle/>
          <a:p>
            <a:pPr indent="0" lvl="0" marL="0" rtl="0" algn="l">
              <a:spcBef>
                <a:spcPts val="0"/>
              </a:spcBef>
              <a:spcAft>
                <a:spcPts val="0"/>
              </a:spcAft>
              <a:buNone/>
            </a:pPr>
            <a:r>
              <a:rPr lang="en" sz="3000"/>
              <a:t>FASTQ files are text files with detailed information about each read.</a:t>
            </a:r>
            <a:endParaRPr sz="2800">
              <a:latin typeface="Arial"/>
              <a:ea typeface="Arial"/>
              <a:cs typeface="Arial"/>
              <a:sym typeface="Arial"/>
            </a:endParaRPr>
          </a:p>
        </p:txBody>
      </p:sp>
      <p:sp>
        <p:nvSpPr>
          <p:cNvPr id="327" name="Google Shape;327;p51"/>
          <p:cNvSpPr txBox="1"/>
          <p:nvPr/>
        </p:nvSpPr>
        <p:spPr>
          <a:xfrm>
            <a:off x="214300" y="1007275"/>
            <a:ext cx="8870700" cy="149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t>@A00564:60:HHJKFDMXX:1:1101:2031:1031 1:N:0:TGGCTTCA+CAACCACA</a:t>
            </a:r>
            <a:endParaRPr sz="1700"/>
          </a:p>
          <a:p>
            <a:pPr indent="0" lvl="0" marL="0" rtl="0" algn="l">
              <a:spcBef>
                <a:spcPts val="0"/>
              </a:spcBef>
              <a:spcAft>
                <a:spcPts val="0"/>
              </a:spcAft>
              <a:buNone/>
            </a:pPr>
            <a:r>
              <a:rPr lang="en" sz="1700"/>
              <a:t>CGGACTGGTGGTATGCTGAGTACGTCCCAAGGGTATGGCTGTTCGCCATA</a:t>
            </a:r>
            <a:endParaRPr sz="1700"/>
          </a:p>
          <a:p>
            <a:pPr indent="0" lvl="0" marL="0" rtl="0" algn="l">
              <a:spcBef>
                <a:spcPts val="0"/>
              </a:spcBef>
              <a:spcAft>
                <a:spcPts val="0"/>
              </a:spcAft>
              <a:buNone/>
            </a:pPr>
            <a:r>
              <a:rPr lang="en" sz="1700"/>
              <a:t>+ </a:t>
            </a:r>
            <a:endParaRPr sz="1700"/>
          </a:p>
          <a:p>
            <a:pPr indent="0" lvl="0" marL="0" rtl="0" algn="l">
              <a:spcBef>
                <a:spcPts val="0"/>
              </a:spcBef>
              <a:spcAft>
                <a:spcPts val="0"/>
              </a:spcAft>
              <a:buNone/>
            </a:pPr>
            <a:r>
              <a:rPr lang="en" sz="1700"/>
              <a:t>;;&gt;@:=;=::@B;&gt;A=&lt;&lt;=B?;;=@@?&lt;?=B;A@=B?&gt;=B:=B=@&lt;&lt;B:;</a:t>
            </a:r>
            <a:endParaRPr sz="1700"/>
          </a:p>
          <a:p>
            <a:pPr indent="0" lvl="0" marL="0" rtl="0" algn="l">
              <a:spcBef>
                <a:spcPts val="0"/>
              </a:spcBef>
              <a:spcAft>
                <a:spcPts val="0"/>
              </a:spcAft>
              <a:buNone/>
            </a:pPr>
            <a:r>
              <a:t/>
            </a:r>
            <a:endParaRPr sz="17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52"/>
          <p:cNvSpPr txBox="1"/>
          <p:nvPr>
            <p:ph type="title"/>
          </p:nvPr>
        </p:nvSpPr>
        <p:spPr>
          <a:xfrm>
            <a:off x="118872" y="0"/>
            <a:ext cx="91440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Label</a:t>
            </a:r>
            <a:r>
              <a:rPr lang="en"/>
              <a:t> format in FastQ file</a:t>
            </a:r>
            <a:endParaRPr/>
          </a:p>
        </p:txBody>
      </p:sp>
      <p:pic>
        <p:nvPicPr>
          <p:cNvPr id="333" name="Google Shape;333;p52"/>
          <p:cNvPicPr preferRelativeResize="0"/>
          <p:nvPr/>
        </p:nvPicPr>
        <p:blipFill rotWithShape="1">
          <a:blip r:embed="rId3">
            <a:alphaModFix/>
          </a:blip>
          <a:srcRect b="0" l="0" r="0" t="13830"/>
          <a:stretch/>
        </p:blipFill>
        <p:spPr>
          <a:xfrm>
            <a:off x="968275" y="687275"/>
            <a:ext cx="6782225" cy="3595200"/>
          </a:xfrm>
          <a:prstGeom prst="rect">
            <a:avLst/>
          </a:prstGeom>
          <a:noFill/>
          <a:ln>
            <a:noFill/>
          </a:ln>
        </p:spPr>
      </p:pic>
      <p:sp>
        <p:nvSpPr>
          <p:cNvPr id="334" name="Google Shape;334;p52"/>
          <p:cNvSpPr txBox="1"/>
          <p:nvPr/>
        </p:nvSpPr>
        <p:spPr>
          <a:xfrm>
            <a:off x="1092850" y="4351400"/>
            <a:ext cx="63969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50">
                <a:solidFill>
                  <a:srgbClr val="202122"/>
                </a:solidFill>
                <a:highlight>
                  <a:srgbClr val="FFFFFF"/>
                </a:highlight>
              </a:rPr>
              <a:t>The more recent versions of Illumina software output a sample number (as taken from the sample sheet) in place of an index sequence (k).</a:t>
            </a:r>
            <a:endParaRPr/>
          </a:p>
        </p:txBody>
      </p:sp>
      <p:pic>
        <p:nvPicPr>
          <p:cNvPr id="335" name="Google Shape;335;p52"/>
          <p:cNvPicPr preferRelativeResize="0"/>
          <p:nvPr/>
        </p:nvPicPr>
        <p:blipFill>
          <a:blip r:embed="rId4">
            <a:alphaModFix/>
          </a:blip>
          <a:stretch>
            <a:fillRect/>
          </a:stretch>
        </p:blipFill>
        <p:spPr>
          <a:xfrm>
            <a:off x="5129975" y="1883638"/>
            <a:ext cx="3454076" cy="12024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53"/>
          <p:cNvSpPr txBox="1"/>
          <p:nvPr>
            <p:ph type="title"/>
          </p:nvPr>
        </p:nvSpPr>
        <p:spPr>
          <a:xfrm>
            <a:off x="118872" y="0"/>
            <a:ext cx="91440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sz="3000"/>
              <a:t>Scores</a:t>
            </a:r>
            <a:endParaRPr sz="2800">
              <a:latin typeface="Arial"/>
              <a:ea typeface="Arial"/>
              <a:cs typeface="Arial"/>
              <a:sym typeface="Arial"/>
            </a:endParaRPr>
          </a:p>
        </p:txBody>
      </p:sp>
      <p:sp>
        <p:nvSpPr>
          <p:cNvPr id="341" name="Google Shape;341;p53"/>
          <p:cNvSpPr txBox="1"/>
          <p:nvPr/>
        </p:nvSpPr>
        <p:spPr>
          <a:xfrm>
            <a:off x="214300" y="1007275"/>
            <a:ext cx="8870700" cy="149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t>@A00564:60:HHJKFDMXX:1:1101:2031:1031 1:N:0:TGGCTTCA+CAACCACA</a:t>
            </a:r>
            <a:endParaRPr sz="1700"/>
          </a:p>
          <a:p>
            <a:pPr indent="0" lvl="0" marL="0" rtl="0" algn="l">
              <a:spcBef>
                <a:spcPts val="0"/>
              </a:spcBef>
              <a:spcAft>
                <a:spcPts val="0"/>
              </a:spcAft>
              <a:buNone/>
            </a:pPr>
            <a:r>
              <a:rPr lang="en" sz="1700"/>
              <a:t>CGGACTGGTGGTATGCTGAGTACGTCCCAAGGGTATGGCTGTTCGCCATA</a:t>
            </a:r>
            <a:endParaRPr sz="1700"/>
          </a:p>
          <a:p>
            <a:pPr indent="0" lvl="0" marL="0" rtl="0" algn="l">
              <a:spcBef>
                <a:spcPts val="0"/>
              </a:spcBef>
              <a:spcAft>
                <a:spcPts val="0"/>
              </a:spcAft>
              <a:buNone/>
            </a:pPr>
            <a:r>
              <a:rPr lang="en" sz="1700"/>
              <a:t>+ </a:t>
            </a:r>
            <a:endParaRPr sz="1700"/>
          </a:p>
          <a:p>
            <a:pPr indent="0" lvl="0" marL="0" rtl="0" algn="l">
              <a:spcBef>
                <a:spcPts val="0"/>
              </a:spcBef>
              <a:spcAft>
                <a:spcPts val="0"/>
              </a:spcAft>
              <a:buNone/>
            </a:pPr>
            <a:r>
              <a:rPr lang="en" sz="1700"/>
              <a:t>;;&gt;@:=;=::@B;&gt;A=&lt;&lt;=B?;;=@@?&lt;?=B;A@=B?&gt;=B:=B=@&lt;&lt;B:;</a:t>
            </a:r>
            <a:endParaRPr sz="1700"/>
          </a:p>
          <a:p>
            <a:pPr indent="0" lvl="0" marL="0" rtl="0" algn="l">
              <a:spcBef>
                <a:spcPts val="0"/>
              </a:spcBef>
              <a:spcAft>
                <a:spcPts val="0"/>
              </a:spcAft>
              <a:buNone/>
            </a:pPr>
            <a:r>
              <a:t/>
            </a:r>
            <a:endParaRPr sz="1700"/>
          </a:p>
        </p:txBody>
      </p:sp>
      <p:sp>
        <p:nvSpPr>
          <p:cNvPr id="342" name="Google Shape;342;p53"/>
          <p:cNvSpPr/>
          <p:nvPr/>
        </p:nvSpPr>
        <p:spPr>
          <a:xfrm>
            <a:off x="214300" y="1822900"/>
            <a:ext cx="6858000" cy="364500"/>
          </a:xfrm>
          <a:prstGeom prst="rect">
            <a:avLst/>
          </a:prstGeom>
          <a:noFill/>
          <a:ln cap="flat" cmpd="sng" w="28575">
            <a:solidFill>
              <a:srgbClr val="A64D7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54"/>
          <p:cNvSpPr txBox="1"/>
          <p:nvPr>
            <p:ph type="title"/>
          </p:nvPr>
        </p:nvSpPr>
        <p:spPr>
          <a:xfrm>
            <a:off x="118872" y="0"/>
            <a:ext cx="91440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sz="3200">
                <a:solidFill>
                  <a:srgbClr val="1155CC"/>
                </a:solidFill>
              </a:rPr>
              <a:t>Quality score encoding based on ASCII table</a:t>
            </a:r>
            <a:endParaRPr>
              <a:solidFill>
                <a:srgbClr val="1155CC"/>
              </a:solidFill>
            </a:endParaRPr>
          </a:p>
        </p:txBody>
      </p:sp>
      <p:pic>
        <p:nvPicPr>
          <p:cNvPr id="348" name="Google Shape;348;p54"/>
          <p:cNvPicPr preferRelativeResize="0"/>
          <p:nvPr/>
        </p:nvPicPr>
        <p:blipFill>
          <a:blip r:embed="rId3">
            <a:alphaModFix/>
          </a:blip>
          <a:stretch>
            <a:fillRect/>
          </a:stretch>
        </p:blipFill>
        <p:spPr>
          <a:xfrm>
            <a:off x="152400" y="889200"/>
            <a:ext cx="8839199" cy="3797582"/>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55"/>
          <p:cNvSpPr txBox="1"/>
          <p:nvPr>
            <p:ph type="title"/>
          </p:nvPr>
        </p:nvSpPr>
        <p:spPr>
          <a:xfrm>
            <a:off x="118872" y="0"/>
            <a:ext cx="91440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Quality score of each base</a:t>
            </a:r>
            <a:endParaRPr/>
          </a:p>
        </p:txBody>
      </p:sp>
      <p:pic>
        <p:nvPicPr>
          <p:cNvPr id="354" name="Google Shape;354;p55"/>
          <p:cNvPicPr preferRelativeResize="0"/>
          <p:nvPr/>
        </p:nvPicPr>
        <p:blipFill>
          <a:blip r:embed="rId3">
            <a:alphaModFix/>
          </a:blip>
          <a:stretch>
            <a:fillRect/>
          </a:stretch>
        </p:blipFill>
        <p:spPr>
          <a:xfrm>
            <a:off x="41450" y="2192200"/>
            <a:ext cx="9026350" cy="1243635"/>
          </a:xfrm>
          <a:prstGeom prst="rect">
            <a:avLst/>
          </a:prstGeom>
          <a:noFill/>
          <a:ln>
            <a:noFill/>
          </a:ln>
        </p:spPr>
      </p:pic>
      <p:pic>
        <p:nvPicPr>
          <p:cNvPr id="355" name="Google Shape;355;p55"/>
          <p:cNvPicPr preferRelativeResize="0"/>
          <p:nvPr/>
        </p:nvPicPr>
        <p:blipFill>
          <a:blip r:embed="rId4">
            <a:alphaModFix/>
          </a:blip>
          <a:stretch>
            <a:fillRect/>
          </a:stretch>
        </p:blipFill>
        <p:spPr>
          <a:xfrm>
            <a:off x="117654" y="974350"/>
            <a:ext cx="9026347" cy="1217850"/>
          </a:xfrm>
          <a:prstGeom prst="rect">
            <a:avLst/>
          </a:prstGeom>
          <a:noFill/>
          <a:ln>
            <a:noFill/>
          </a:ln>
        </p:spPr>
      </p:pic>
      <p:sp>
        <p:nvSpPr>
          <p:cNvPr id="356" name="Google Shape;356;p55"/>
          <p:cNvSpPr txBox="1"/>
          <p:nvPr/>
        </p:nvSpPr>
        <p:spPr>
          <a:xfrm>
            <a:off x="255475" y="3435825"/>
            <a:ext cx="8812200" cy="11775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600"/>
              <a:t>Each symbol is a pr</a:t>
            </a:r>
            <a:r>
              <a:rPr lang="en" sz="1600"/>
              <a:t>obability p that the base call is incorrect.</a:t>
            </a:r>
            <a:endParaRPr sz="1600"/>
          </a:p>
          <a:p>
            <a:pPr indent="0" lvl="0" marL="0" rtl="0" algn="l">
              <a:lnSpc>
                <a:spcPct val="150000"/>
              </a:lnSpc>
              <a:spcBef>
                <a:spcPts val="0"/>
              </a:spcBef>
              <a:spcAft>
                <a:spcPts val="0"/>
              </a:spcAft>
              <a:buNone/>
            </a:pPr>
            <a:r>
              <a:rPr lang="en" sz="1600"/>
              <a:t>The standard Sanger sequencing score to assess reliability of a base call is Q=−10 log10(p)</a:t>
            </a:r>
            <a:endParaRPr sz="1600"/>
          </a:p>
          <a:p>
            <a:pPr indent="0" lvl="0" marL="0" rtl="0" algn="l">
              <a:lnSpc>
                <a:spcPct val="150000"/>
              </a:lnSpc>
              <a:spcBef>
                <a:spcPts val="0"/>
              </a:spcBef>
              <a:spcAft>
                <a:spcPts val="0"/>
              </a:spcAft>
              <a:buNone/>
            </a:pPr>
            <a:r>
              <a:rPr b="1" i="1" lang="en" sz="1650">
                <a:solidFill>
                  <a:srgbClr val="A64D79"/>
                </a:solidFill>
                <a:highlight>
                  <a:srgbClr val="FFFFFF"/>
                </a:highlight>
                <a:latin typeface="Helvetica Neue"/>
                <a:ea typeface="Helvetica Neue"/>
                <a:cs typeface="Helvetica Neue"/>
                <a:sym typeface="Helvetica Neue"/>
              </a:rPr>
              <a:t>p</a:t>
            </a:r>
            <a:r>
              <a:rPr lang="en" sz="1650">
                <a:solidFill>
                  <a:srgbClr val="A64D79"/>
                </a:solidFill>
                <a:highlight>
                  <a:srgbClr val="FFFFFF"/>
                </a:highlight>
                <a:latin typeface="Helvetica Neue"/>
                <a:ea typeface="Helvetica Neue"/>
                <a:cs typeface="Helvetica Neue"/>
                <a:sym typeface="Helvetica Neue"/>
              </a:rPr>
              <a:t>, the probability that a given base is incorrectly called</a:t>
            </a:r>
            <a:endParaRPr sz="1900">
              <a:solidFill>
                <a:srgbClr val="A64D79"/>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pic>
        <p:nvPicPr>
          <p:cNvPr id="120" name="Google Shape;120;p29"/>
          <p:cNvPicPr preferRelativeResize="0"/>
          <p:nvPr/>
        </p:nvPicPr>
        <p:blipFill>
          <a:blip r:embed="rId3">
            <a:alphaModFix/>
          </a:blip>
          <a:stretch>
            <a:fillRect/>
          </a:stretch>
        </p:blipFill>
        <p:spPr>
          <a:xfrm>
            <a:off x="83650" y="520800"/>
            <a:ext cx="6979849" cy="4042976"/>
          </a:xfrm>
          <a:prstGeom prst="rect">
            <a:avLst/>
          </a:prstGeom>
          <a:noFill/>
          <a:ln>
            <a:noFill/>
          </a:ln>
        </p:spPr>
      </p:pic>
      <p:sp>
        <p:nvSpPr>
          <p:cNvPr id="121" name="Google Shape;121;p29"/>
          <p:cNvSpPr txBox="1"/>
          <p:nvPr>
            <p:ph type="title"/>
          </p:nvPr>
        </p:nvSpPr>
        <p:spPr>
          <a:xfrm>
            <a:off x="152400" y="76200"/>
            <a:ext cx="91440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sz="3000">
                <a:latin typeface="Arial"/>
                <a:ea typeface="Arial"/>
                <a:cs typeface="Arial"/>
                <a:sym typeface="Arial"/>
              </a:rPr>
              <a:t>How does the bulk-RNA-seq technology work?</a:t>
            </a:r>
            <a:endParaRPr sz="3000">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56"/>
          <p:cNvSpPr txBox="1"/>
          <p:nvPr>
            <p:ph type="title"/>
          </p:nvPr>
        </p:nvSpPr>
        <p:spPr>
          <a:xfrm>
            <a:off x="135975" y="176616"/>
            <a:ext cx="78867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Phred quality score calculation</a:t>
            </a:r>
            <a:endParaRPr/>
          </a:p>
        </p:txBody>
      </p:sp>
      <p:pic>
        <p:nvPicPr>
          <p:cNvPr id="362" name="Google Shape;362;p56"/>
          <p:cNvPicPr preferRelativeResize="0"/>
          <p:nvPr/>
        </p:nvPicPr>
        <p:blipFill>
          <a:blip r:embed="rId3">
            <a:alphaModFix/>
          </a:blip>
          <a:stretch>
            <a:fillRect/>
          </a:stretch>
        </p:blipFill>
        <p:spPr>
          <a:xfrm>
            <a:off x="812575" y="642116"/>
            <a:ext cx="7260580" cy="3570559"/>
          </a:xfrm>
          <a:prstGeom prst="rect">
            <a:avLst/>
          </a:prstGeom>
          <a:noFill/>
          <a:ln>
            <a:noFill/>
          </a:ln>
        </p:spPr>
      </p:pic>
      <p:sp>
        <p:nvSpPr>
          <p:cNvPr id="363" name="Google Shape;363;p56"/>
          <p:cNvSpPr txBox="1"/>
          <p:nvPr/>
        </p:nvSpPr>
        <p:spPr>
          <a:xfrm>
            <a:off x="255475" y="4250925"/>
            <a:ext cx="8812200" cy="714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800"/>
              </a:spcAft>
              <a:buNone/>
            </a:pPr>
            <a:r>
              <a:rPr lang="en" sz="1600">
                <a:solidFill>
                  <a:schemeClr val="dk1"/>
                </a:solidFill>
                <a:highlight>
                  <a:srgbClr val="FFFFFF"/>
                </a:highlight>
              </a:rPr>
              <a:t>A quality score of 20 (Q20) represents an error rate of 1 in 100 (meaning every 100 bp sequencing read may contain an error), with a corresponding call accuracy of 99%.</a:t>
            </a:r>
            <a:endParaRPr sz="1500">
              <a:solidFill>
                <a:schemeClr val="dk1"/>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57"/>
          <p:cNvSpPr txBox="1"/>
          <p:nvPr>
            <p:ph type="title"/>
          </p:nvPr>
        </p:nvSpPr>
        <p:spPr>
          <a:xfrm>
            <a:off x="118872" y="0"/>
            <a:ext cx="9144000" cy="736800"/>
          </a:xfrm>
          <a:prstGeom prst="rect">
            <a:avLst/>
          </a:prstGeom>
        </p:spPr>
        <p:txBody>
          <a:bodyPr anchorCtr="0" anchor="t" bIns="0" lIns="0" spcFirstLastPara="1" rIns="0" wrap="square" tIns="0">
            <a:normAutofit fontScale="90000"/>
          </a:bodyPr>
          <a:lstStyle/>
          <a:p>
            <a:pPr indent="0" lvl="0" marL="0" rtl="0" algn="l">
              <a:spcBef>
                <a:spcPts val="0"/>
              </a:spcBef>
              <a:spcAft>
                <a:spcPts val="0"/>
              </a:spcAft>
              <a:buNone/>
            </a:pPr>
            <a:r>
              <a:rPr lang="en" sz="3000"/>
              <a:t>FASTQ files are text files with detailed information about each read.</a:t>
            </a:r>
            <a:endParaRPr sz="2800">
              <a:latin typeface="Arial"/>
              <a:ea typeface="Arial"/>
              <a:cs typeface="Arial"/>
              <a:sym typeface="Arial"/>
            </a:endParaRPr>
          </a:p>
        </p:txBody>
      </p:sp>
      <p:sp>
        <p:nvSpPr>
          <p:cNvPr id="369" name="Google Shape;369;p57"/>
          <p:cNvSpPr txBox="1"/>
          <p:nvPr/>
        </p:nvSpPr>
        <p:spPr>
          <a:xfrm>
            <a:off x="1031950" y="4743300"/>
            <a:ext cx="73443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Image adapted from Robert Edgar's web site https://www.drive5.com/</a:t>
            </a:r>
            <a:endParaRPr sz="1200"/>
          </a:p>
        </p:txBody>
      </p:sp>
      <p:grpSp>
        <p:nvGrpSpPr>
          <p:cNvPr id="370" name="Google Shape;370;p57"/>
          <p:cNvGrpSpPr/>
          <p:nvPr/>
        </p:nvGrpSpPr>
        <p:grpSpPr>
          <a:xfrm>
            <a:off x="588674" y="784600"/>
            <a:ext cx="7976543" cy="3102700"/>
            <a:chOff x="1031950" y="638658"/>
            <a:chExt cx="9281526" cy="3989585"/>
          </a:xfrm>
        </p:grpSpPr>
        <p:grpSp>
          <p:nvGrpSpPr>
            <p:cNvPr id="371" name="Google Shape;371;p57"/>
            <p:cNvGrpSpPr/>
            <p:nvPr/>
          </p:nvGrpSpPr>
          <p:grpSpPr>
            <a:xfrm>
              <a:off x="1031951" y="638658"/>
              <a:ext cx="6332906" cy="3989585"/>
              <a:chOff x="1031951" y="638658"/>
              <a:chExt cx="6332906" cy="3989585"/>
            </a:xfrm>
          </p:grpSpPr>
          <p:pic>
            <p:nvPicPr>
              <p:cNvPr id="372" name="Google Shape;372;p57"/>
              <p:cNvPicPr preferRelativeResize="0"/>
              <p:nvPr/>
            </p:nvPicPr>
            <p:blipFill rotWithShape="1">
              <a:blip r:embed="rId3">
                <a:alphaModFix/>
              </a:blip>
              <a:srcRect b="1941" l="0" r="0" t="0"/>
              <a:stretch/>
            </p:blipFill>
            <p:spPr>
              <a:xfrm>
                <a:off x="1031951" y="638658"/>
                <a:ext cx="6332906" cy="3989585"/>
              </a:xfrm>
              <a:prstGeom prst="rect">
                <a:avLst/>
              </a:prstGeom>
              <a:noFill/>
              <a:ln>
                <a:noFill/>
              </a:ln>
            </p:spPr>
          </p:pic>
          <p:sp>
            <p:nvSpPr>
              <p:cNvPr id="373" name="Google Shape;373;p57"/>
              <p:cNvSpPr/>
              <p:nvPr/>
            </p:nvSpPr>
            <p:spPr>
              <a:xfrm>
                <a:off x="4008763" y="1060126"/>
                <a:ext cx="2221800" cy="784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57"/>
              <p:cNvSpPr/>
              <p:nvPr/>
            </p:nvSpPr>
            <p:spPr>
              <a:xfrm>
                <a:off x="2142000" y="3267121"/>
                <a:ext cx="904200" cy="104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57"/>
              <p:cNvSpPr/>
              <p:nvPr/>
            </p:nvSpPr>
            <p:spPr>
              <a:xfrm>
                <a:off x="2419137" y="3146695"/>
                <a:ext cx="904200" cy="9144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76" name="Google Shape;376;p57"/>
            <p:cNvPicPr preferRelativeResize="0"/>
            <p:nvPr/>
          </p:nvPicPr>
          <p:blipFill>
            <a:blip r:embed="rId4">
              <a:alphaModFix/>
            </a:blip>
            <a:stretch>
              <a:fillRect/>
            </a:stretch>
          </p:blipFill>
          <p:spPr>
            <a:xfrm>
              <a:off x="1031950" y="1736165"/>
              <a:ext cx="9281526" cy="1440600"/>
            </a:xfrm>
            <a:prstGeom prst="rect">
              <a:avLst/>
            </a:prstGeom>
            <a:noFill/>
            <a:ln>
              <a:noFill/>
            </a:ln>
          </p:spPr>
        </p:pic>
        <p:sp>
          <p:nvSpPr>
            <p:cNvPr id="377" name="Google Shape;377;p57"/>
            <p:cNvSpPr/>
            <p:nvPr/>
          </p:nvSpPr>
          <p:spPr>
            <a:xfrm>
              <a:off x="2277525" y="2095786"/>
              <a:ext cx="141600" cy="969900"/>
            </a:xfrm>
            <a:prstGeom prst="rect">
              <a:avLst/>
            </a:prstGeom>
            <a:noFill/>
            <a:ln cap="flat" cmpd="sng" w="38100">
              <a:solidFill>
                <a:srgbClr val="6FA8D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57"/>
            <p:cNvSpPr/>
            <p:nvPr/>
          </p:nvSpPr>
          <p:spPr>
            <a:xfrm flipH="1">
              <a:off x="2212024" y="3389076"/>
              <a:ext cx="1026000" cy="802800"/>
            </a:xfrm>
            <a:prstGeom prst="bentUpArrow">
              <a:avLst>
                <a:gd fmla="val 11505" name="adj1"/>
                <a:gd fmla="val 18969" name="adj2"/>
                <a:gd fmla="val 25000" name="adj3"/>
              </a:avLst>
            </a:prstGeom>
            <a:solidFill>
              <a:srgbClr val="CFE2F3"/>
            </a:solidFill>
            <a:ln cap="flat" cmpd="sng" w="9525">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9" name="Google Shape;379;p57"/>
          <p:cNvGrpSpPr/>
          <p:nvPr/>
        </p:nvGrpSpPr>
        <p:grpSpPr>
          <a:xfrm>
            <a:off x="2712225" y="2696050"/>
            <a:ext cx="5554225" cy="712350"/>
            <a:chOff x="2712225" y="2696050"/>
            <a:chExt cx="5554225" cy="712350"/>
          </a:xfrm>
        </p:grpSpPr>
        <p:sp>
          <p:nvSpPr>
            <p:cNvPr id="380" name="Google Shape;380;p57"/>
            <p:cNvSpPr/>
            <p:nvPr/>
          </p:nvSpPr>
          <p:spPr>
            <a:xfrm>
              <a:off x="2712225" y="2696050"/>
              <a:ext cx="801900" cy="289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81" name="Google Shape;381;p57"/>
            <p:cNvPicPr preferRelativeResize="0"/>
            <p:nvPr/>
          </p:nvPicPr>
          <p:blipFill>
            <a:blip r:embed="rId5">
              <a:alphaModFix/>
            </a:blip>
            <a:stretch>
              <a:fillRect/>
            </a:stretch>
          </p:blipFill>
          <p:spPr>
            <a:xfrm>
              <a:off x="6797900" y="2813700"/>
              <a:ext cx="1468550" cy="594700"/>
            </a:xfrm>
            <a:prstGeom prst="rect">
              <a:avLst/>
            </a:prstGeom>
            <a:noFill/>
            <a:ln>
              <a:noFill/>
            </a:ln>
          </p:spPr>
        </p:pic>
      </p:grpSp>
      <p:sp>
        <p:nvSpPr>
          <p:cNvPr id="382" name="Google Shape;382;p57"/>
          <p:cNvSpPr/>
          <p:nvPr/>
        </p:nvSpPr>
        <p:spPr>
          <a:xfrm rot="-5401094">
            <a:off x="6832126" y="2331848"/>
            <a:ext cx="942900" cy="299700"/>
          </a:xfrm>
          <a:prstGeom prst="bentUpArrow">
            <a:avLst>
              <a:gd fmla="val 25000" name="adj1"/>
              <a:gd fmla="val 25000" name="adj2"/>
              <a:gd fmla="val 25000" name="adj3"/>
            </a:avLst>
          </a:prstGeom>
          <a:solidFill>
            <a:srgbClr val="CFE2F3"/>
          </a:solidFill>
          <a:ln cap="flat" cmpd="sng" w="19050">
            <a:solidFill>
              <a:srgbClr val="6FA8D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p58"/>
          <p:cNvSpPr txBox="1"/>
          <p:nvPr>
            <p:ph type="title"/>
          </p:nvPr>
        </p:nvSpPr>
        <p:spPr>
          <a:xfrm>
            <a:off x="118872" y="0"/>
            <a:ext cx="9008100" cy="736800"/>
          </a:xfrm>
          <a:prstGeom prst="rect">
            <a:avLst/>
          </a:prstGeom>
        </p:spPr>
        <p:txBody>
          <a:bodyPr anchorCtr="0" anchor="t" bIns="0" lIns="0" spcFirstLastPara="1" rIns="0" wrap="square" tIns="0">
            <a:noAutofit/>
          </a:bodyPr>
          <a:lstStyle/>
          <a:p>
            <a:pPr indent="0" lvl="0" marL="0" rtl="0" algn="l">
              <a:spcBef>
                <a:spcPts val="0"/>
              </a:spcBef>
              <a:spcAft>
                <a:spcPts val="0"/>
              </a:spcAft>
              <a:buSzPts val="990"/>
              <a:buNone/>
            </a:pPr>
            <a:r>
              <a:rPr lang="en" sz="3259">
                <a:solidFill>
                  <a:srgbClr val="1155CC"/>
                </a:solidFill>
                <a:latin typeface="Arial"/>
                <a:ea typeface="Arial"/>
                <a:cs typeface="Arial"/>
                <a:sym typeface="Arial"/>
              </a:rPr>
              <a:t>Base calling may not be accurate</a:t>
            </a:r>
            <a:endParaRPr sz="3259">
              <a:solidFill>
                <a:srgbClr val="1155CC"/>
              </a:solidFill>
              <a:latin typeface="Arial"/>
              <a:ea typeface="Arial"/>
              <a:cs typeface="Arial"/>
              <a:sym typeface="Arial"/>
            </a:endParaRPr>
          </a:p>
          <a:p>
            <a:pPr indent="0" lvl="0" marL="0" rtl="0" algn="l">
              <a:spcBef>
                <a:spcPts val="0"/>
              </a:spcBef>
              <a:spcAft>
                <a:spcPts val="0"/>
              </a:spcAft>
              <a:buSzPts val="990"/>
              <a:buNone/>
            </a:pPr>
            <a:r>
              <a:rPr lang="en" sz="1960">
                <a:solidFill>
                  <a:srgbClr val="1155CC"/>
                </a:solidFill>
                <a:latin typeface="Arial"/>
                <a:ea typeface="Arial"/>
                <a:cs typeface="Arial"/>
                <a:sym typeface="Arial"/>
              </a:rPr>
              <a:t>Possible causes</a:t>
            </a:r>
            <a:endParaRPr sz="1660">
              <a:solidFill>
                <a:srgbClr val="1155CC"/>
              </a:solidFill>
              <a:latin typeface="Arial"/>
              <a:ea typeface="Arial"/>
              <a:cs typeface="Arial"/>
              <a:sym typeface="Arial"/>
            </a:endParaRPr>
          </a:p>
        </p:txBody>
      </p:sp>
      <p:sp>
        <p:nvSpPr>
          <p:cNvPr id="388" name="Google Shape;388;p58"/>
          <p:cNvSpPr txBox="1"/>
          <p:nvPr/>
        </p:nvSpPr>
        <p:spPr>
          <a:xfrm>
            <a:off x="135900" y="1126000"/>
            <a:ext cx="9008100" cy="3678900"/>
          </a:xfrm>
          <a:prstGeom prst="rect">
            <a:avLst/>
          </a:prstGeom>
          <a:noFill/>
          <a:ln>
            <a:noFill/>
          </a:ln>
        </p:spPr>
        <p:txBody>
          <a:bodyPr anchorCtr="0" anchor="t" bIns="91425" lIns="91425" spcFirstLastPara="1" rIns="91425" wrap="square" tIns="91425">
            <a:spAutoFit/>
          </a:bodyPr>
          <a:lstStyle/>
          <a:p>
            <a:pPr indent="-317500" lvl="0" marL="457200" rtl="0" algn="l">
              <a:lnSpc>
                <a:spcPct val="90000"/>
              </a:lnSpc>
              <a:spcBef>
                <a:spcPts val="1000"/>
              </a:spcBef>
              <a:spcAft>
                <a:spcPts val="0"/>
              </a:spcAft>
              <a:buSzPts val="1400"/>
              <a:buChar char="●"/>
            </a:pPr>
            <a:r>
              <a:rPr lang="en" sz="1800">
                <a:solidFill>
                  <a:srgbClr val="002B42"/>
                </a:solidFill>
              </a:rPr>
              <a:t>Blocking of synthesis after one nucleotide addition may be inefficient.</a:t>
            </a:r>
            <a:endParaRPr sz="1800">
              <a:solidFill>
                <a:srgbClr val="002B42"/>
              </a:solidFill>
            </a:endParaRPr>
          </a:p>
          <a:p>
            <a:pPr indent="-317500" lvl="0" marL="457200" rtl="0" algn="l">
              <a:lnSpc>
                <a:spcPct val="90000"/>
              </a:lnSpc>
              <a:spcBef>
                <a:spcPts val="0"/>
              </a:spcBef>
              <a:spcAft>
                <a:spcPts val="0"/>
              </a:spcAft>
              <a:buSzPts val="1400"/>
              <a:buChar char="●"/>
            </a:pPr>
            <a:r>
              <a:rPr lang="en" sz="1800">
                <a:solidFill>
                  <a:srgbClr val="002B42"/>
                </a:solidFill>
              </a:rPr>
              <a:t>Clusters might not be monoclonal.</a:t>
            </a:r>
            <a:endParaRPr sz="1800">
              <a:solidFill>
                <a:srgbClr val="002B42"/>
              </a:solidFill>
            </a:endParaRPr>
          </a:p>
          <a:p>
            <a:pPr indent="-317500" lvl="0" marL="457200" rtl="0" algn="l">
              <a:lnSpc>
                <a:spcPct val="90000"/>
              </a:lnSpc>
              <a:spcBef>
                <a:spcPts val="0"/>
              </a:spcBef>
              <a:spcAft>
                <a:spcPts val="0"/>
              </a:spcAft>
              <a:buSzPts val="1400"/>
              <a:buChar char="●"/>
            </a:pPr>
            <a:r>
              <a:rPr lang="en" sz="1800">
                <a:solidFill>
                  <a:srgbClr val="002B42"/>
                </a:solidFill>
              </a:rPr>
              <a:t>A tile may be out of focus.</a:t>
            </a:r>
            <a:endParaRPr sz="1800">
              <a:solidFill>
                <a:srgbClr val="002B42"/>
              </a:solidFill>
            </a:endParaRPr>
          </a:p>
          <a:p>
            <a:pPr indent="-317500" lvl="0" marL="457200" rtl="0" algn="l">
              <a:lnSpc>
                <a:spcPct val="90000"/>
              </a:lnSpc>
              <a:spcBef>
                <a:spcPts val="0"/>
              </a:spcBef>
              <a:spcAft>
                <a:spcPts val="0"/>
              </a:spcAft>
              <a:buSzPts val="1400"/>
              <a:buChar char="●"/>
            </a:pPr>
            <a:r>
              <a:rPr lang="en" sz="1800">
                <a:solidFill>
                  <a:srgbClr val="002B42"/>
                </a:solidFill>
              </a:rPr>
              <a:t>Oil, reagent, etc. on flow cell or imaging component, etc.</a:t>
            </a:r>
            <a:endParaRPr sz="1800">
              <a:solidFill>
                <a:srgbClr val="002B42"/>
              </a:solidFill>
            </a:endParaRPr>
          </a:p>
          <a:p>
            <a:pPr indent="0" lvl="0" marL="457200" rtl="0" algn="l">
              <a:lnSpc>
                <a:spcPct val="90000"/>
              </a:lnSpc>
              <a:spcBef>
                <a:spcPts val="1000"/>
              </a:spcBef>
              <a:spcAft>
                <a:spcPts val="0"/>
              </a:spcAft>
              <a:buNone/>
            </a:pPr>
            <a:r>
              <a:t/>
            </a:r>
            <a:endParaRPr sz="800">
              <a:solidFill>
                <a:schemeClr val="dk1"/>
              </a:solidFill>
            </a:endParaRPr>
          </a:p>
          <a:p>
            <a:pPr indent="0" lvl="0" marL="457200" rtl="0" algn="l">
              <a:lnSpc>
                <a:spcPct val="90000"/>
              </a:lnSpc>
              <a:spcBef>
                <a:spcPts val="1000"/>
              </a:spcBef>
              <a:spcAft>
                <a:spcPts val="0"/>
              </a:spcAft>
              <a:buNone/>
            </a:pPr>
            <a:r>
              <a:t/>
            </a:r>
            <a:endParaRPr sz="800">
              <a:solidFill>
                <a:schemeClr val="dk1"/>
              </a:solidFill>
            </a:endParaRPr>
          </a:p>
          <a:p>
            <a:pPr indent="0" lvl="0" marL="457200" rtl="0" algn="l">
              <a:lnSpc>
                <a:spcPct val="90000"/>
              </a:lnSpc>
              <a:spcBef>
                <a:spcPts val="1000"/>
              </a:spcBef>
              <a:spcAft>
                <a:spcPts val="0"/>
              </a:spcAft>
              <a:buNone/>
            </a:pPr>
            <a:r>
              <a:t/>
            </a:r>
            <a:endParaRPr sz="800">
              <a:solidFill>
                <a:schemeClr val="dk1"/>
              </a:solidFill>
            </a:endParaRPr>
          </a:p>
          <a:p>
            <a:pPr indent="0" lvl="0" marL="457200" rtl="0" algn="l">
              <a:lnSpc>
                <a:spcPct val="90000"/>
              </a:lnSpc>
              <a:spcBef>
                <a:spcPts val="1000"/>
              </a:spcBef>
              <a:spcAft>
                <a:spcPts val="0"/>
              </a:spcAft>
              <a:buNone/>
            </a:pPr>
            <a:r>
              <a:t/>
            </a:r>
            <a:endParaRPr sz="800">
              <a:solidFill>
                <a:schemeClr val="dk1"/>
              </a:solidFill>
            </a:endParaRPr>
          </a:p>
          <a:p>
            <a:pPr indent="0" lvl="0" marL="457200" rtl="0" algn="l">
              <a:lnSpc>
                <a:spcPct val="90000"/>
              </a:lnSpc>
              <a:spcBef>
                <a:spcPts val="1000"/>
              </a:spcBef>
              <a:spcAft>
                <a:spcPts val="0"/>
              </a:spcAft>
              <a:buNone/>
            </a:pPr>
            <a:r>
              <a:t/>
            </a:r>
            <a:endParaRPr sz="800">
              <a:solidFill>
                <a:schemeClr val="dk1"/>
              </a:solidFill>
            </a:endParaRPr>
          </a:p>
          <a:p>
            <a:pPr indent="0" lvl="0" marL="457200" rtl="0" algn="l">
              <a:lnSpc>
                <a:spcPct val="90000"/>
              </a:lnSpc>
              <a:spcBef>
                <a:spcPts val="1000"/>
              </a:spcBef>
              <a:spcAft>
                <a:spcPts val="0"/>
              </a:spcAft>
              <a:buNone/>
            </a:pPr>
            <a:r>
              <a:t/>
            </a:r>
            <a:endParaRPr sz="800">
              <a:solidFill>
                <a:schemeClr val="dk1"/>
              </a:solidFill>
            </a:endParaRPr>
          </a:p>
          <a:p>
            <a:pPr indent="0" lvl="0" marL="457200" rtl="0" algn="l">
              <a:lnSpc>
                <a:spcPct val="90000"/>
              </a:lnSpc>
              <a:spcBef>
                <a:spcPts val="1000"/>
              </a:spcBef>
              <a:spcAft>
                <a:spcPts val="0"/>
              </a:spcAft>
              <a:buNone/>
            </a:pPr>
            <a:r>
              <a:t/>
            </a:r>
            <a:endParaRPr sz="800">
              <a:solidFill>
                <a:schemeClr val="dk1"/>
              </a:solidFill>
            </a:endParaRPr>
          </a:p>
          <a:p>
            <a:pPr indent="0" lvl="0" marL="457200" rtl="0" algn="l">
              <a:lnSpc>
                <a:spcPct val="90000"/>
              </a:lnSpc>
              <a:spcBef>
                <a:spcPts val="1000"/>
              </a:spcBef>
              <a:spcAft>
                <a:spcPts val="0"/>
              </a:spcAft>
              <a:buNone/>
            </a:pPr>
            <a:r>
              <a:t/>
            </a:r>
            <a:endParaRPr sz="800">
              <a:solidFill>
                <a:schemeClr val="dk1"/>
              </a:solidFill>
            </a:endParaRPr>
          </a:p>
          <a:p>
            <a:pPr indent="0" lvl="0" marL="0" rtl="0" algn="l">
              <a:lnSpc>
                <a:spcPct val="90000"/>
              </a:lnSpc>
              <a:spcBef>
                <a:spcPts val="1000"/>
              </a:spcBef>
              <a:spcAft>
                <a:spcPts val="0"/>
              </a:spcAft>
              <a:buNone/>
            </a:pPr>
            <a:r>
              <a:rPr lang="en" sz="1600">
                <a:solidFill>
                  <a:srgbClr val="002B42"/>
                </a:solidFill>
              </a:rPr>
              <a:t>=&gt; Need to record quality of each base call.</a:t>
            </a:r>
            <a:endParaRPr sz="1600">
              <a:solidFill>
                <a:srgbClr val="002B42"/>
              </a:solidFill>
            </a:endParaRPr>
          </a:p>
        </p:txBody>
      </p:sp>
      <p:pic>
        <p:nvPicPr>
          <p:cNvPr id="389" name="Google Shape;389;p58"/>
          <p:cNvPicPr preferRelativeResize="0"/>
          <p:nvPr/>
        </p:nvPicPr>
        <p:blipFill>
          <a:blip r:embed="rId3">
            <a:alphaModFix/>
          </a:blip>
          <a:stretch>
            <a:fillRect/>
          </a:stretch>
        </p:blipFill>
        <p:spPr>
          <a:xfrm>
            <a:off x="403150" y="2571750"/>
            <a:ext cx="5351999" cy="1809750"/>
          </a:xfrm>
          <a:prstGeom prst="rect">
            <a:avLst/>
          </a:prstGeom>
          <a:noFill/>
          <a:ln>
            <a:noFill/>
          </a:ln>
        </p:spPr>
      </p:pic>
      <p:pic>
        <p:nvPicPr>
          <p:cNvPr id="390" name="Google Shape;390;p58"/>
          <p:cNvPicPr preferRelativeResize="0"/>
          <p:nvPr/>
        </p:nvPicPr>
        <p:blipFill>
          <a:blip r:embed="rId4">
            <a:alphaModFix/>
          </a:blip>
          <a:stretch>
            <a:fillRect/>
          </a:stretch>
        </p:blipFill>
        <p:spPr>
          <a:xfrm>
            <a:off x="6673025" y="1720100"/>
            <a:ext cx="2133100" cy="1703300"/>
          </a:xfrm>
          <a:prstGeom prst="rect">
            <a:avLst/>
          </a:prstGeom>
          <a:noFill/>
          <a:ln>
            <a:noFill/>
          </a:ln>
        </p:spPr>
      </p:pic>
      <p:pic>
        <p:nvPicPr>
          <p:cNvPr id="391" name="Google Shape;391;p58"/>
          <p:cNvPicPr preferRelativeResize="0"/>
          <p:nvPr/>
        </p:nvPicPr>
        <p:blipFill>
          <a:blip r:embed="rId5">
            <a:alphaModFix/>
          </a:blip>
          <a:stretch>
            <a:fillRect/>
          </a:stretch>
        </p:blipFill>
        <p:spPr>
          <a:xfrm>
            <a:off x="6742000" y="3551325"/>
            <a:ext cx="943350" cy="951000"/>
          </a:xfrm>
          <a:prstGeom prst="rect">
            <a:avLst/>
          </a:prstGeom>
          <a:noFill/>
          <a:ln>
            <a:noFill/>
          </a:ln>
        </p:spPr>
      </p:pic>
      <p:pic>
        <p:nvPicPr>
          <p:cNvPr id="392" name="Google Shape;392;p58"/>
          <p:cNvPicPr preferRelativeResize="0"/>
          <p:nvPr/>
        </p:nvPicPr>
        <p:blipFill>
          <a:blip r:embed="rId6">
            <a:alphaModFix/>
          </a:blip>
          <a:stretch>
            <a:fillRect/>
          </a:stretch>
        </p:blipFill>
        <p:spPr>
          <a:xfrm>
            <a:off x="7685350" y="3512462"/>
            <a:ext cx="1028725" cy="102872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59"/>
          <p:cNvSpPr txBox="1"/>
          <p:nvPr>
            <p:ph idx="1" type="body"/>
          </p:nvPr>
        </p:nvSpPr>
        <p:spPr>
          <a:xfrm>
            <a:off x="0" y="666450"/>
            <a:ext cx="8799900" cy="3810600"/>
          </a:xfrm>
          <a:prstGeom prst="rect">
            <a:avLst/>
          </a:prstGeom>
        </p:spPr>
        <p:txBody>
          <a:bodyPr anchorCtr="0" anchor="t" bIns="0" lIns="0" spcFirstLastPara="1" rIns="0" wrap="square" tIns="0">
            <a:normAutofit/>
          </a:bodyPr>
          <a:lstStyle/>
          <a:p>
            <a:pPr indent="-317500" lvl="0" marL="457200" rtl="0" algn="l">
              <a:spcBef>
                <a:spcPts val="800"/>
              </a:spcBef>
              <a:spcAft>
                <a:spcPts val="0"/>
              </a:spcAft>
              <a:buSzPts val="1400"/>
              <a:buChar char="●"/>
            </a:pPr>
            <a:r>
              <a:rPr lang="en"/>
              <a:t>File names often follow a format.</a:t>
            </a:r>
            <a:endParaRPr/>
          </a:p>
          <a:p>
            <a:pPr indent="-317500" lvl="1" marL="914400" rtl="0" algn="l">
              <a:spcBef>
                <a:spcPts val="0"/>
              </a:spcBef>
              <a:spcAft>
                <a:spcPts val="0"/>
              </a:spcAft>
              <a:buSzPts val="1400"/>
              <a:buChar char="○"/>
            </a:pPr>
            <a:r>
              <a:rPr lang="en"/>
              <a:t>SampleName_SampleNumber_LaneNumber_ReadNumber_SetNumber.fastq</a:t>
            </a:r>
            <a:endParaRPr/>
          </a:p>
          <a:p>
            <a:pPr indent="-317500" lvl="1" marL="914400" rtl="0" algn="l">
              <a:spcBef>
                <a:spcPts val="0"/>
              </a:spcBef>
              <a:spcAft>
                <a:spcPts val="0"/>
              </a:spcAft>
              <a:buSzPts val="1400"/>
              <a:buChar char="○"/>
            </a:pPr>
            <a:r>
              <a:rPr lang="en"/>
              <a:t>Eg – Bacteria_S1_L001_R1_001.fastq</a:t>
            </a:r>
            <a:endParaRPr/>
          </a:p>
          <a:p>
            <a:pPr indent="0" lvl="0" marL="0" rtl="0" algn="l">
              <a:spcBef>
                <a:spcPts val="800"/>
              </a:spcBef>
              <a:spcAft>
                <a:spcPts val="0"/>
              </a:spcAft>
              <a:buNone/>
            </a:pPr>
            <a:r>
              <a:t/>
            </a:r>
            <a:endParaRPr sz="1000"/>
          </a:p>
          <a:p>
            <a:pPr indent="-317500" lvl="0" marL="457200" rtl="0" algn="l">
              <a:spcBef>
                <a:spcPts val="800"/>
              </a:spcBef>
              <a:spcAft>
                <a:spcPts val="0"/>
              </a:spcAft>
              <a:buSzPts val="1400"/>
              <a:buChar char="●"/>
            </a:pPr>
            <a:r>
              <a:rPr lang="en"/>
              <a:t>Paired-end reads named with R1 and R2 in file name.</a:t>
            </a:r>
            <a:endParaRPr/>
          </a:p>
          <a:p>
            <a:pPr indent="-317500" lvl="1" marL="914400" rtl="0" algn="l">
              <a:spcBef>
                <a:spcPts val="0"/>
              </a:spcBef>
              <a:spcAft>
                <a:spcPts val="0"/>
              </a:spcAft>
              <a:buSzPts val="1400"/>
              <a:buChar char="○"/>
            </a:pPr>
            <a:r>
              <a:rPr lang="en"/>
              <a:t>Eg – Bacteria_</a:t>
            </a:r>
            <a:r>
              <a:rPr lang="en"/>
              <a:t>GATTACA</a:t>
            </a:r>
            <a:r>
              <a:rPr lang="en"/>
              <a:t>_L001_R1_001.fastq and Bacteria_</a:t>
            </a:r>
            <a:r>
              <a:rPr lang="en"/>
              <a:t>GATTACA</a:t>
            </a:r>
            <a:r>
              <a:rPr lang="en"/>
              <a:t>_L001_R2_001.fastq</a:t>
            </a:r>
            <a:endParaRPr/>
          </a:p>
          <a:p>
            <a:pPr indent="0" lvl="0" marL="457200" rtl="0" algn="l">
              <a:spcBef>
                <a:spcPts val="800"/>
              </a:spcBef>
              <a:spcAft>
                <a:spcPts val="0"/>
              </a:spcAft>
              <a:buNone/>
            </a:pPr>
            <a:r>
              <a:t/>
            </a:r>
            <a:endParaRPr/>
          </a:p>
          <a:p>
            <a:pPr indent="0" lvl="0" marL="457200" rtl="0" algn="l">
              <a:spcBef>
                <a:spcPts val="800"/>
              </a:spcBef>
              <a:spcAft>
                <a:spcPts val="0"/>
              </a:spcAft>
              <a:buNone/>
            </a:pPr>
            <a:r>
              <a:t/>
            </a:r>
            <a:endParaRPr sz="1000"/>
          </a:p>
          <a:p>
            <a:pPr indent="-317500" lvl="0" marL="457200" rtl="0" algn="l">
              <a:spcBef>
                <a:spcPts val="800"/>
              </a:spcBef>
              <a:spcAft>
                <a:spcPts val="0"/>
              </a:spcAft>
              <a:buSzPts val="1400"/>
              <a:buChar char="●"/>
            </a:pPr>
            <a:r>
              <a:rPr lang="en"/>
              <a:t>File extensions may be .fq or even .txt</a:t>
            </a:r>
            <a:endParaRPr/>
          </a:p>
          <a:p>
            <a:pPr indent="-317500" lvl="0" marL="457200" rtl="0" algn="l">
              <a:spcBef>
                <a:spcPts val="0"/>
              </a:spcBef>
              <a:spcAft>
                <a:spcPts val="0"/>
              </a:spcAft>
              <a:buSzPts val="1400"/>
              <a:buChar char="●"/>
            </a:pPr>
            <a:r>
              <a:rPr lang="en"/>
              <a:t>Often compressed using gzip.</a:t>
            </a:r>
            <a:endParaRPr/>
          </a:p>
          <a:p>
            <a:pPr indent="-317500" lvl="1" marL="914400" rtl="0" algn="l">
              <a:spcBef>
                <a:spcPts val="0"/>
              </a:spcBef>
              <a:spcAft>
                <a:spcPts val="0"/>
              </a:spcAft>
              <a:buSzPts val="1400"/>
              <a:buChar char="○"/>
            </a:pPr>
            <a:r>
              <a:rPr lang="en"/>
              <a:t>gzip is free and open-source.</a:t>
            </a:r>
            <a:endParaRPr/>
          </a:p>
          <a:p>
            <a:pPr indent="-317500" lvl="1" marL="914400" rtl="0" algn="l">
              <a:spcBef>
                <a:spcPts val="0"/>
              </a:spcBef>
              <a:spcAft>
                <a:spcPts val="0"/>
              </a:spcAft>
              <a:buSzPts val="1400"/>
              <a:buChar char="○"/>
            </a:pPr>
            <a:r>
              <a:rPr lang="en"/>
              <a:t>Resulting file names have .gz added. Example – .fq.gz.</a:t>
            </a:r>
            <a:endParaRPr/>
          </a:p>
        </p:txBody>
      </p:sp>
      <p:sp>
        <p:nvSpPr>
          <p:cNvPr id="398" name="Google Shape;398;p59"/>
          <p:cNvSpPr txBox="1"/>
          <p:nvPr>
            <p:ph type="title"/>
          </p:nvPr>
        </p:nvSpPr>
        <p:spPr>
          <a:xfrm>
            <a:off x="118872" y="0"/>
            <a:ext cx="9144000" cy="736800"/>
          </a:xfrm>
          <a:prstGeom prst="rect">
            <a:avLst/>
          </a:prstGeom>
        </p:spPr>
        <p:txBody>
          <a:bodyPr anchorCtr="0" anchor="t" bIns="0" lIns="0" spcFirstLastPara="1" rIns="0" wrap="square" tIns="0">
            <a:normAutofit fontScale="90000"/>
          </a:bodyPr>
          <a:lstStyle/>
          <a:p>
            <a:pPr indent="0" lvl="0" marL="0" rtl="0" algn="l">
              <a:spcBef>
                <a:spcPts val="0"/>
              </a:spcBef>
              <a:spcAft>
                <a:spcPts val="0"/>
              </a:spcAft>
              <a:buClr>
                <a:schemeClr val="dk1"/>
              </a:buClr>
              <a:buSzPct val="33333"/>
              <a:buFont typeface="Arial"/>
              <a:buNone/>
            </a:pPr>
            <a:r>
              <a:rPr lang="en"/>
              <a:t>Naming conventions for fastq files</a:t>
            </a:r>
            <a:endParaRPr/>
          </a:p>
          <a:p>
            <a:pPr indent="0" lvl="0" marL="0" rtl="0" algn="l">
              <a:spcBef>
                <a:spcPts val="0"/>
              </a:spcBef>
              <a:spcAft>
                <a:spcPts val="0"/>
              </a:spcAft>
              <a:buNone/>
            </a:pPr>
            <a:r>
              <a:t/>
            </a:r>
            <a:endParaRPr/>
          </a:p>
        </p:txBody>
      </p:sp>
      <p:pic>
        <p:nvPicPr>
          <p:cNvPr id="399" name="Google Shape;399;p59"/>
          <p:cNvPicPr preferRelativeResize="0"/>
          <p:nvPr/>
        </p:nvPicPr>
        <p:blipFill>
          <a:blip r:embed="rId3">
            <a:alphaModFix/>
          </a:blip>
          <a:stretch>
            <a:fillRect/>
          </a:stretch>
        </p:blipFill>
        <p:spPr>
          <a:xfrm>
            <a:off x="5184100" y="2407925"/>
            <a:ext cx="3959901" cy="100675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p60"/>
          <p:cNvSpPr txBox="1"/>
          <p:nvPr>
            <p:ph type="title"/>
          </p:nvPr>
        </p:nvSpPr>
        <p:spPr>
          <a:xfrm>
            <a:off x="628650" y="531341"/>
            <a:ext cx="78867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Knowledge check</a:t>
            </a:r>
            <a:endParaRPr/>
          </a:p>
        </p:txBody>
      </p:sp>
      <p:sp>
        <p:nvSpPr>
          <p:cNvPr id="405" name="Google Shape;405;p60"/>
          <p:cNvSpPr txBox="1"/>
          <p:nvPr>
            <p:ph idx="1" type="body"/>
          </p:nvPr>
        </p:nvSpPr>
        <p:spPr>
          <a:xfrm>
            <a:off x="628650" y="1369219"/>
            <a:ext cx="7886700" cy="3263400"/>
          </a:xfrm>
          <a:prstGeom prst="rect">
            <a:avLst/>
          </a:prstGeom>
        </p:spPr>
        <p:txBody>
          <a:bodyPr anchorCtr="0" anchor="t" bIns="0" lIns="0" spcFirstLastPara="1" rIns="0" wrap="square" tIns="0">
            <a:normAutofit lnSpcReduction="20000"/>
          </a:bodyPr>
          <a:lstStyle/>
          <a:p>
            <a:pPr indent="0" lvl="0" marL="0" rtl="0" algn="l">
              <a:spcBef>
                <a:spcPts val="800"/>
              </a:spcBef>
              <a:spcAft>
                <a:spcPts val="0"/>
              </a:spcAft>
              <a:buNone/>
            </a:pPr>
            <a:r>
              <a:rPr lang="en"/>
              <a:t>What is the flow cell id in the fastq file </a:t>
            </a:r>
            <a:r>
              <a:rPr lang="en"/>
              <a:t>below</a:t>
            </a:r>
            <a:r>
              <a:rPr lang="en"/>
              <a:t>?</a:t>
            </a:r>
            <a:endParaRPr/>
          </a:p>
          <a:p>
            <a:pPr indent="0" lvl="0" marL="0" rtl="0" algn="l">
              <a:spcBef>
                <a:spcPts val="800"/>
              </a:spcBef>
              <a:spcAft>
                <a:spcPts val="0"/>
              </a:spcAft>
              <a:buNone/>
            </a:pPr>
            <a:r>
              <a:t/>
            </a:r>
            <a:endParaRPr/>
          </a:p>
          <a:p>
            <a:pPr indent="0" lvl="0" marL="0" rtl="0" algn="l">
              <a:spcBef>
                <a:spcPts val="800"/>
              </a:spcBef>
              <a:spcAft>
                <a:spcPts val="0"/>
              </a:spcAft>
              <a:buNone/>
            </a:pPr>
            <a:r>
              <a:rPr lang="en"/>
              <a:t>@SIM:1:FCX:1:15:6329:1045 1:N:0:2</a:t>
            </a:r>
            <a:endParaRPr/>
          </a:p>
          <a:p>
            <a:pPr indent="0" lvl="0" marL="0" rtl="0" algn="l">
              <a:spcBef>
                <a:spcPts val="800"/>
              </a:spcBef>
              <a:spcAft>
                <a:spcPts val="0"/>
              </a:spcAft>
              <a:buNone/>
            </a:pPr>
            <a:r>
              <a:rPr lang="en"/>
              <a:t>TCGCACTCAACGCCCTGCATA</a:t>
            </a:r>
            <a:endParaRPr/>
          </a:p>
          <a:p>
            <a:pPr indent="0" lvl="0" marL="0" rtl="0" algn="l">
              <a:spcBef>
                <a:spcPts val="800"/>
              </a:spcBef>
              <a:spcAft>
                <a:spcPts val="0"/>
              </a:spcAft>
              <a:buNone/>
            </a:pPr>
            <a:r>
              <a:rPr lang="en"/>
              <a:t>+</a:t>
            </a:r>
            <a:endParaRPr/>
          </a:p>
          <a:p>
            <a:pPr indent="0" lvl="0" marL="0" rtl="0" algn="l">
              <a:spcBef>
                <a:spcPts val="800"/>
              </a:spcBef>
              <a:spcAft>
                <a:spcPts val="0"/>
              </a:spcAft>
              <a:buNone/>
            </a:pPr>
            <a:r>
              <a:rPr lang="en"/>
              <a:t>&lt;&gt;;##=&gt;&lt;9=AAAAAAAAA9#</a:t>
            </a:r>
            <a:endParaRPr/>
          </a:p>
          <a:p>
            <a:pPr indent="0" lvl="0" marL="0" rtl="0" algn="l">
              <a:spcBef>
                <a:spcPts val="800"/>
              </a:spcBef>
              <a:spcAft>
                <a:spcPts val="0"/>
              </a:spcAft>
              <a:buNone/>
            </a:pPr>
            <a:r>
              <a:t/>
            </a:r>
            <a:endParaRPr/>
          </a:p>
          <a:p>
            <a:pPr indent="-317500" lvl="0" marL="914400" rtl="0" algn="l">
              <a:spcBef>
                <a:spcPts val="800"/>
              </a:spcBef>
              <a:spcAft>
                <a:spcPts val="0"/>
              </a:spcAft>
              <a:buSzPts val="1400"/>
              <a:buAutoNum type="arabicPeriod"/>
            </a:pPr>
            <a:r>
              <a:rPr lang="en"/>
              <a:t>15</a:t>
            </a:r>
            <a:endParaRPr/>
          </a:p>
          <a:p>
            <a:pPr indent="-317500" lvl="0" marL="914400" rtl="0" algn="l">
              <a:spcBef>
                <a:spcPts val="0"/>
              </a:spcBef>
              <a:spcAft>
                <a:spcPts val="0"/>
              </a:spcAft>
              <a:buSzPts val="1400"/>
              <a:buAutoNum type="arabicPeriod"/>
            </a:pPr>
            <a:r>
              <a:rPr lang="en"/>
              <a:t>FCX</a:t>
            </a:r>
            <a:endParaRPr/>
          </a:p>
          <a:p>
            <a:pPr indent="-317500" lvl="0" marL="914400" rtl="0" algn="l">
              <a:spcBef>
                <a:spcPts val="0"/>
              </a:spcBef>
              <a:spcAft>
                <a:spcPts val="0"/>
              </a:spcAft>
              <a:buSzPts val="1400"/>
              <a:buAutoNum type="arabicPeriod"/>
            </a:pPr>
            <a:r>
              <a:rPr lang="en"/>
              <a:t>#</a:t>
            </a:r>
            <a:endParaRPr/>
          </a:p>
          <a:p>
            <a:pPr indent="-317500" lvl="0" marL="914400" rtl="0" algn="l">
              <a:spcBef>
                <a:spcPts val="0"/>
              </a:spcBef>
              <a:spcAft>
                <a:spcPts val="0"/>
              </a:spcAft>
              <a:buSzPts val="1400"/>
              <a:buAutoNum type="arabicPeriod"/>
            </a:pPr>
            <a:r>
              <a:rPr lang="en"/>
              <a:t>SIM</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p61"/>
          <p:cNvSpPr txBox="1"/>
          <p:nvPr>
            <p:ph type="title"/>
          </p:nvPr>
        </p:nvSpPr>
        <p:spPr>
          <a:xfrm>
            <a:off x="628650" y="531341"/>
            <a:ext cx="78867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Knowledge check</a:t>
            </a:r>
            <a:endParaRPr/>
          </a:p>
        </p:txBody>
      </p:sp>
      <p:sp>
        <p:nvSpPr>
          <p:cNvPr id="411" name="Google Shape;411;p61"/>
          <p:cNvSpPr txBox="1"/>
          <p:nvPr>
            <p:ph idx="1" type="body"/>
          </p:nvPr>
        </p:nvSpPr>
        <p:spPr>
          <a:xfrm>
            <a:off x="628650" y="1369219"/>
            <a:ext cx="7886700" cy="3263400"/>
          </a:xfrm>
          <a:prstGeom prst="rect">
            <a:avLst/>
          </a:prstGeom>
        </p:spPr>
        <p:txBody>
          <a:bodyPr anchorCtr="0" anchor="t" bIns="0" lIns="0" spcFirstLastPara="1" rIns="0" wrap="square" tIns="0">
            <a:normAutofit fontScale="85000" lnSpcReduction="20000"/>
          </a:bodyPr>
          <a:lstStyle/>
          <a:p>
            <a:pPr indent="0" lvl="0" marL="0" rtl="0" algn="l">
              <a:spcBef>
                <a:spcPts val="800"/>
              </a:spcBef>
              <a:spcAft>
                <a:spcPts val="0"/>
              </a:spcAft>
              <a:buNone/>
            </a:pPr>
            <a:r>
              <a:rPr lang="en"/>
              <a:t>What is the Q-score (ASCII) of the 3rd base?</a:t>
            </a:r>
            <a:endParaRPr/>
          </a:p>
          <a:p>
            <a:pPr indent="0" lvl="0" marL="0" rtl="0" algn="l">
              <a:spcBef>
                <a:spcPts val="800"/>
              </a:spcBef>
              <a:spcAft>
                <a:spcPts val="0"/>
              </a:spcAft>
              <a:buNone/>
            </a:pPr>
            <a:r>
              <a:t/>
            </a:r>
            <a:endParaRPr/>
          </a:p>
          <a:p>
            <a:pPr indent="0" lvl="0" marL="0" rtl="0" algn="l">
              <a:spcBef>
                <a:spcPts val="800"/>
              </a:spcBef>
              <a:spcAft>
                <a:spcPts val="0"/>
              </a:spcAft>
              <a:buNone/>
            </a:pPr>
            <a:r>
              <a:rPr lang="en"/>
              <a:t>@SIM:1:FCX:1:15:6329:1045 1:N:0:2</a:t>
            </a:r>
            <a:endParaRPr/>
          </a:p>
          <a:p>
            <a:pPr indent="0" lvl="0" marL="0" rtl="0" algn="l">
              <a:spcBef>
                <a:spcPts val="800"/>
              </a:spcBef>
              <a:spcAft>
                <a:spcPts val="0"/>
              </a:spcAft>
              <a:buNone/>
            </a:pPr>
            <a:r>
              <a:rPr lang="en"/>
              <a:t>TCGCACTCAACGCCCTGCATA</a:t>
            </a:r>
            <a:endParaRPr/>
          </a:p>
          <a:p>
            <a:pPr indent="0" lvl="0" marL="0" rtl="0" algn="l">
              <a:spcBef>
                <a:spcPts val="800"/>
              </a:spcBef>
              <a:spcAft>
                <a:spcPts val="0"/>
              </a:spcAft>
              <a:buNone/>
            </a:pPr>
            <a:r>
              <a:rPr lang="en"/>
              <a:t>+</a:t>
            </a:r>
            <a:endParaRPr/>
          </a:p>
          <a:p>
            <a:pPr indent="0" lvl="0" marL="0" rtl="0" algn="l">
              <a:spcBef>
                <a:spcPts val="800"/>
              </a:spcBef>
              <a:spcAft>
                <a:spcPts val="0"/>
              </a:spcAft>
              <a:buNone/>
            </a:pPr>
            <a:r>
              <a:rPr lang="en"/>
              <a:t>&lt;&gt;;##=&gt;&lt;9=AAAAAAAAA9#</a:t>
            </a:r>
            <a:endParaRPr/>
          </a:p>
          <a:p>
            <a:pPr indent="0" lvl="0" marL="0" rtl="0" algn="l">
              <a:spcBef>
                <a:spcPts val="800"/>
              </a:spcBef>
              <a:spcAft>
                <a:spcPts val="0"/>
              </a:spcAft>
              <a:buNone/>
            </a:pPr>
            <a:r>
              <a:t/>
            </a:r>
            <a:endParaRPr/>
          </a:p>
          <a:p>
            <a:pPr indent="-304165" lvl="0" marL="914400" rtl="0" algn="l">
              <a:lnSpc>
                <a:spcPct val="100000"/>
              </a:lnSpc>
              <a:spcBef>
                <a:spcPts val="800"/>
              </a:spcBef>
              <a:spcAft>
                <a:spcPts val="0"/>
              </a:spcAft>
              <a:buSzPct val="66666"/>
              <a:buAutoNum type="arabicPeriod"/>
            </a:pPr>
            <a:r>
              <a:rPr lang="en"/>
              <a:t>G</a:t>
            </a:r>
            <a:endParaRPr/>
          </a:p>
          <a:p>
            <a:pPr indent="-304165" lvl="0" marL="914400" rtl="0" algn="l">
              <a:lnSpc>
                <a:spcPct val="100000"/>
              </a:lnSpc>
              <a:spcBef>
                <a:spcPts val="0"/>
              </a:spcBef>
              <a:spcAft>
                <a:spcPts val="0"/>
              </a:spcAft>
              <a:buSzPct val="66666"/>
              <a:buAutoNum type="arabicPeriod"/>
            </a:pPr>
            <a:r>
              <a:rPr lang="en"/>
              <a:t>&gt;</a:t>
            </a:r>
            <a:endParaRPr/>
          </a:p>
          <a:p>
            <a:pPr indent="-304165" lvl="0" marL="914400" rtl="0" algn="l">
              <a:lnSpc>
                <a:spcPct val="100000"/>
              </a:lnSpc>
              <a:spcBef>
                <a:spcPts val="0"/>
              </a:spcBef>
              <a:spcAft>
                <a:spcPts val="0"/>
              </a:spcAft>
              <a:buSzPct val="66666"/>
              <a:buAutoNum type="arabicPeriod"/>
            </a:pPr>
            <a:r>
              <a:rPr lang="en"/>
              <a:t>;</a:t>
            </a:r>
            <a:endParaRPr/>
          </a:p>
          <a:p>
            <a:pPr indent="-304165" lvl="0" marL="914400" rtl="0" algn="l">
              <a:lnSpc>
                <a:spcPct val="100000"/>
              </a:lnSpc>
              <a:spcBef>
                <a:spcPts val="0"/>
              </a:spcBef>
              <a:spcAft>
                <a:spcPts val="0"/>
              </a:spcAft>
              <a:buSzPct val="66666"/>
              <a:buAutoNum type="arabicPeriod"/>
            </a:pPr>
            <a:r>
              <a:rPr lang="en"/>
              <a:t>I</a:t>
            </a:r>
            <a:endParaRPr/>
          </a:p>
          <a:p>
            <a:pPr indent="-304165" lvl="0" marL="914400" rtl="0" algn="l">
              <a:lnSpc>
                <a:spcPct val="100000"/>
              </a:lnSpc>
              <a:spcBef>
                <a:spcPts val="0"/>
              </a:spcBef>
              <a:spcAft>
                <a:spcPts val="0"/>
              </a:spcAft>
              <a:buSzPct val="66666"/>
              <a:buAutoNum type="arabicPeriod"/>
            </a:pPr>
            <a:r>
              <a:rPr lang="en"/>
              <a:t>None of the above</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sp>
        <p:nvSpPr>
          <p:cNvPr id="416" name="Google Shape;416;p62"/>
          <p:cNvSpPr txBox="1"/>
          <p:nvPr>
            <p:ph type="title"/>
          </p:nvPr>
        </p:nvSpPr>
        <p:spPr>
          <a:xfrm>
            <a:off x="118872" y="0"/>
            <a:ext cx="9008100" cy="736800"/>
          </a:xfrm>
          <a:prstGeom prst="rect">
            <a:avLst/>
          </a:prstGeom>
        </p:spPr>
        <p:txBody>
          <a:bodyPr anchorCtr="0" anchor="t" bIns="0" lIns="0" spcFirstLastPara="1" rIns="0" wrap="square" tIns="0">
            <a:noAutofit/>
          </a:bodyPr>
          <a:lstStyle/>
          <a:p>
            <a:pPr indent="0" lvl="0" marL="0" rtl="0" algn="l">
              <a:spcBef>
                <a:spcPts val="0"/>
              </a:spcBef>
              <a:spcAft>
                <a:spcPts val="0"/>
              </a:spcAft>
              <a:buSzPts val="990"/>
              <a:buNone/>
            </a:pPr>
            <a:r>
              <a:rPr lang="en" sz="3259">
                <a:latin typeface="Arial"/>
                <a:ea typeface="Arial"/>
                <a:cs typeface="Arial"/>
                <a:sym typeface="Arial"/>
              </a:rPr>
              <a:t>FastQC: </a:t>
            </a:r>
            <a:r>
              <a:rPr lang="en" sz="3259">
                <a:solidFill>
                  <a:srgbClr val="1155CC"/>
                </a:solidFill>
                <a:latin typeface="Arial"/>
                <a:ea typeface="Arial"/>
                <a:cs typeface="Arial"/>
                <a:sym typeface="Arial"/>
              </a:rPr>
              <a:t>Quality check of </a:t>
            </a:r>
            <a:r>
              <a:rPr lang="en" sz="3259">
                <a:latin typeface="Arial"/>
                <a:ea typeface="Arial"/>
                <a:cs typeface="Arial"/>
                <a:sym typeface="Arial"/>
              </a:rPr>
              <a:t>sequencing data</a:t>
            </a:r>
            <a:endParaRPr sz="1660">
              <a:solidFill>
                <a:srgbClr val="1155CC"/>
              </a:solidFill>
              <a:latin typeface="Arial"/>
              <a:ea typeface="Arial"/>
              <a:cs typeface="Arial"/>
              <a:sym typeface="Arial"/>
            </a:endParaRPr>
          </a:p>
        </p:txBody>
      </p:sp>
      <p:sp>
        <p:nvSpPr>
          <p:cNvPr id="417" name="Google Shape;417;p62"/>
          <p:cNvSpPr txBox="1"/>
          <p:nvPr/>
        </p:nvSpPr>
        <p:spPr>
          <a:xfrm>
            <a:off x="135900" y="1126000"/>
            <a:ext cx="9008100" cy="3336300"/>
          </a:xfrm>
          <a:prstGeom prst="rect">
            <a:avLst/>
          </a:prstGeom>
          <a:noFill/>
          <a:ln>
            <a:noFill/>
          </a:ln>
        </p:spPr>
        <p:txBody>
          <a:bodyPr anchorCtr="0" anchor="t" bIns="91425" lIns="91425" spcFirstLastPara="1" rIns="91425" wrap="square" tIns="91425">
            <a:spAutoFit/>
          </a:bodyPr>
          <a:lstStyle/>
          <a:p>
            <a:pPr indent="-387350" lvl="0" marL="457200" rtl="0" algn="l">
              <a:lnSpc>
                <a:spcPct val="115000"/>
              </a:lnSpc>
              <a:spcBef>
                <a:spcPts val="1000"/>
              </a:spcBef>
              <a:spcAft>
                <a:spcPts val="0"/>
              </a:spcAft>
              <a:buClr>
                <a:srgbClr val="002B42"/>
              </a:buClr>
              <a:buSzPts val="2500"/>
              <a:buChar char="●"/>
            </a:pPr>
            <a:r>
              <a:rPr lang="en" sz="2500">
                <a:solidFill>
                  <a:srgbClr val="002B42"/>
                </a:solidFill>
              </a:rPr>
              <a:t>Summarizes quality of base calls</a:t>
            </a:r>
            <a:endParaRPr sz="2500">
              <a:solidFill>
                <a:srgbClr val="002B42"/>
              </a:solidFill>
            </a:endParaRPr>
          </a:p>
          <a:p>
            <a:pPr indent="-387350" lvl="0" marL="457200" rtl="0" algn="l">
              <a:lnSpc>
                <a:spcPct val="115000"/>
              </a:lnSpc>
              <a:spcBef>
                <a:spcPts val="0"/>
              </a:spcBef>
              <a:spcAft>
                <a:spcPts val="0"/>
              </a:spcAft>
              <a:buClr>
                <a:srgbClr val="002B42"/>
              </a:buClr>
              <a:buSzPts val="2500"/>
              <a:buChar char="●"/>
            </a:pPr>
            <a:r>
              <a:rPr lang="en" sz="2500">
                <a:solidFill>
                  <a:srgbClr val="002B42"/>
                </a:solidFill>
              </a:rPr>
              <a:t>Any sequences more frequently observed than expected?</a:t>
            </a:r>
            <a:endParaRPr sz="2500">
              <a:solidFill>
                <a:srgbClr val="002B42"/>
              </a:solidFill>
            </a:endParaRPr>
          </a:p>
          <a:p>
            <a:pPr indent="-387350" lvl="0" marL="457200" rtl="0" algn="l">
              <a:lnSpc>
                <a:spcPct val="115000"/>
              </a:lnSpc>
              <a:spcBef>
                <a:spcPts val="0"/>
              </a:spcBef>
              <a:spcAft>
                <a:spcPts val="0"/>
              </a:spcAft>
              <a:buClr>
                <a:srgbClr val="002B42"/>
              </a:buClr>
              <a:buSzPts val="2500"/>
              <a:buChar char="●"/>
            </a:pPr>
            <a:r>
              <a:rPr lang="en" sz="2500">
                <a:solidFill>
                  <a:srgbClr val="002B42"/>
                </a:solidFill>
              </a:rPr>
              <a:t>Any sequence biases?</a:t>
            </a:r>
            <a:endParaRPr sz="2500">
              <a:solidFill>
                <a:srgbClr val="002B42"/>
              </a:solidFill>
            </a:endParaRPr>
          </a:p>
          <a:p>
            <a:pPr indent="-387350" lvl="0" marL="457200" rtl="0" algn="l">
              <a:lnSpc>
                <a:spcPct val="115000"/>
              </a:lnSpc>
              <a:spcBef>
                <a:spcPts val="0"/>
              </a:spcBef>
              <a:spcAft>
                <a:spcPts val="0"/>
              </a:spcAft>
              <a:buClr>
                <a:srgbClr val="002B42"/>
              </a:buClr>
              <a:buSzPts val="2500"/>
              <a:buChar char="●"/>
            </a:pPr>
            <a:r>
              <a:rPr lang="en" sz="2500">
                <a:solidFill>
                  <a:srgbClr val="002B42"/>
                </a:solidFill>
              </a:rPr>
              <a:t>Any GC biases?</a:t>
            </a:r>
            <a:endParaRPr sz="2500">
              <a:solidFill>
                <a:srgbClr val="002B42"/>
              </a:solidFill>
            </a:endParaRPr>
          </a:p>
          <a:p>
            <a:pPr indent="-387350" lvl="0" marL="457200" rtl="0" algn="l">
              <a:lnSpc>
                <a:spcPct val="115000"/>
              </a:lnSpc>
              <a:spcBef>
                <a:spcPts val="0"/>
              </a:spcBef>
              <a:spcAft>
                <a:spcPts val="0"/>
              </a:spcAft>
              <a:buClr>
                <a:srgbClr val="002B42"/>
              </a:buClr>
              <a:buSzPts val="2500"/>
              <a:buChar char="●"/>
            </a:pPr>
            <a:r>
              <a:rPr lang="en" sz="2500">
                <a:solidFill>
                  <a:srgbClr val="002B42"/>
                </a:solidFill>
              </a:rPr>
              <a:t>Checks for presence of known adapters</a:t>
            </a:r>
            <a:endParaRPr sz="2500">
              <a:solidFill>
                <a:srgbClr val="002B42"/>
              </a:solidFill>
            </a:endParaRPr>
          </a:p>
          <a:p>
            <a:pPr indent="0" lvl="0" marL="0" rtl="0" algn="l">
              <a:lnSpc>
                <a:spcPct val="115000"/>
              </a:lnSpc>
              <a:spcBef>
                <a:spcPts val="1000"/>
              </a:spcBef>
              <a:spcAft>
                <a:spcPts val="0"/>
              </a:spcAft>
              <a:buNone/>
            </a:pPr>
            <a:r>
              <a:t/>
            </a:r>
            <a:endParaRPr sz="1500">
              <a:solidFill>
                <a:srgbClr val="002B42"/>
              </a:solidFill>
            </a:endParaRPr>
          </a:p>
          <a:p>
            <a:pPr indent="0" lvl="0" marL="0" rtl="0" algn="l">
              <a:lnSpc>
                <a:spcPct val="115000"/>
              </a:lnSpc>
              <a:spcBef>
                <a:spcPts val="1000"/>
              </a:spcBef>
              <a:spcAft>
                <a:spcPts val="0"/>
              </a:spcAft>
              <a:buNone/>
            </a:pPr>
            <a:r>
              <a:t/>
            </a:r>
            <a:endParaRPr sz="500">
              <a:solidFill>
                <a:schemeClr val="dk1"/>
              </a:solidFill>
            </a:endParaRPr>
          </a:p>
          <a:p>
            <a:pPr indent="0" lvl="0" marL="0" rtl="0" algn="l">
              <a:lnSpc>
                <a:spcPct val="115000"/>
              </a:lnSpc>
              <a:spcBef>
                <a:spcPts val="1000"/>
              </a:spcBef>
              <a:spcAft>
                <a:spcPts val="0"/>
              </a:spcAft>
              <a:buNone/>
            </a:pPr>
            <a:r>
              <a:t/>
            </a:r>
            <a:endParaRPr sz="1300">
              <a:solidFill>
                <a:srgbClr val="002B42"/>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sp>
        <p:nvSpPr>
          <p:cNvPr id="422" name="Google Shape;422;p63"/>
          <p:cNvSpPr txBox="1"/>
          <p:nvPr>
            <p:ph type="title"/>
          </p:nvPr>
        </p:nvSpPr>
        <p:spPr>
          <a:xfrm>
            <a:off x="118872" y="0"/>
            <a:ext cx="9008100" cy="736800"/>
          </a:xfrm>
          <a:prstGeom prst="rect">
            <a:avLst/>
          </a:prstGeom>
        </p:spPr>
        <p:txBody>
          <a:bodyPr anchorCtr="0" anchor="t" bIns="0" lIns="0" spcFirstLastPara="1" rIns="0" wrap="square" tIns="0">
            <a:noAutofit/>
          </a:bodyPr>
          <a:lstStyle/>
          <a:p>
            <a:pPr indent="0" lvl="0" marL="0" rtl="0" algn="l">
              <a:spcBef>
                <a:spcPts val="0"/>
              </a:spcBef>
              <a:spcAft>
                <a:spcPts val="0"/>
              </a:spcAft>
              <a:buSzPts val="990"/>
              <a:buNone/>
            </a:pPr>
            <a:r>
              <a:rPr lang="en" sz="3259">
                <a:latin typeface="Arial"/>
                <a:ea typeface="Arial"/>
                <a:cs typeface="Arial"/>
                <a:sym typeface="Arial"/>
              </a:rPr>
              <a:t>Examples of FastQC reports</a:t>
            </a:r>
            <a:endParaRPr sz="1660">
              <a:solidFill>
                <a:srgbClr val="1155CC"/>
              </a:solidFill>
              <a:latin typeface="Arial"/>
              <a:ea typeface="Arial"/>
              <a:cs typeface="Arial"/>
              <a:sym typeface="Arial"/>
            </a:endParaRPr>
          </a:p>
        </p:txBody>
      </p:sp>
      <p:sp>
        <p:nvSpPr>
          <p:cNvPr id="423" name="Google Shape;423;p63"/>
          <p:cNvSpPr txBox="1"/>
          <p:nvPr/>
        </p:nvSpPr>
        <p:spPr>
          <a:xfrm>
            <a:off x="318600" y="1126000"/>
            <a:ext cx="8506800" cy="33735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1000"/>
              </a:spcBef>
              <a:spcAft>
                <a:spcPts val="0"/>
              </a:spcAft>
              <a:buClr>
                <a:schemeClr val="dk1"/>
              </a:buClr>
              <a:buSzPts val="1100"/>
              <a:buFont typeface="Arial"/>
              <a:buNone/>
            </a:pPr>
            <a:r>
              <a:rPr lang="en" sz="2800">
                <a:solidFill>
                  <a:srgbClr val="002B42"/>
                </a:solidFill>
              </a:rPr>
              <a:t>Good Illumina data:</a:t>
            </a:r>
            <a:r>
              <a:rPr lang="en" sz="2800">
                <a:solidFill>
                  <a:srgbClr val="002B42"/>
                </a:solidFill>
                <a:uFill>
                  <a:noFill/>
                </a:uFill>
                <a:hlinkClick r:id="rId3">
                  <a:extLst>
                    <a:ext uri="{A12FA001-AC4F-418D-AE19-62706E023703}">
                      <ahyp:hlinkClr val="tx"/>
                    </a:ext>
                  </a:extLst>
                </a:hlinkClick>
              </a:rPr>
              <a:t> </a:t>
            </a:r>
            <a:r>
              <a:rPr lang="en" sz="2800" u="sng">
                <a:solidFill>
                  <a:schemeClr val="hlink"/>
                </a:solidFill>
                <a:hlinkClick r:id="rId4"/>
              </a:rPr>
              <a:t>https://www.bioinformatics.babraham.ac.uk/projects/fastqc/good_sequence_short_fastqc.html</a:t>
            </a:r>
            <a:endParaRPr sz="2800" u="sng">
              <a:solidFill>
                <a:schemeClr val="hlink"/>
              </a:solidFill>
            </a:endParaRPr>
          </a:p>
          <a:p>
            <a:pPr indent="0" lvl="0" marL="0" rtl="0" algn="l">
              <a:lnSpc>
                <a:spcPct val="90000"/>
              </a:lnSpc>
              <a:spcBef>
                <a:spcPts val="1000"/>
              </a:spcBef>
              <a:spcAft>
                <a:spcPts val="0"/>
              </a:spcAft>
              <a:buNone/>
            </a:pPr>
            <a:r>
              <a:t/>
            </a:r>
            <a:endParaRPr sz="2250">
              <a:solidFill>
                <a:schemeClr val="dk1"/>
              </a:solidFill>
            </a:endParaRPr>
          </a:p>
          <a:p>
            <a:pPr indent="0" lvl="0" marL="0" rtl="0" algn="l">
              <a:lnSpc>
                <a:spcPct val="90000"/>
              </a:lnSpc>
              <a:spcBef>
                <a:spcPts val="1000"/>
              </a:spcBef>
              <a:spcAft>
                <a:spcPts val="0"/>
              </a:spcAft>
              <a:buNone/>
            </a:pPr>
            <a:r>
              <a:rPr lang="en" sz="2800">
                <a:solidFill>
                  <a:srgbClr val="002B42"/>
                </a:solidFill>
              </a:rPr>
              <a:t>Bad Illumina data:</a:t>
            </a:r>
            <a:r>
              <a:rPr lang="en" sz="2800">
                <a:solidFill>
                  <a:srgbClr val="002B42"/>
                </a:solidFill>
                <a:uFill>
                  <a:noFill/>
                </a:uFill>
                <a:hlinkClick r:id="rId5">
                  <a:extLst>
                    <a:ext uri="{A12FA001-AC4F-418D-AE19-62706E023703}">
                      <ahyp:hlinkClr val="tx"/>
                    </a:ext>
                  </a:extLst>
                </a:hlinkClick>
              </a:rPr>
              <a:t> </a:t>
            </a:r>
            <a:r>
              <a:rPr lang="en" sz="2800" u="sng">
                <a:solidFill>
                  <a:schemeClr val="hlink"/>
                </a:solidFill>
                <a:hlinkClick r:id="rId6"/>
              </a:rPr>
              <a:t>https://www.bioinformatics.babraham.ac.uk/projects/fastqc/bad_sequence_fastqc.html</a:t>
            </a:r>
            <a:endParaRPr sz="2500">
              <a:solidFill>
                <a:srgbClr val="002B42"/>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sp>
        <p:nvSpPr>
          <p:cNvPr id="428" name="Google Shape;428;p64"/>
          <p:cNvSpPr txBox="1"/>
          <p:nvPr>
            <p:ph type="title"/>
          </p:nvPr>
        </p:nvSpPr>
        <p:spPr>
          <a:xfrm>
            <a:off x="118872" y="0"/>
            <a:ext cx="9008100" cy="736800"/>
          </a:xfrm>
          <a:prstGeom prst="rect">
            <a:avLst/>
          </a:prstGeom>
        </p:spPr>
        <p:txBody>
          <a:bodyPr anchorCtr="0" anchor="t" bIns="0" lIns="0" spcFirstLastPara="1" rIns="0" wrap="square" tIns="0">
            <a:noAutofit/>
          </a:bodyPr>
          <a:lstStyle/>
          <a:p>
            <a:pPr indent="0" lvl="0" marL="0" rtl="0" algn="l">
              <a:spcBef>
                <a:spcPts val="0"/>
              </a:spcBef>
              <a:spcAft>
                <a:spcPts val="0"/>
              </a:spcAft>
              <a:buSzPts val="990"/>
              <a:buNone/>
            </a:pPr>
            <a:r>
              <a:rPr lang="en" sz="3259">
                <a:latin typeface="Arial"/>
                <a:ea typeface="Arial"/>
                <a:cs typeface="Arial"/>
                <a:sym typeface="Arial"/>
              </a:rPr>
              <a:t>What if QC gives warn/fail flag?</a:t>
            </a:r>
            <a:endParaRPr sz="1660">
              <a:solidFill>
                <a:srgbClr val="1155CC"/>
              </a:solidFill>
              <a:latin typeface="Arial"/>
              <a:ea typeface="Arial"/>
              <a:cs typeface="Arial"/>
              <a:sym typeface="Arial"/>
            </a:endParaRPr>
          </a:p>
        </p:txBody>
      </p:sp>
      <p:sp>
        <p:nvSpPr>
          <p:cNvPr id="429" name="Google Shape;429;p64"/>
          <p:cNvSpPr txBox="1"/>
          <p:nvPr/>
        </p:nvSpPr>
        <p:spPr>
          <a:xfrm>
            <a:off x="135900" y="897400"/>
            <a:ext cx="9008100" cy="3899400"/>
          </a:xfrm>
          <a:prstGeom prst="rect">
            <a:avLst/>
          </a:prstGeom>
          <a:noFill/>
          <a:ln>
            <a:noFill/>
          </a:ln>
        </p:spPr>
        <p:txBody>
          <a:bodyPr anchorCtr="0" anchor="t" bIns="91425" lIns="91425" spcFirstLastPara="1" rIns="91425" wrap="square" tIns="91425">
            <a:spAutoFit/>
          </a:bodyPr>
          <a:lstStyle/>
          <a:p>
            <a:pPr indent="-355600" lvl="0" marL="457200" rtl="0" algn="l">
              <a:lnSpc>
                <a:spcPct val="90000"/>
              </a:lnSpc>
              <a:spcBef>
                <a:spcPts val="1000"/>
              </a:spcBef>
              <a:spcAft>
                <a:spcPts val="0"/>
              </a:spcAft>
              <a:buClr>
                <a:srgbClr val="002B42"/>
              </a:buClr>
              <a:buSzPts val="2000"/>
              <a:buChar char="●"/>
            </a:pPr>
            <a:r>
              <a:rPr lang="en" sz="2000">
                <a:solidFill>
                  <a:srgbClr val="002B42"/>
                </a:solidFill>
              </a:rPr>
              <a:t>Non-normal GC content per read?</a:t>
            </a:r>
            <a:endParaRPr sz="2000">
              <a:solidFill>
                <a:srgbClr val="002B42"/>
              </a:solidFill>
            </a:endParaRPr>
          </a:p>
          <a:p>
            <a:pPr indent="-355600" lvl="1" marL="914400" rtl="0" algn="l">
              <a:lnSpc>
                <a:spcPct val="90000"/>
              </a:lnSpc>
              <a:spcBef>
                <a:spcPts val="0"/>
              </a:spcBef>
              <a:spcAft>
                <a:spcPts val="0"/>
              </a:spcAft>
              <a:buClr>
                <a:srgbClr val="002B42"/>
              </a:buClr>
              <a:buSzPts val="2000"/>
              <a:buChar char="○"/>
            </a:pPr>
            <a:r>
              <a:rPr lang="en" sz="2000">
                <a:solidFill>
                  <a:srgbClr val="002B42"/>
                </a:solidFill>
              </a:rPr>
              <a:t>Normal expected for whole-genome shotgun sequencing.</a:t>
            </a:r>
            <a:endParaRPr sz="2000">
              <a:solidFill>
                <a:srgbClr val="002B42"/>
              </a:solidFill>
            </a:endParaRPr>
          </a:p>
          <a:p>
            <a:pPr indent="-355600" lvl="1" marL="914400" rtl="0" algn="l">
              <a:lnSpc>
                <a:spcPct val="90000"/>
              </a:lnSpc>
              <a:spcBef>
                <a:spcPts val="0"/>
              </a:spcBef>
              <a:spcAft>
                <a:spcPts val="0"/>
              </a:spcAft>
              <a:buClr>
                <a:srgbClr val="002B42"/>
              </a:buClr>
              <a:buSzPts val="2000"/>
              <a:buChar char="○"/>
            </a:pPr>
            <a:r>
              <a:rPr lang="en" sz="2000">
                <a:solidFill>
                  <a:srgbClr val="002B42"/>
                </a:solidFill>
              </a:rPr>
              <a:t>RNA-seq might give different distributions.</a:t>
            </a:r>
            <a:endParaRPr sz="2000">
              <a:solidFill>
                <a:srgbClr val="002B42"/>
              </a:solidFill>
            </a:endParaRPr>
          </a:p>
          <a:p>
            <a:pPr indent="0" lvl="0" marL="457200" rtl="0" algn="l">
              <a:lnSpc>
                <a:spcPct val="90000"/>
              </a:lnSpc>
              <a:spcBef>
                <a:spcPts val="1000"/>
              </a:spcBef>
              <a:spcAft>
                <a:spcPts val="0"/>
              </a:spcAft>
              <a:buNone/>
            </a:pPr>
            <a:r>
              <a:t/>
            </a:r>
            <a:endParaRPr>
              <a:solidFill>
                <a:schemeClr val="dk1"/>
              </a:solidFill>
            </a:endParaRPr>
          </a:p>
          <a:p>
            <a:pPr indent="-355600" lvl="0" marL="457200" rtl="0" algn="l">
              <a:lnSpc>
                <a:spcPct val="90000"/>
              </a:lnSpc>
              <a:spcBef>
                <a:spcPts val="1000"/>
              </a:spcBef>
              <a:spcAft>
                <a:spcPts val="0"/>
              </a:spcAft>
              <a:buClr>
                <a:srgbClr val="002B42"/>
              </a:buClr>
              <a:buSzPts val="2000"/>
              <a:buChar char="●"/>
            </a:pPr>
            <a:r>
              <a:rPr lang="en" sz="2000">
                <a:solidFill>
                  <a:srgbClr val="002B42"/>
                </a:solidFill>
              </a:rPr>
              <a:t>Non-uniform sequence content per nucleotide?</a:t>
            </a:r>
            <a:endParaRPr sz="2000">
              <a:solidFill>
                <a:srgbClr val="002B42"/>
              </a:solidFill>
            </a:endParaRPr>
          </a:p>
          <a:p>
            <a:pPr indent="-355600" lvl="1" marL="914400" rtl="0" algn="l">
              <a:lnSpc>
                <a:spcPct val="90000"/>
              </a:lnSpc>
              <a:spcBef>
                <a:spcPts val="0"/>
              </a:spcBef>
              <a:spcAft>
                <a:spcPts val="0"/>
              </a:spcAft>
              <a:buClr>
                <a:srgbClr val="002B42"/>
              </a:buClr>
              <a:buSzPts val="2000"/>
              <a:buChar char="○"/>
            </a:pPr>
            <a:r>
              <a:rPr lang="en" sz="2000">
                <a:solidFill>
                  <a:srgbClr val="002B42"/>
                </a:solidFill>
              </a:rPr>
              <a:t>First 10-15 nt in RNA-seq often non-uniform.</a:t>
            </a:r>
            <a:endParaRPr sz="2000">
              <a:solidFill>
                <a:srgbClr val="002B42"/>
              </a:solidFill>
            </a:endParaRPr>
          </a:p>
          <a:p>
            <a:pPr indent="0" lvl="0" marL="457200" rtl="0" algn="l">
              <a:lnSpc>
                <a:spcPct val="90000"/>
              </a:lnSpc>
              <a:spcBef>
                <a:spcPts val="1000"/>
              </a:spcBef>
              <a:spcAft>
                <a:spcPts val="0"/>
              </a:spcAft>
              <a:buNone/>
            </a:pPr>
            <a:r>
              <a:t/>
            </a:r>
            <a:endParaRPr>
              <a:solidFill>
                <a:schemeClr val="dk1"/>
              </a:solidFill>
            </a:endParaRPr>
          </a:p>
          <a:p>
            <a:pPr indent="-355600" lvl="0" marL="457200" rtl="0" algn="l">
              <a:lnSpc>
                <a:spcPct val="90000"/>
              </a:lnSpc>
              <a:spcBef>
                <a:spcPts val="1000"/>
              </a:spcBef>
              <a:spcAft>
                <a:spcPts val="0"/>
              </a:spcAft>
              <a:buClr>
                <a:srgbClr val="002B42"/>
              </a:buClr>
              <a:buSzPts val="2000"/>
              <a:buChar char="●"/>
            </a:pPr>
            <a:r>
              <a:rPr lang="en" sz="2000">
                <a:solidFill>
                  <a:srgbClr val="002B42"/>
                </a:solidFill>
              </a:rPr>
              <a:t>High duplication levels or </a:t>
            </a:r>
            <a:r>
              <a:rPr lang="en" sz="2000">
                <a:solidFill>
                  <a:srgbClr val="002B42"/>
                </a:solidFill>
              </a:rPr>
              <a:t>overrepresented</a:t>
            </a:r>
            <a:r>
              <a:rPr lang="en" sz="2000">
                <a:solidFill>
                  <a:srgbClr val="002B42"/>
                </a:solidFill>
              </a:rPr>
              <a:t> sequences?</a:t>
            </a:r>
            <a:endParaRPr sz="2000">
              <a:solidFill>
                <a:srgbClr val="002B42"/>
              </a:solidFill>
            </a:endParaRPr>
          </a:p>
          <a:p>
            <a:pPr indent="-355600" lvl="1" marL="914400" rtl="0" algn="l">
              <a:lnSpc>
                <a:spcPct val="90000"/>
              </a:lnSpc>
              <a:spcBef>
                <a:spcPts val="0"/>
              </a:spcBef>
              <a:spcAft>
                <a:spcPts val="0"/>
              </a:spcAft>
              <a:buClr>
                <a:srgbClr val="002B42"/>
              </a:buClr>
              <a:buSzPts val="2000"/>
              <a:buChar char="○"/>
            </a:pPr>
            <a:r>
              <a:rPr lang="en" sz="2000">
                <a:solidFill>
                  <a:srgbClr val="002B42"/>
                </a:solidFill>
              </a:rPr>
              <a:t>Are they contaminants, e,g. adapters or PCR duplicates?</a:t>
            </a:r>
            <a:endParaRPr sz="2000">
              <a:solidFill>
                <a:srgbClr val="002B42"/>
              </a:solidFill>
            </a:endParaRPr>
          </a:p>
          <a:p>
            <a:pPr indent="-355600" lvl="1" marL="914400" rtl="0" algn="l">
              <a:lnSpc>
                <a:spcPct val="90000"/>
              </a:lnSpc>
              <a:spcBef>
                <a:spcPts val="0"/>
              </a:spcBef>
              <a:spcAft>
                <a:spcPts val="0"/>
              </a:spcAft>
              <a:buClr>
                <a:srgbClr val="002B42"/>
              </a:buClr>
              <a:buSzPts val="2000"/>
              <a:buChar char="○"/>
            </a:pPr>
            <a:r>
              <a:rPr lang="en" sz="2000">
                <a:solidFill>
                  <a:srgbClr val="002B42"/>
                </a:solidFill>
              </a:rPr>
              <a:t>If so, clean up contaminants.</a:t>
            </a:r>
            <a:endParaRPr sz="2000">
              <a:solidFill>
                <a:srgbClr val="002B42"/>
              </a:solidFill>
            </a:endParaRPr>
          </a:p>
          <a:p>
            <a:pPr indent="-355600" lvl="1" marL="914400" rtl="0" algn="l">
              <a:lnSpc>
                <a:spcPct val="90000"/>
              </a:lnSpc>
              <a:spcBef>
                <a:spcPts val="0"/>
              </a:spcBef>
              <a:spcAft>
                <a:spcPts val="0"/>
              </a:spcAft>
              <a:buClr>
                <a:srgbClr val="002B42"/>
              </a:buClr>
              <a:buSzPts val="2000"/>
              <a:buChar char="○"/>
            </a:pPr>
            <a:r>
              <a:rPr lang="en" sz="2000">
                <a:solidFill>
                  <a:srgbClr val="002B42"/>
                </a:solidFill>
              </a:rPr>
              <a:t>Could be attributed to highly abundant transcripts.</a:t>
            </a:r>
            <a:endParaRPr sz="2000">
              <a:solidFill>
                <a:srgbClr val="002B42"/>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sp>
        <p:nvSpPr>
          <p:cNvPr id="434" name="Google Shape;434;p65"/>
          <p:cNvSpPr txBox="1"/>
          <p:nvPr>
            <p:ph type="title"/>
          </p:nvPr>
        </p:nvSpPr>
        <p:spPr>
          <a:xfrm>
            <a:off x="120000" y="-9"/>
            <a:ext cx="78867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RNA-seq - analysis workflow</a:t>
            </a:r>
            <a:endParaRPr/>
          </a:p>
        </p:txBody>
      </p:sp>
      <p:sp>
        <p:nvSpPr>
          <p:cNvPr id="435" name="Google Shape;435;p65"/>
          <p:cNvSpPr txBox="1"/>
          <p:nvPr/>
        </p:nvSpPr>
        <p:spPr>
          <a:xfrm>
            <a:off x="54700" y="2450550"/>
            <a:ext cx="3125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741B47"/>
                </a:solidFill>
                <a:latin typeface="Helvetica Neue"/>
                <a:ea typeface="Helvetica Neue"/>
                <a:cs typeface="Helvetica Neue"/>
                <a:sym typeface="Helvetica Neue"/>
              </a:rPr>
              <a:t>Session 1 Concepts: </a:t>
            </a:r>
            <a:endParaRPr b="1" sz="1200">
              <a:solidFill>
                <a:srgbClr val="741B47"/>
              </a:solidFill>
              <a:highlight>
                <a:srgbClr val="F7F6F3"/>
              </a:highlight>
            </a:endParaRPr>
          </a:p>
        </p:txBody>
      </p:sp>
      <p:sp>
        <p:nvSpPr>
          <p:cNvPr id="436" name="Google Shape;436;p65"/>
          <p:cNvSpPr/>
          <p:nvPr/>
        </p:nvSpPr>
        <p:spPr>
          <a:xfrm flipH="1">
            <a:off x="2835850" y="2015275"/>
            <a:ext cx="130200" cy="1492200"/>
          </a:xfrm>
          <a:prstGeom prst="rightBracket">
            <a:avLst>
              <a:gd fmla="val 8333"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65"/>
          <p:cNvSpPr txBox="1"/>
          <p:nvPr/>
        </p:nvSpPr>
        <p:spPr>
          <a:xfrm>
            <a:off x="43800" y="3886163"/>
            <a:ext cx="3125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741B47"/>
                </a:solidFill>
                <a:latin typeface="Helvetica Neue"/>
                <a:ea typeface="Helvetica Neue"/>
                <a:cs typeface="Helvetica Neue"/>
                <a:sym typeface="Helvetica Neue"/>
              </a:rPr>
              <a:t>Session 2 Concepts: </a:t>
            </a:r>
            <a:endParaRPr b="1" sz="1200">
              <a:solidFill>
                <a:srgbClr val="741B47"/>
              </a:solidFill>
              <a:highlight>
                <a:srgbClr val="F7F6F3"/>
              </a:highlight>
            </a:endParaRPr>
          </a:p>
          <a:p>
            <a:pPr indent="0" lvl="0" marL="0" rtl="0" algn="l">
              <a:spcBef>
                <a:spcPts val="0"/>
              </a:spcBef>
              <a:spcAft>
                <a:spcPts val="0"/>
              </a:spcAft>
              <a:buNone/>
            </a:pPr>
            <a:r>
              <a:t/>
            </a:r>
            <a:endParaRPr b="1">
              <a:solidFill>
                <a:srgbClr val="741B47"/>
              </a:solidFill>
              <a:latin typeface="Helvetica Neue"/>
              <a:ea typeface="Helvetica Neue"/>
              <a:cs typeface="Helvetica Neue"/>
              <a:sym typeface="Helvetica Neue"/>
            </a:endParaRPr>
          </a:p>
        </p:txBody>
      </p:sp>
      <p:sp>
        <p:nvSpPr>
          <p:cNvPr id="438" name="Google Shape;438;p65"/>
          <p:cNvSpPr/>
          <p:nvPr/>
        </p:nvSpPr>
        <p:spPr>
          <a:xfrm>
            <a:off x="3316325" y="2030150"/>
            <a:ext cx="1993500" cy="493800"/>
          </a:xfrm>
          <a:prstGeom prst="roundRect">
            <a:avLst>
              <a:gd fmla="val 16667" name="adj"/>
            </a:avLst>
          </a:prstGeom>
          <a:solidFill>
            <a:srgbClr val="F3F3F3"/>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Sequencer: Reads</a:t>
            </a:r>
            <a:r>
              <a:rPr lang="en"/>
              <a:t> </a:t>
            </a:r>
            <a:r>
              <a:rPr b="1" lang="en">
                <a:solidFill>
                  <a:schemeClr val="accent2"/>
                </a:solidFill>
              </a:rPr>
              <a:t>Fastq</a:t>
            </a:r>
            <a:endParaRPr b="1">
              <a:solidFill>
                <a:schemeClr val="accent2"/>
              </a:solidFill>
            </a:endParaRPr>
          </a:p>
        </p:txBody>
      </p:sp>
      <p:sp>
        <p:nvSpPr>
          <p:cNvPr id="439" name="Google Shape;439;p65"/>
          <p:cNvSpPr/>
          <p:nvPr/>
        </p:nvSpPr>
        <p:spPr>
          <a:xfrm>
            <a:off x="5445750" y="2030150"/>
            <a:ext cx="1727700" cy="493800"/>
          </a:xfrm>
          <a:prstGeom prst="roundRect">
            <a:avLst>
              <a:gd fmla="val 16667" name="adj"/>
            </a:avLst>
          </a:prstGeom>
          <a:solidFill>
            <a:srgbClr val="F7F6F3"/>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Quality check </a:t>
            </a:r>
            <a:r>
              <a:rPr lang="en"/>
              <a:t> </a:t>
            </a:r>
            <a:endParaRPr/>
          </a:p>
          <a:p>
            <a:pPr indent="0" lvl="0" marL="0" rtl="0" algn="ctr">
              <a:spcBef>
                <a:spcPts val="0"/>
              </a:spcBef>
              <a:spcAft>
                <a:spcPts val="0"/>
              </a:spcAft>
              <a:buNone/>
            </a:pPr>
            <a:r>
              <a:rPr b="1" lang="en">
                <a:solidFill>
                  <a:schemeClr val="accent2"/>
                </a:solidFill>
              </a:rPr>
              <a:t>FastQC </a:t>
            </a:r>
            <a:endParaRPr b="1">
              <a:solidFill>
                <a:schemeClr val="accent2"/>
              </a:solidFill>
            </a:endParaRPr>
          </a:p>
        </p:txBody>
      </p:sp>
      <p:sp>
        <p:nvSpPr>
          <p:cNvPr id="440" name="Google Shape;440;p65"/>
          <p:cNvSpPr/>
          <p:nvPr/>
        </p:nvSpPr>
        <p:spPr>
          <a:xfrm>
            <a:off x="3316325" y="3283863"/>
            <a:ext cx="1993500" cy="493800"/>
          </a:xfrm>
          <a:prstGeom prst="roundRect">
            <a:avLst>
              <a:gd fmla="val 16667" name="adj"/>
            </a:avLst>
          </a:prstGeom>
          <a:solidFill>
            <a:srgbClr val="F7F6F3"/>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Alignment/Mapping</a:t>
            </a:r>
            <a:endParaRPr b="1"/>
          </a:p>
          <a:p>
            <a:pPr indent="0" lvl="0" marL="0" rtl="0" algn="ctr">
              <a:spcBef>
                <a:spcPts val="0"/>
              </a:spcBef>
              <a:spcAft>
                <a:spcPts val="0"/>
              </a:spcAft>
              <a:buNone/>
            </a:pPr>
            <a:r>
              <a:rPr b="1" lang="en">
                <a:solidFill>
                  <a:schemeClr val="accent2"/>
                </a:solidFill>
              </a:rPr>
              <a:t>STAR</a:t>
            </a:r>
            <a:r>
              <a:rPr lang="en"/>
              <a:t> </a:t>
            </a:r>
            <a:endParaRPr/>
          </a:p>
        </p:txBody>
      </p:sp>
      <p:sp>
        <p:nvSpPr>
          <p:cNvPr id="441" name="Google Shape;441;p65"/>
          <p:cNvSpPr/>
          <p:nvPr/>
        </p:nvSpPr>
        <p:spPr>
          <a:xfrm>
            <a:off x="3316325" y="4488475"/>
            <a:ext cx="1993500" cy="493800"/>
          </a:xfrm>
          <a:prstGeom prst="roundRect">
            <a:avLst>
              <a:gd fmla="val 16667" name="adj"/>
            </a:avLst>
          </a:prstGeom>
          <a:solidFill>
            <a:srgbClr val="F7F6F3"/>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DGE</a:t>
            </a:r>
            <a:endParaRPr/>
          </a:p>
        </p:txBody>
      </p:sp>
      <p:sp>
        <p:nvSpPr>
          <p:cNvPr id="442" name="Google Shape;442;p65"/>
          <p:cNvSpPr/>
          <p:nvPr/>
        </p:nvSpPr>
        <p:spPr>
          <a:xfrm>
            <a:off x="3316325" y="3886175"/>
            <a:ext cx="1993500" cy="493800"/>
          </a:xfrm>
          <a:prstGeom prst="roundRect">
            <a:avLst>
              <a:gd fmla="val 16667" name="adj"/>
            </a:avLst>
          </a:prstGeom>
          <a:solidFill>
            <a:srgbClr val="F7F6F3"/>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1200">
                <a:solidFill>
                  <a:schemeClr val="dk1"/>
                </a:solidFill>
              </a:rPr>
              <a:t>Counting Reads </a:t>
            </a:r>
            <a:endParaRPr b="1" sz="1200">
              <a:solidFill>
                <a:schemeClr val="dk1"/>
              </a:solidFill>
            </a:endParaRPr>
          </a:p>
          <a:p>
            <a:pPr indent="0" lvl="0" marL="0" rtl="0" algn="ctr">
              <a:spcBef>
                <a:spcPts val="0"/>
              </a:spcBef>
              <a:spcAft>
                <a:spcPts val="0"/>
              </a:spcAft>
              <a:buNone/>
            </a:pPr>
            <a:r>
              <a:rPr b="1" lang="en">
                <a:solidFill>
                  <a:schemeClr val="accent2"/>
                </a:solidFill>
              </a:rPr>
              <a:t>featureCounts</a:t>
            </a:r>
            <a:endParaRPr b="1" sz="1200"/>
          </a:p>
        </p:txBody>
      </p:sp>
      <p:sp>
        <p:nvSpPr>
          <p:cNvPr id="443" name="Google Shape;443;p65"/>
          <p:cNvSpPr/>
          <p:nvPr/>
        </p:nvSpPr>
        <p:spPr>
          <a:xfrm>
            <a:off x="3316325" y="2681575"/>
            <a:ext cx="1993500" cy="493800"/>
          </a:xfrm>
          <a:prstGeom prst="roundRect">
            <a:avLst>
              <a:gd fmla="val 16667" name="adj"/>
            </a:avLst>
          </a:prstGeom>
          <a:solidFill>
            <a:srgbClr val="D5A6BD"/>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Trimming</a:t>
            </a:r>
            <a:endParaRPr b="1"/>
          </a:p>
          <a:p>
            <a:pPr indent="0" lvl="0" marL="0" rtl="0" algn="ctr">
              <a:spcBef>
                <a:spcPts val="0"/>
              </a:spcBef>
              <a:spcAft>
                <a:spcPts val="0"/>
              </a:spcAft>
              <a:buNone/>
            </a:pPr>
            <a:r>
              <a:rPr b="1" lang="en">
                <a:solidFill>
                  <a:schemeClr val="accent2"/>
                </a:solidFill>
              </a:rPr>
              <a:t>cutadapt</a:t>
            </a:r>
            <a:endParaRPr b="1">
              <a:solidFill>
                <a:schemeClr val="accent2"/>
              </a:solidFill>
            </a:endParaRPr>
          </a:p>
        </p:txBody>
      </p:sp>
      <p:sp>
        <p:nvSpPr>
          <p:cNvPr id="444" name="Google Shape;444;p65"/>
          <p:cNvSpPr/>
          <p:nvPr/>
        </p:nvSpPr>
        <p:spPr>
          <a:xfrm>
            <a:off x="5445750" y="2681575"/>
            <a:ext cx="1727700" cy="493800"/>
          </a:xfrm>
          <a:prstGeom prst="roundRect">
            <a:avLst>
              <a:gd fmla="val 16667" name="adj"/>
            </a:avLst>
          </a:prstGeom>
          <a:solidFill>
            <a:srgbClr val="F7F6F3"/>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Quality check </a:t>
            </a:r>
            <a:r>
              <a:rPr lang="en"/>
              <a:t> </a:t>
            </a:r>
            <a:endParaRPr/>
          </a:p>
          <a:p>
            <a:pPr indent="0" lvl="0" marL="0" rtl="0" algn="ctr">
              <a:spcBef>
                <a:spcPts val="0"/>
              </a:spcBef>
              <a:spcAft>
                <a:spcPts val="0"/>
              </a:spcAft>
              <a:buClr>
                <a:schemeClr val="dk1"/>
              </a:buClr>
              <a:buSzPts val="1100"/>
              <a:buFont typeface="Arial"/>
              <a:buNone/>
            </a:pPr>
            <a:r>
              <a:rPr b="1" lang="en">
                <a:solidFill>
                  <a:schemeClr val="accent2"/>
                </a:solidFill>
              </a:rPr>
              <a:t>FastQC</a:t>
            </a:r>
            <a:endParaRPr b="1">
              <a:solidFill>
                <a:schemeClr val="accent2"/>
              </a:solidFill>
            </a:endParaRPr>
          </a:p>
        </p:txBody>
      </p:sp>
      <p:sp>
        <p:nvSpPr>
          <p:cNvPr id="445" name="Google Shape;445;p65"/>
          <p:cNvSpPr/>
          <p:nvPr/>
        </p:nvSpPr>
        <p:spPr>
          <a:xfrm>
            <a:off x="5445750" y="3283875"/>
            <a:ext cx="1727700" cy="493800"/>
          </a:xfrm>
          <a:prstGeom prst="roundRect">
            <a:avLst>
              <a:gd fmla="val 16667" name="adj"/>
            </a:avLst>
          </a:prstGeom>
          <a:solidFill>
            <a:srgbClr val="F7F6F3"/>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Quality check </a:t>
            </a:r>
            <a:r>
              <a:rPr lang="en"/>
              <a:t> </a:t>
            </a:r>
            <a:endParaRPr/>
          </a:p>
          <a:p>
            <a:pPr indent="0" lvl="0" marL="0" rtl="0" algn="ctr">
              <a:spcBef>
                <a:spcPts val="0"/>
              </a:spcBef>
              <a:spcAft>
                <a:spcPts val="0"/>
              </a:spcAft>
              <a:buClr>
                <a:schemeClr val="dk1"/>
              </a:buClr>
              <a:buSzPts val="1100"/>
              <a:buFont typeface="Arial"/>
              <a:buNone/>
            </a:pPr>
            <a:r>
              <a:t/>
            </a:r>
            <a:endParaRPr b="1">
              <a:solidFill>
                <a:schemeClr val="accent2"/>
              </a:solidFill>
            </a:endParaRPr>
          </a:p>
        </p:txBody>
      </p:sp>
      <p:sp>
        <p:nvSpPr>
          <p:cNvPr id="446" name="Google Shape;446;p65"/>
          <p:cNvSpPr/>
          <p:nvPr/>
        </p:nvSpPr>
        <p:spPr>
          <a:xfrm>
            <a:off x="3316325" y="776450"/>
            <a:ext cx="1993500" cy="493800"/>
          </a:xfrm>
          <a:prstGeom prst="roundRect">
            <a:avLst>
              <a:gd fmla="val 16667" name="adj"/>
            </a:avLst>
          </a:prstGeom>
          <a:solidFill>
            <a:srgbClr val="F7F6F3"/>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Biological question</a:t>
            </a:r>
            <a:endParaRPr b="1">
              <a:solidFill>
                <a:schemeClr val="accent2"/>
              </a:solidFill>
            </a:endParaRPr>
          </a:p>
        </p:txBody>
      </p:sp>
      <p:sp>
        <p:nvSpPr>
          <p:cNvPr id="447" name="Google Shape;447;p65"/>
          <p:cNvSpPr/>
          <p:nvPr/>
        </p:nvSpPr>
        <p:spPr>
          <a:xfrm>
            <a:off x="3316325" y="1403288"/>
            <a:ext cx="1993500" cy="493800"/>
          </a:xfrm>
          <a:prstGeom prst="roundRect">
            <a:avLst>
              <a:gd fmla="val 16667" name="adj"/>
            </a:avLst>
          </a:prstGeom>
          <a:solidFill>
            <a:srgbClr val="F7F6F3"/>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Library preparation</a:t>
            </a:r>
            <a:endParaRPr b="1">
              <a:solidFill>
                <a:schemeClr val="accent2"/>
              </a:solidFill>
            </a:endParaRPr>
          </a:p>
        </p:txBody>
      </p:sp>
      <p:sp>
        <p:nvSpPr>
          <p:cNvPr id="448" name="Google Shape;448;p65"/>
          <p:cNvSpPr/>
          <p:nvPr/>
        </p:nvSpPr>
        <p:spPr>
          <a:xfrm>
            <a:off x="5445750" y="3893249"/>
            <a:ext cx="1727700" cy="493800"/>
          </a:xfrm>
          <a:prstGeom prst="roundRect">
            <a:avLst>
              <a:gd fmla="val 16667" name="adj"/>
            </a:avLst>
          </a:prstGeom>
          <a:solidFill>
            <a:srgbClr val="F7F6F3"/>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Quality check </a:t>
            </a:r>
            <a:r>
              <a:rPr lang="en"/>
              <a:t> </a:t>
            </a:r>
            <a:endParaRPr/>
          </a:p>
          <a:p>
            <a:pPr indent="0" lvl="0" marL="0" rtl="0" algn="ctr">
              <a:spcBef>
                <a:spcPts val="0"/>
              </a:spcBef>
              <a:spcAft>
                <a:spcPts val="0"/>
              </a:spcAft>
              <a:buClr>
                <a:schemeClr val="dk1"/>
              </a:buClr>
              <a:buSzPts val="1100"/>
              <a:buFont typeface="Arial"/>
              <a:buNone/>
            </a:pPr>
            <a:r>
              <a:t/>
            </a:r>
            <a:endParaRPr b="1">
              <a:solidFill>
                <a:schemeClr val="accent2"/>
              </a:solidFill>
            </a:endParaRPr>
          </a:p>
        </p:txBody>
      </p:sp>
      <p:sp>
        <p:nvSpPr>
          <p:cNvPr id="449" name="Google Shape;449;p65"/>
          <p:cNvSpPr/>
          <p:nvPr/>
        </p:nvSpPr>
        <p:spPr>
          <a:xfrm flipH="1">
            <a:off x="2817925" y="3893250"/>
            <a:ext cx="207300" cy="1088100"/>
          </a:xfrm>
          <a:prstGeom prst="rightBracket">
            <a:avLst>
              <a:gd fmla="val 8333"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65"/>
          <p:cNvSpPr txBox="1"/>
          <p:nvPr/>
        </p:nvSpPr>
        <p:spPr>
          <a:xfrm>
            <a:off x="7576000" y="3002800"/>
            <a:ext cx="15681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accent2"/>
                </a:solidFill>
                <a:latin typeface="Helvetica Neue"/>
                <a:ea typeface="Helvetica Neue"/>
                <a:cs typeface="Helvetica Neue"/>
                <a:sym typeface="Helvetica Neue"/>
              </a:rPr>
              <a:t>Session 2 Demo</a:t>
            </a:r>
            <a:endParaRPr b="1" sz="1200">
              <a:solidFill>
                <a:schemeClr val="accent2"/>
              </a:solidFill>
              <a:highlight>
                <a:srgbClr val="F7F6F3"/>
              </a:highlight>
            </a:endParaRPr>
          </a:p>
          <a:p>
            <a:pPr indent="0" lvl="0" marL="0" rtl="0" algn="l">
              <a:spcBef>
                <a:spcPts val="0"/>
              </a:spcBef>
              <a:spcAft>
                <a:spcPts val="0"/>
              </a:spcAft>
              <a:buNone/>
            </a:pPr>
            <a:r>
              <a:t/>
            </a:r>
            <a:endParaRPr b="1">
              <a:latin typeface="Helvetica Neue"/>
              <a:ea typeface="Helvetica Neue"/>
              <a:cs typeface="Helvetica Neue"/>
              <a:sym typeface="Helvetica Neue"/>
            </a:endParaRPr>
          </a:p>
        </p:txBody>
      </p:sp>
      <p:sp>
        <p:nvSpPr>
          <p:cNvPr id="451" name="Google Shape;451;p65"/>
          <p:cNvSpPr/>
          <p:nvPr/>
        </p:nvSpPr>
        <p:spPr>
          <a:xfrm flipH="1" rot="10800000">
            <a:off x="7309375" y="2015275"/>
            <a:ext cx="207300" cy="2473200"/>
          </a:xfrm>
          <a:prstGeom prst="rightBracket">
            <a:avLst>
              <a:gd fmla="val 8333"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52" name="Google Shape;452;p65"/>
          <p:cNvPicPr preferRelativeResize="0"/>
          <p:nvPr/>
        </p:nvPicPr>
        <p:blipFill>
          <a:blip r:embed="rId3">
            <a:alphaModFix/>
          </a:blip>
          <a:stretch>
            <a:fillRect/>
          </a:stretch>
        </p:blipFill>
        <p:spPr>
          <a:xfrm>
            <a:off x="6767525" y="147869"/>
            <a:ext cx="2011679" cy="51297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30"/>
          <p:cNvSpPr txBox="1"/>
          <p:nvPr>
            <p:ph type="title"/>
          </p:nvPr>
        </p:nvSpPr>
        <p:spPr>
          <a:xfrm>
            <a:off x="83650" y="0"/>
            <a:ext cx="91440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Flow cell organization for sequencing</a:t>
            </a:r>
            <a:endParaRPr/>
          </a:p>
        </p:txBody>
      </p:sp>
      <p:pic>
        <p:nvPicPr>
          <p:cNvPr id="127" name="Google Shape;127;p30"/>
          <p:cNvPicPr preferRelativeResize="0"/>
          <p:nvPr/>
        </p:nvPicPr>
        <p:blipFill>
          <a:blip r:embed="rId3">
            <a:alphaModFix/>
          </a:blip>
          <a:stretch>
            <a:fillRect/>
          </a:stretch>
        </p:blipFill>
        <p:spPr>
          <a:xfrm>
            <a:off x="3570199" y="2047125"/>
            <a:ext cx="5437051" cy="2847275"/>
          </a:xfrm>
          <a:prstGeom prst="rect">
            <a:avLst/>
          </a:prstGeom>
          <a:noFill/>
          <a:ln>
            <a:noFill/>
          </a:ln>
        </p:spPr>
      </p:pic>
      <p:pic>
        <p:nvPicPr>
          <p:cNvPr id="128" name="Google Shape;128;p30"/>
          <p:cNvPicPr preferRelativeResize="0"/>
          <p:nvPr/>
        </p:nvPicPr>
        <p:blipFill>
          <a:blip r:embed="rId4">
            <a:alphaModFix/>
          </a:blip>
          <a:stretch>
            <a:fillRect/>
          </a:stretch>
        </p:blipFill>
        <p:spPr>
          <a:xfrm>
            <a:off x="623775" y="3233450"/>
            <a:ext cx="1792500" cy="1660950"/>
          </a:xfrm>
          <a:prstGeom prst="rect">
            <a:avLst/>
          </a:prstGeom>
          <a:noFill/>
          <a:ln>
            <a:noFill/>
          </a:ln>
        </p:spPr>
      </p:pic>
      <p:sp>
        <p:nvSpPr>
          <p:cNvPr id="129" name="Google Shape;129;p30"/>
          <p:cNvSpPr txBox="1"/>
          <p:nvPr/>
        </p:nvSpPr>
        <p:spPr>
          <a:xfrm>
            <a:off x="3473375" y="1245675"/>
            <a:ext cx="49941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900">
                <a:solidFill>
                  <a:schemeClr val="dk1"/>
                </a:solidFill>
              </a:rPr>
              <a:t>cDNA library is applied to a flow cell</a:t>
            </a:r>
            <a:endParaRPr sz="100">
              <a:solidFill>
                <a:schemeClr val="dk1"/>
              </a:solidFill>
            </a:endParaRPr>
          </a:p>
        </p:txBody>
      </p:sp>
      <p:pic>
        <p:nvPicPr>
          <p:cNvPr id="130" name="Google Shape;130;p30"/>
          <p:cNvPicPr preferRelativeResize="0"/>
          <p:nvPr/>
        </p:nvPicPr>
        <p:blipFill>
          <a:blip r:embed="rId5">
            <a:alphaModFix/>
          </a:blip>
          <a:stretch>
            <a:fillRect/>
          </a:stretch>
        </p:blipFill>
        <p:spPr>
          <a:xfrm>
            <a:off x="367700" y="736800"/>
            <a:ext cx="4337650" cy="210277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sp>
        <p:nvSpPr>
          <p:cNvPr id="457" name="Google Shape;457;p66"/>
          <p:cNvSpPr txBox="1"/>
          <p:nvPr>
            <p:ph type="title"/>
          </p:nvPr>
        </p:nvSpPr>
        <p:spPr>
          <a:xfrm>
            <a:off x="152397" y="76200"/>
            <a:ext cx="78867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sz="2500">
                <a:solidFill>
                  <a:srgbClr val="1155CC"/>
                </a:solidFill>
              </a:rPr>
              <a:t>Trimming - </a:t>
            </a:r>
            <a:r>
              <a:rPr lang="en" sz="2500">
                <a:solidFill>
                  <a:srgbClr val="1155CC"/>
                </a:solidFill>
                <a:latin typeface="Arial"/>
                <a:ea typeface="Arial"/>
                <a:cs typeface="Arial"/>
                <a:sym typeface="Arial"/>
              </a:rPr>
              <a:t>Removing adapters  </a:t>
            </a:r>
            <a:endParaRPr sz="2500">
              <a:solidFill>
                <a:srgbClr val="1155CC"/>
              </a:solidFill>
            </a:endParaRPr>
          </a:p>
        </p:txBody>
      </p:sp>
      <p:sp>
        <p:nvSpPr>
          <p:cNvPr id="458" name="Google Shape;458;p66"/>
          <p:cNvSpPr txBox="1"/>
          <p:nvPr/>
        </p:nvSpPr>
        <p:spPr>
          <a:xfrm>
            <a:off x="118863" y="4583475"/>
            <a:ext cx="43635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chemeClr val="accent2"/>
                </a:solidFill>
              </a:rPr>
              <a:t>Tools: cutadapt, Trimmomatic</a:t>
            </a:r>
            <a:endParaRPr b="1" sz="300">
              <a:solidFill>
                <a:schemeClr val="accent2"/>
              </a:solidFill>
            </a:endParaRPr>
          </a:p>
        </p:txBody>
      </p:sp>
      <p:pic>
        <p:nvPicPr>
          <p:cNvPr id="459" name="Google Shape;459;p66"/>
          <p:cNvPicPr preferRelativeResize="0"/>
          <p:nvPr/>
        </p:nvPicPr>
        <p:blipFill>
          <a:blip r:embed="rId3">
            <a:alphaModFix/>
          </a:blip>
          <a:stretch>
            <a:fillRect/>
          </a:stretch>
        </p:blipFill>
        <p:spPr>
          <a:xfrm>
            <a:off x="118874" y="421125"/>
            <a:ext cx="3376947" cy="2444276"/>
          </a:xfrm>
          <a:prstGeom prst="rect">
            <a:avLst/>
          </a:prstGeom>
          <a:noFill/>
          <a:ln>
            <a:noFill/>
          </a:ln>
        </p:spPr>
      </p:pic>
      <p:pic>
        <p:nvPicPr>
          <p:cNvPr id="460" name="Google Shape;460;p66"/>
          <p:cNvPicPr preferRelativeResize="0"/>
          <p:nvPr/>
        </p:nvPicPr>
        <p:blipFill>
          <a:blip r:embed="rId4">
            <a:alphaModFix/>
          </a:blip>
          <a:stretch>
            <a:fillRect/>
          </a:stretch>
        </p:blipFill>
        <p:spPr>
          <a:xfrm>
            <a:off x="2470000" y="1929975"/>
            <a:ext cx="6553326" cy="2556061"/>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sp>
        <p:nvSpPr>
          <p:cNvPr id="465" name="Google Shape;465;p67"/>
          <p:cNvSpPr txBox="1"/>
          <p:nvPr>
            <p:ph type="title"/>
          </p:nvPr>
        </p:nvSpPr>
        <p:spPr>
          <a:xfrm>
            <a:off x="118872" y="0"/>
            <a:ext cx="78867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cutadapt removes adapters</a:t>
            </a:r>
            <a:endParaRPr/>
          </a:p>
        </p:txBody>
      </p:sp>
      <p:sp>
        <p:nvSpPr>
          <p:cNvPr id="466" name="Google Shape;466;p67"/>
          <p:cNvSpPr txBox="1"/>
          <p:nvPr>
            <p:ph idx="1" type="body"/>
          </p:nvPr>
        </p:nvSpPr>
        <p:spPr>
          <a:xfrm>
            <a:off x="4138200" y="700975"/>
            <a:ext cx="5005800" cy="1348200"/>
          </a:xfrm>
          <a:prstGeom prst="rect">
            <a:avLst/>
          </a:prstGeom>
        </p:spPr>
        <p:txBody>
          <a:bodyPr anchorCtr="0" anchor="t" bIns="0" lIns="0" spcFirstLastPara="1" rIns="0" wrap="square" tIns="0">
            <a:normAutofit/>
          </a:bodyPr>
          <a:lstStyle/>
          <a:p>
            <a:pPr indent="-292100" lvl="0" marL="457200" rtl="0" algn="l">
              <a:lnSpc>
                <a:spcPct val="150000"/>
              </a:lnSpc>
              <a:spcBef>
                <a:spcPts val="800"/>
              </a:spcBef>
              <a:spcAft>
                <a:spcPts val="0"/>
              </a:spcAft>
              <a:buSzPts val="1000"/>
              <a:buChar char="●"/>
            </a:pPr>
            <a:r>
              <a:rPr lang="en" sz="1700"/>
              <a:t>Search for adapter sequence in read.</a:t>
            </a:r>
            <a:endParaRPr sz="1700"/>
          </a:p>
          <a:p>
            <a:pPr indent="-292100" lvl="0" marL="457200" rtl="0" algn="l">
              <a:lnSpc>
                <a:spcPct val="150000"/>
              </a:lnSpc>
              <a:spcBef>
                <a:spcPts val="0"/>
              </a:spcBef>
              <a:spcAft>
                <a:spcPts val="0"/>
              </a:spcAft>
              <a:buSzPts val="1000"/>
              <a:buChar char="●"/>
            </a:pPr>
            <a:r>
              <a:rPr lang="en" sz="1700"/>
              <a:t>Allow for mismatches in sequence.</a:t>
            </a:r>
            <a:endParaRPr sz="1700"/>
          </a:p>
          <a:p>
            <a:pPr indent="-292100" lvl="0" marL="457200" rtl="0" algn="l">
              <a:lnSpc>
                <a:spcPct val="150000"/>
              </a:lnSpc>
              <a:spcBef>
                <a:spcPts val="0"/>
              </a:spcBef>
              <a:spcAft>
                <a:spcPts val="0"/>
              </a:spcAft>
              <a:buSzPts val="1000"/>
              <a:buChar char="●"/>
            </a:pPr>
            <a:r>
              <a:rPr lang="en" sz="1700"/>
              <a:t>If significant alignment, cut.</a:t>
            </a:r>
            <a:endParaRPr sz="1700"/>
          </a:p>
        </p:txBody>
      </p:sp>
      <p:pic>
        <p:nvPicPr>
          <p:cNvPr id="467" name="Google Shape;467;p67"/>
          <p:cNvPicPr preferRelativeResize="0"/>
          <p:nvPr/>
        </p:nvPicPr>
        <p:blipFill rotWithShape="1">
          <a:blip r:embed="rId3">
            <a:alphaModFix/>
          </a:blip>
          <a:srcRect b="0" l="0" r="0" t="-4602"/>
          <a:stretch/>
        </p:blipFill>
        <p:spPr>
          <a:xfrm>
            <a:off x="118875" y="586300"/>
            <a:ext cx="3874325" cy="1025125"/>
          </a:xfrm>
          <a:prstGeom prst="rect">
            <a:avLst/>
          </a:prstGeom>
          <a:noFill/>
          <a:ln>
            <a:noFill/>
          </a:ln>
        </p:spPr>
      </p:pic>
      <p:grpSp>
        <p:nvGrpSpPr>
          <p:cNvPr id="468" name="Google Shape;468;p67"/>
          <p:cNvGrpSpPr/>
          <p:nvPr/>
        </p:nvGrpSpPr>
        <p:grpSpPr>
          <a:xfrm>
            <a:off x="254087" y="1809812"/>
            <a:ext cx="7569025" cy="3288488"/>
            <a:chOff x="787487" y="1809812"/>
            <a:chExt cx="7569025" cy="3288488"/>
          </a:xfrm>
        </p:grpSpPr>
        <p:grpSp>
          <p:nvGrpSpPr>
            <p:cNvPr id="469" name="Google Shape;469;p67"/>
            <p:cNvGrpSpPr/>
            <p:nvPr/>
          </p:nvGrpSpPr>
          <p:grpSpPr>
            <a:xfrm>
              <a:off x="787487" y="1809812"/>
              <a:ext cx="7569025" cy="1916013"/>
              <a:chOff x="206050" y="2637937"/>
              <a:chExt cx="7569025" cy="1916013"/>
            </a:xfrm>
          </p:grpSpPr>
          <p:pic>
            <p:nvPicPr>
              <p:cNvPr id="470" name="Google Shape;470;p67"/>
              <p:cNvPicPr preferRelativeResize="0"/>
              <p:nvPr/>
            </p:nvPicPr>
            <p:blipFill>
              <a:blip r:embed="rId4">
                <a:alphaModFix/>
              </a:blip>
              <a:stretch>
                <a:fillRect/>
              </a:stretch>
            </p:blipFill>
            <p:spPr>
              <a:xfrm>
                <a:off x="206050" y="2637937"/>
                <a:ext cx="7370799" cy="1916013"/>
              </a:xfrm>
              <a:prstGeom prst="rect">
                <a:avLst/>
              </a:prstGeom>
              <a:noFill/>
              <a:ln>
                <a:noFill/>
              </a:ln>
            </p:spPr>
          </p:pic>
          <p:sp>
            <p:nvSpPr>
              <p:cNvPr id="471" name="Google Shape;471;p67"/>
              <p:cNvSpPr txBox="1"/>
              <p:nvPr/>
            </p:nvSpPr>
            <p:spPr>
              <a:xfrm>
                <a:off x="1209850" y="3472025"/>
                <a:ext cx="524700" cy="3540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100">
                    <a:latin typeface="Helvetica Neue"/>
                    <a:ea typeface="Helvetica Neue"/>
                    <a:cs typeface="Helvetica Neue"/>
                    <a:sym typeface="Helvetica Neue"/>
                  </a:rPr>
                  <a:t>5’</a:t>
                </a:r>
                <a:endParaRPr sz="1100">
                  <a:latin typeface="Helvetica Neue"/>
                  <a:ea typeface="Helvetica Neue"/>
                  <a:cs typeface="Helvetica Neue"/>
                  <a:sym typeface="Helvetica Neue"/>
                </a:endParaRPr>
              </a:p>
            </p:txBody>
          </p:sp>
          <p:sp>
            <p:nvSpPr>
              <p:cNvPr id="472" name="Google Shape;472;p67"/>
              <p:cNvSpPr txBox="1"/>
              <p:nvPr/>
            </p:nvSpPr>
            <p:spPr>
              <a:xfrm>
                <a:off x="3033625" y="3472025"/>
                <a:ext cx="5247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Helvetica Neue"/>
                    <a:ea typeface="Helvetica Neue"/>
                    <a:cs typeface="Helvetica Neue"/>
                    <a:sym typeface="Helvetica Neue"/>
                  </a:rPr>
                  <a:t>3’</a:t>
                </a:r>
                <a:endParaRPr sz="1100">
                  <a:latin typeface="Helvetica Neue"/>
                  <a:ea typeface="Helvetica Neue"/>
                  <a:cs typeface="Helvetica Neue"/>
                  <a:sym typeface="Helvetica Neue"/>
                </a:endParaRPr>
              </a:p>
            </p:txBody>
          </p:sp>
          <p:sp>
            <p:nvSpPr>
              <p:cNvPr id="473" name="Google Shape;473;p67"/>
              <p:cNvSpPr txBox="1"/>
              <p:nvPr/>
            </p:nvSpPr>
            <p:spPr>
              <a:xfrm>
                <a:off x="3665350" y="3471775"/>
                <a:ext cx="5247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Helvetica Neue"/>
                    <a:ea typeface="Helvetica Neue"/>
                    <a:cs typeface="Helvetica Neue"/>
                    <a:sym typeface="Helvetica Neue"/>
                  </a:rPr>
                  <a:t>5’</a:t>
                </a:r>
                <a:endParaRPr sz="1100">
                  <a:latin typeface="Helvetica Neue"/>
                  <a:ea typeface="Helvetica Neue"/>
                  <a:cs typeface="Helvetica Neue"/>
                  <a:sym typeface="Helvetica Neue"/>
                </a:endParaRPr>
              </a:p>
            </p:txBody>
          </p:sp>
          <p:sp>
            <p:nvSpPr>
              <p:cNvPr id="474" name="Google Shape;474;p67"/>
              <p:cNvSpPr txBox="1"/>
              <p:nvPr/>
            </p:nvSpPr>
            <p:spPr>
              <a:xfrm>
                <a:off x="1209775" y="4180175"/>
                <a:ext cx="524700" cy="3540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100">
                    <a:latin typeface="Helvetica Neue"/>
                    <a:ea typeface="Helvetica Neue"/>
                    <a:cs typeface="Helvetica Neue"/>
                    <a:sym typeface="Helvetica Neue"/>
                  </a:rPr>
                  <a:t>5’</a:t>
                </a:r>
                <a:endParaRPr sz="1100">
                  <a:latin typeface="Helvetica Neue"/>
                  <a:ea typeface="Helvetica Neue"/>
                  <a:cs typeface="Helvetica Neue"/>
                  <a:sym typeface="Helvetica Neue"/>
                </a:endParaRPr>
              </a:p>
            </p:txBody>
          </p:sp>
          <p:sp>
            <p:nvSpPr>
              <p:cNvPr id="475" name="Google Shape;475;p67"/>
              <p:cNvSpPr txBox="1"/>
              <p:nvPr/>
            </p:nvSpPr>
            <p:spPr>
              <a:xfrm>
                <a:off x="3403975" y="4180175"/>
                <a:ext cx="5247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Helvetica Neue"/>
                    <a:ea typeface="Helvetica Neue"/>
                    <a:cs typeface="Helvetica Neue"/>
                    <a:sym typeface="Helvetica Neue"/>
                  </a:rPr>
                  <a:t>3’</a:t>
                </a:r>
                <a:endParaRPr sz="1100">
                  <a:latin typeface="Helvetica Neue"/>
                  <a:ea typeface="Helvetica Neue"/>
                  <a:cs typeface="Helvetica Neue"/>
                  <a:sym typeface="Helvetica Neue"/>
                </a:endParaRPr>
              </a:p>
            </p:txBody>
          </p:sp>
          <p:sp>
            <p:nvSpPr>
              <p:cNvPr id="476" name="Google Shape;476;p67"/>
              <p:cNvSpPr txBox="1"/>
              <p:nvPr/>
            </p:nvSpPr>
            <p:spPr>
              <a:xfrm>
                <a:off x="5289025" y="3471775"/>
                <a:ext cx="5247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Helvetica Neue"/>
                    <a:ea typeface="Helvetica Neue"/>
                    <a:cs typeface="Helvetica Neue"/>
                    <a:sym typeface="Helvetica Neue"/>
                  </a:rPr>
                  <a:t>3’</a:t>
                </a:r>
                <a:endParaRPr sz="1100">
                  <a:latin typeface="Helvetica Neue"/>
                  <a:ea typeface="Helvetica Neue"/>
                  <a:cs typeface="Helvetica Neue"/>
                  <a:sym typeface="Helvetica Neue"/>
                </a:endParaRPr>
              </a:p>
            </p:txBody>
          </p:sp>
          <p:sp>
            <p:nvSpPr>
              <p:cNvPr id="477" name="Google Shape;477;p67"/>
              <p:cNvSpPr txBox="1"/>
              <p:nvPr/>
            </p:nvSpPr>
            <p:spPr>
              <a:xfrm>
                <a:off x="7250375" y="3471775"/>
                <a:ext cx="5247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Helvetica Neue"/>
                    <a:ea typeface="Helvetica Neue"/>
                    <a:cs typeface="Helvetica Neue"/>
                    <a:sym typeface="Helvetica Neue"/>
                  </a:rPr>
                  <a:t>3’</a:t>
                </a:r>
                <a:endParaRPr sz="1100">
                  <a:latin typeface="Helvetica Neue"/>
                  <a:ea typeface="Helvetica Neue"/>
                  <a:cs typeface="Helvetica Neue"/>
                  <a:sym typeface="Helvetica Neue"/>
                </a:endParaRPr>
              </a:p>
            </p:txBody>
          </p:sp>
          <p:sp>
            <p:nvSpPr>
              <p:cNvPr id="478" name="Google Shape;478;p67"/>
              <p:cNvSpPr txBox="1"/>
              <p:nvPr/>
            </p:nvSpPr>
            <p:spPr>
              <a:xfrm>
                <a:off x="5648400" y="3471775"/>
                <a:ext cx="5247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Helvetica Neue"/>
                    <a:ea typeface="Helvetica Neue"/>
                    <a:cs typeface="Helvetica Neue"/>
                    <a:sym typeface="Helvetica Neue"/>
                  </a:rPr>
                  <a:t>5’</a:t>
                </a:r>
                <a:endParaRPr sz="1100">
                  <a:latin typeface="Helvetica Neue"/>
                  <a:ea typeface="Helvetica Neue"/>
                  <a:cs typeface="Helvetica Neue"/>
                  <a:sym typeface="Helvetica Neue"/>
                </a:endParaRPr>
              </a:p>
            </p:txBody>
          </p:sp>
        </p:grpSp>
        <p:grpSp>
          <p:nvGrpSpPr>
            <p:cNvPr id="479" name="Google Shape;479;p67"/>
            <p:cNvGrpSpPr/>
            <p:nvPr/>
          </p:nvGrpSpPr>
          <p:grpSpPr>
            <a:xfrm>
              <a:off x="1199025" y="3763100"/>
              <a:ext cx="3693875" cy="1335200"/>
              <a:chOff x="1199025" y="3763100"/>
              <a:chExt cx="3693875" cy="1335200"/>
            </a:xfrm>
          </p:grpSpPr>
          <p:pic>
            <p:nvPicPr>
              <p:cNvPr id="480" name="Google Shape;480;p67"/>
              <p:cNvPicPr preferRelativeResize="0"/>
              <p:nvPr/>
            </p:nvPicPr>
            <p:blipFill rotWithShape="1">
              <a:blip r:embed="rId5">
                <a:alphaModFix/>
              </a:blip>
              <a:srcRect b="0" l="0" r="0" t="41826"/>
              <a:stretch/>
            </p:blipFill>
            <p:spPr>
              <a:xfrm>
                <a:off x="1199025" y="4467950"/>
                <a:ext cx="3181350" cy="387875"/>
              </a:xfrm>
              <a:prstGeom prst="rect">
                <a:avLst/>
              </a:prstGeom>
              <a:noFill/>
              <a:ln>
                <a:noFill/>
              </a:ln>
            </p:spPr>
          </p:pic>
          <p:pic>
            <p:nvPicPr>
              <p:cNvPr id="481" name="Google Shape;481;p67"/>
              <p:cNvPicPr preferRelativeResize="0"/>
              <p:nvPr/>
            </p:nvPicPr>
            <p:blipFill rotWithShape="1">
              <a:blip r:embed="rId5">
                <a:alphaModFix/>
              </a:blip>
              <a:srcRect b="49977" l="0" r="0" t="0"/>
              <a:stretch/>
            </p:blipFill>
            <p:spPr>
              <a:xfrm>
                <a:off x="1216125" y="4754525"/>
                <a:ext cx="3181350" cy="333525"/>
              </a:xfrm>
              <a:prstGeom prst="rect">
                <a:avLst/>
              </a:prstGeom>
              <a:noFill/>
              <a:ln>
                <a:noFill/>
              </a:ln>
            </p:spPr>
          </p:pic>
          <p:pic>
            <p:nvPicPr>
              <p:cNvPr id="482" name="Google Shape;482;p67"/>
              <p:cNvPicPr preferRelativeResize="0"/>
              <p:nvPr/>
            </p:nvPicPr>
            <p:blipFill>
              <a:blip r:embed="rId6">
                <a:alphaModFix/>
              </a:blip>
              <a:stretch>
                <a:fillRect/>
              </a:stretch>
            </p:blipFill>
            <p:spPr>
              <a:xfrm>
                <a:off x="2767925" y="3763100"/>
                <a:ext cx="2124950" cy="628650"/>
              </a:xfrm>
              <a:prstGeom prst="rect">
                <a:avLst/>
              </a:prstGeom>
              <a:noFill/>
              <a:ln>
                <a:noFill/>
              </a:ln>
            </p:spPr>
          </p:pic>
          <p:sp>
            <p:nvSpPr>
              <p:cNvPr id="483" name="Google Shape;483;p67"/>
              <p:cNvSpPr txBox="1"/>
              <p:nvPr/>
            </p:nvSpPr>
            <p:spPr>
              <a:xfrm>
                <a:off x="2713400" y="3848000"/>
                <a:ext cx="21795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Helvetica Neue"/>
                    <a:ea typeface="Helvetica Neue"/>
                    <a:cs typeface="Helvetica Neue"/>
                    <a:sym typeface="Helvetica Neue"/>
                  </a:rPr>
                  <a:t>Forward read -&gt;</a:t>
                </a:r>
                <a:endParaRPr sz="1100">
                  <a:latin typeface="Helvetica Neue"/>
                  <a:ea typeface="Helvetica Neue"/>
                  <a:cs typeface="Helvetica Neue"/>
                  <a:sym typeface="Helvetica Neue"/>
                </a:endParaRPr>
              </a:p>
            </p:txBody>
          </p:sp>
          <p:sp>
            <p:nvSpPr>
              <p:cNvPr id="484" name="Google Shape;484;p67"/>
              <p:cNvSpPr txBox="1"/>
              <p:nvPr/>
            </p:nvSpPr>
            <p:spPr>
              <a:xfrm>
                <a:off x="2867100" y="4744300"/>
                <a:ext cx="14166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Helvetica Neue"/>
                    <a:ea typeface="Helvetica Neue"/>
                    <a:cs typeface="Helvetica Neue"/>
                    <a:sym typeface="Helvetica Neue"/>
                  </a:rPr>
                  <a:t>&lt;- Reverse read</a:t>
                </a:r>
                <a:endParaRPr sz="1100">
                  <a:latin typeface="Helvetica Neue"/>
                  <a:ea typeface="Helvetica Neue"/>
                  <a:cs typeface="Helvetica Neue"/>
                  <a:sym typeface="Helvetica Neue"/>
                </a:endParaRPr>
              </a:p>
            </p:txBody>
          </p:sp>
          <p:sp>
            <p:nvSpPr>
              <p:cNvPr id="485" name="Google Shape;485;p67"/>
              <p:cNvSpPr txBox="1"/>
              <p:nvPr/>
            </p:nvSpPr>
            <p:spPr>
              <a:xfrm>
                <a:off x="2767925" y="4258050"/>
                <a:ext cx="14166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Helvetica Neue"/>
                    <a:ea typeface="Helvetica Neue"/>
                    <a:cs typeface="Helvetica Neue"/>
                    <a:sym typeface="Helvetica Neue"/>
                  </a:rPr>
                  <a:t>Aligned region</a:t>
                </a:r>
                <a:endParaRPr sz="1100">
                  <a:latin typeface="Helvetica Neue"/>
                  <a:ea typeface="Helvetica Neue"/>
                  <a:cs typeface="Helvetica Neue"/>
                  <a:sym typeface="Helvetica Neue"/>
                </a:endParaRPr>
              </a:p>
            </p:txBody>
          </p:sp>
        </p:grpSp>
        <p:sp>
          <p:nvSpPr>
            <p:cNvPr id="486" name="Google Shape;486;p67"/>
            <p:cNvSpPr/>
            <p:nvPr/>
          </p:nvSpPr>
          <p:spPr>
            <a:xfrm>
              <a:off x="4456975" y="4097375"/>
              <a:ext cx="207000" cy="3159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7" name="Google Shape;487;p67"/>
          <p:cNvGrpSpPr/>
          <p:nvPr/>
        </p:nvGrpSpPr>
        <p:grpSpPr>
          <a:xfrm>
            <a:off x="415019" y="4463600"/>
            <a:ext cx="4103136" cy="354000"/>
            <a:chOff x="787819" y="4463600"/>
            <a:chExt cx="3730123" cy="354000"/>
          </a:xfrm>
        </p:grpSpPr>
        <p:sp>
          <p:nvSpPr>
            <p:cNvPr id="488" name="Google Shape;488;p67"/>
            <p:cNvSpPr txBox="1"/>
            <p:nvPr/>
          </p:nvSpPr>
          <p:spPr>
            <a:xfrm>
              <a:off x="787819" y="4463600"/>
              <a:ext cx="524700" cy="354000"/>
            </a:xfrm>
            <a:prstGeom prst="rect">
              <a:avLst/>
            </a:prstGeom>
            <a:solidFill>
              <a:schemeClr val="lt1"/>
            </a:solid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100">
                  <a:latin typeface="Helvetica Neue"/>
                  <a:ea typeface="Helvetica Neue"/>
                  <a:cs typeface="Helvetica Neue"/>
                  <a:sym typeface="Helvetica Neue"/>
                </a:rPr>
                <a:t>5’</a:t>
              </a:r>
              <a:endParaRPr sz="1100">
                <a:latin typeface="Helvetica Neue"/>
                <a:ea typeface="Helvetica Neue"/>
                <a:cs typeface="Helvetica Neue"/>
                <a:sym typeface="Helvetica Neue"/>
              </a:endParaRPr>
            </a:p>
          </p:txBody>
        </p:sp>
        <p:sp>
          <p:nvSpPr>
            <p:cNvPr id="489" name="Google Shape;489;p67"/>
            <p:cNvSpPr txBox="1"/>
            <p:nvPr/>
          </p:nvSpPr>
          <p:spPr>
            <a:xfrm>
              <a:off x="3634443" y="4463600"/>
              <a:ext cx="883500" cy="3540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Helvetica Neue"/>
                  <a:ea typeface="Helvetica Neue"/>
                  <a:cs typeface="Helvetica Neue"/>
                  <a:sym typeface="Helvetica Neue"/>
                </a:rPr>
                <a:t>3’</a:t>
              </a:r>
              <a:endParaRPr sz="1100">
                <a:latin typeface="Helvetica Neue"/>
                <a:ea typeface="Helvetica Neue"/>
                <a:cs typeface="Helvetica Neue"/>
                <a:sym typeface="Helvetica Neue"/>
              </a:endParaRPr>
            </a:p>
          </p:txBody>
        </p:sp>
      </p:grpSp>
      <p:sp>
        <p:nvSpPr>
          <p:cNvPr id="490" name="Google Shape;490;p67"/>
          <p:cNvSpPr txBox="1"/>
          <p:nvPr/>
        </p:nvSpPr>
        <p:spPr>
          <a:xfrm>
            <a:off x="5896900" y="3817100"/>
            <a:ext cx="30000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rgbClr val="404040"/>
                </a:solidFill>
                <a:highlight>
                  <a:srgbClr val="FCFCFC"/>
                </a:highlight>
                <a:latin typeface="Helvetica Neue"/>
                <a:ea typeface="Helvetica Neue"/>
                <a:cs typeface="Helvetica Neue"/>
                <a:sym typeface="Helvetica Neue"/>
              </a:rPr>
              <a:t>Set max</a:t>
            </a:r>
            <a:r>
              <a:rPr lang="en" sz="1500">
                <a:solidFill>
                  <a:srgbClr val="404040"/>
                </a:solidFill>
                <a:highlight>
                  <a:srgbClr val="FCFCFC"/>
                </a:highlight>
                <a:latin typeface="Helvetica Neue"/>
                <a:ea typeface="Helvetica Neue"/>
                <a:cs typeface="Helvetica Neue"/>
                <a:sym typeface="Helvetica Neue"/>
              </a:rPr>
              <a:t> error rate (default 1-%)</a:t>
            </a:r>
            <a:endParaRPr sz="1500">
              <a:solidFill>
                <a:srgbClr val="404040"/>
              </a:solidFill>
              <a:highlight>
                <a:srgbClr val="FCFCFC"/>
              </a:highlight>
              <a:latin typeface="Helvetica Neue"/>
              <a:ea typeface="Helvetica Neue"/>
              <a:cs typeface="Helvetica Neue"/>
              <a:sym typeface="Helvetica Neue"/>
            </a:endParaRPr>
          </a:p>
          <a:p>
            <a:pPr indent="0" lvl="0" marL="0" rtl="0" algn="l">
              <a:spcBef>
                <a:spcPts val="0"/>
              </a:spcBef>
              <a:spcAft>
                <a:spcPts val="0"/>
              </a:spcAft>
              <a:buNone/>
            </a:pPr>
            <a:r>
              <a:rPr lang="en" sz="1500">
                <a:solidFill>
                  <a:srgbClr val="404040"/>
                </a:solidFill>
                <a:highlight>
                  <a:srgbClr val="FCFCFC"/>
                </a:highlight>
                <a:latin typeface="Helvetica Neue"/>
                <a:ea typeface="Helvetica Neue"/>
                <a:cs typeface="Helvetica Neue"/>
                <a:sym typeface="Helvetica Neue"/>
              </a:rPr>
              <a:t>Min overlap (default 3)</a:t>
            </a:r>
            <a:endParaRPr sz="1500">
              <a:solidFill>
                <a:srgbClr val="404040"/>
              </a:solidFill>
              <a:highlight>
                <a:srgbClr val="FCFCFC"/>
              </a:highlight>
              <a:latin typeface="Helvetica Neue"/>
              <a:ea typeface="Helvetica Neue"/>
              <a:cs typeface="Helvetica Neue"/>
              <a:sym typeface="Helvetica Neue"/>
            </a:endParaRPr>
          </a:p>
        </p:txBody>
      </p:sp>
      <p:sp>
        <p:nvSpPr>
          <p:cNvPr id="491" name="Google Shape;491;p67"/>
          <p:cNvSpPr txBox="1"/>
          <p:nvPr/>
        </p:nvSpPr>
        <p:spPr>
          <a:xfrm>
            <a:off x="4427475" y="4463600"/>
            <a:ext cx="46065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404040"/>
                </a:solidFill>
                <a:highlight>
                  <a:srgbClr val="FCFCFC"/>
                </a:highlight>
                <a:latin typeface="Helvetica Neue"/>
                <a:ea typeface="Helvetica Neue"/>
                <a:cs typeface="Helvetica Neue"/>
                <a:sym typeface="Helvetica Neue"/>
              </a:rPr>
              <a:t>The actual error rate is computed as the </a:t>
            </a:r>
            <a:r>
              <a:rPr i="1" lang="en" sz="1200">
                <a:solidFill>
                  <a:srgbClr val="404040"/>
                </a:solidFill>
                <a:highlight>
                  <a:srgbClr val="FCFCFC"/>
                </a:highlight>
                <a:latin typeface="Helvetica Neue"/>
                <a:ea typeface="Helvetica Neue"/>
                <a:cs typeface="Helvetica Neue"/>
                <a:sym typeface="Helvetica Neue"/>
              </a:rPr>
              <a:t>number of errors in the match</a:t>
            </a:r>
            <a:r>
              <a:rPr lang="en" sz="1200">
                <a:solidFill>
                  <a:srgbClr val="404040"/>
                </a:solidFill>
                <a:highlight>
                  <a:srgbClr val="FCFCFC"/>
                </a:highlight>
                <a:latin typeface="Helvetica Neue"/>
                <a:ea typeface="Helvetica Neue"/>
                <a:cs typeface="Helvetica Neue"/>
                <a:sym typeface="Helvetica Neue"/>
              </a:rPr>
              <a:t> divided by the </a:t>
            </a:r>
            <a:r>
              <a:rPr i="1" lang="en" sz="1200">
                <a:solidFill>
                  <a:srgbClr val="404040"/>
                </a:solidFill>
                <a:highlight>
                  <a:srgbClr val="FCFCFC"/>
                </a:highlight>
                <a:latin typeface="Helvetica Neue"/>
                <a:ea typeface="Helvetica Neue"/>
                <a:cs typeface="Helvetica Neue"/>
                <a:sym typeface="Helvetica Neue"/>
              </a:rPr>
              <a:t>length of the matching part of the adapter</a:t>
            </a:r>
            <a:r>
              <a:rPr lang="en" sz="1200">
                <a:solidFill>
                  <a:srgbClr val="404040"/>
                </a:solidFill>
                <a:highlight>
                  <a:srgbClr val="FCFCFC"/>
                </a:highlight>
                <a:latin typeface="Helvetica Neue"/>
                <a:ea typeface="Helvetica Neue"/>
                <a:cs typeface="Helvetica Neue"/>
                <a:sym typeface="Helvetica Neue"/>
              </a:rPr>
              <a:t>.</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 name="Shape 495"/>
        <p:cNvGrpSpPr/>
        <p:nvPr/>
      </p:nvGrpSpPr>
      <p:grpSpPr>
        <a:xfrm>
          <a:off x="0" y="0"/>
          <a:ext cx="0" cy="0"/>
          <a:chOff x="0" y="0"/>
          <a:chExt cx="0" cy="0"/>
        </a:xfrm>
      </p:grpSpPr>
      <p:sp>
        <p:nvSpPr>
          <p:cNvPr id="496" name="Google Shape;496;p68"/>
          <p:cNvSpPr txBox="1"/>
          <p:nvPr>
            <p:ph type="title"/>
          </p:nvPr>
        </p:nvSpPr>
        <p:spPr>
          <a:xfrm>
            <a:off x="120000" y="-9"/>
            <a:ext cx="78867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RNA-seq - analysis workflow</a:t>
            </a:r>
            <a:endParaRPr/>
          </a:p>
        </p:txBody>
      </p:sp>
      <p:sp>
        <p:nvSpPr>
          <p:cNvPr id="497" name="Google Shape;497;p68"/>
          <p:cNvSpPr txBox="1"/>
          <p:nvPr/>
        </p:nvSpPr>
        <p:spPr>
          <a:xfrm>
            <a:off x="54700" y="2450550"/>
            <a:ext cx="3125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741B47"/>
                </a:solidFill>
                <a:latin typeface="Helvetica Neue"/>
                <a:ea typeface="Helvetica Neue"/>
                <a:cs typeface="Helvetica Neue"/>
                <a:sym typeface="Helvetica Neue"/>
              </a:rPr>
              <a:t>Session 1 Concepts: </a:t>
            </a:r>
            <a:endParaRPr b="1" sz="1200">
              <a:solidFill>
                <a:srgbClr val="741B47"/>
              </a:solidFill>
              <a:highlight>
                <a:srgbClr val="F7F6F3"/>
              </a:highlight>
            </a:endParaRPr>
          </a:p>
        </p:txBody>
      </p:sp>
      <p:sp>
        <p:nvSpPr>
          <p:cNvPr id="498" name="Google Shape;498;p68"/>
          <p:cNvSpPr/>
          <p:nvPr/>
        </p:nvSpPr>
        <p:spPr>
          <a:xfrm flipH="1">
            <a:off x="2835850" y="2015275"/>
            <a:ext cx="130200" cy="1492200"/>
          </a:xfrm>
          <a:prstGeom prst="rightBracket">
            <a:avLst>
              <a:gd fmla="val 8333"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68"/>
          <p:cNvSpPr txBox="1"/>
          <p:nvPr/>
        </p:nvSpPr>
        <p:spPr>
          <a:xfrm>
            <a:off x="43800" y="3886163"/>
            <a:ext cx="3125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741B47"/>
                </a:solidFill>
                <a:latin typeface="Helvetica Neue"/>
                <a:ea typeface="Helvetica Neue"/>
                <a:cs typeface="Helvetica Neue"/>
                <a:sym typeface="Helvetica Neue"/>
              </a:rPr>
              <a:t>Session 2 Concepts: </a:t>
            </a:r>
            <a:endParaRPr b="1" sz="1200">
              <a:solidFill>
                <a:srgbClr val="741B47"/>
              </a:solidFill>
              <a:highlight>
                <a:srgbClr val="F7F6F3"/>
              </a:highlight>
            </a:endParaRPr>
          </a:p>
          <a:p>
            <a:pPr indent="0" lvl="0" marL="0" rtl="0" algn="l">
              <a:spcBef>
                <a:spcPts val="0"/>
              </a:spcBef>
              <a:spcAft>
                <a:spcPts val="0"/>
              </a:spcAft>
              <a:buNone/>
            </a:pPr>
            <a:r>
              <a:t/>
            </a:r>
            <a:endParaRPr b="1">
              <a:solidFill>
                <a:srgbClr val="741B47"/>
              </a:solidFill>
              <a:latin typeface="Helvetica Neue"/>
              <a:ea typeface="Helvetica Neue"/>
              <a:cs typeface="Helvetica Neue"/>
              <a:sym typeface="Helvetica Neue"/>
            </a:endParaRPr>
          </a:p>
        </p:txBody>
      </p:sp>
      <p:sp>
        <p:nvSpPr>
          <p:cNvPr id="500" name="Google Shape;500;p68"/>
          <p:cNvSpPr/>
          <p:nvPr/>
        </p:nvSpPr>
        <p:spPr>
          <a:xfrm>
            <a:off x="3316325" y="2030150"/>
            <a:ext cx="1993500" cy="493800"/>
          </a:xfrm>
          <a:prstGeom prst="roundRect">
            <a:avLst>
              <a:gd fmla="val 16667" name="adj"/>
            </a:avLst>
          </a:prstGeom>
          <a:solidFill>
            <a:srgbClr val="F3F3F3"/>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Sequencer: Reads</a:t>
            </a:r>
            <a:r>
              <a:rPr lang="en"/>
              <a:t> </a:t>
            </a:r>
            <a:r>
              <a:rPr b="1" lang="en">
                <a:solidFill>
                  <a:schemeClr val="accent2"/>
                </a:solidFill>
              </a:rPr>
              <a:t>Fastq</a:t>
            </a:r>
            <a:endParaRPr b="1">
              <a:solidFill>
                <a:schemeClr val="accent2"/>
              </a:solidFill>
            </a:endParaRPr>
          </a:p>
        </p:txBody>
      </p:sp>
      <p:sp>
        <p:nvSpPr>
          <p:cNvPr id="501" name="Google Shape;501;p68"/>
          <p:cNvSpPr/>
          <p:nvPr/>
        </p:nvSpPr>
        <p:spPr>
          <a:xfrm>
            <a:off x="5445750" y="2030150"/>
            <a:ext cx="1727700" cy="493800"/>
          </a:xfrm>
          <a:prstGeom prst="roundRect">
            <a:avLst>
              <a:gd fmla="val 16667" name="adj"/>
            </a:avLst>
          </a:prstGeom>
          <a:solidFill>
            <a:srgbClr val="F7F6F3"/>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Quality check </a:t>
            </a:r>
            <a:r>
              <a:rPr lang="en"/>
              <a:t> </a:t>
            </a:r>
            <a:endParaRPr/>
          </a:p>
          <a:p>
            <a:pPr indent="0" lvl="0" marL="0" rtl="0" algn="ctr">
              <a:spcBef>
                <a:spcPts val="0"/>
              </a:spcBef>
              <a:spcAft>
                <a:spcPts val="0"/>
              </a:spcAft>
              <a:buNone/>
            </a:pPr>
            <a:r>
              <a:rPr b="1" lang="en">
                <a:solidFill>
                  <a:schemeClr val="accent2"/>
                </a:solidFill>
              </a:rPr>
              <a:t>FastQC </a:t>
            </a:r>
            <a:endParaRPr b="1">
              <a:solidFill>
                <a:schemeClr val="accent2"/>
              </a:solidFill>
            </a:endParaRPr>
          </a:p>
        </p:txBody>
      </p:sp>
      <p:sp>
        <p:nvSpPr>
          <p:cNvPr id="502" name="Google Shape;502;p68"/>
          <p:cNvSpPr/>
          <p:nvPr/>
        </p:nvSpPr>
        <p:spPr>
          <a:xfrm>
            <a:off x="3316325" y="3283863"/>
            <a:ext cx="1993500" cy="493800"/>
          </a:xfrm>
          <a:prstGeom prst="roundRect">
            <a:avLst>
              <a:gd fmla="val 16667" name="adj"/>
            </a:avLst>
          </a:prstGeom>
          <a:solidFill>
            <a:srgbClr val="EAD1DC"/>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Alignment/Mapping</a:t>
            </a:r>
            <a:endParaRPr b="1"/>
          </a:p>
          <a:p>
            <a:pPr indent="0" lvl="0" marL="0" rtl="0" algn="ctr">
              <a:spcBef>
                <a:spcPts val="0"/>
              </a:spcBef>
              <a:spcAft>
                <a:spcPts val="0"/>
              </a:spcAft>
              <a:buNone/>
            </a:pPr>
            <a:r>
              <a:rPr b="1" lang="en">
                <a:solidFill>
                  <a:schemeClr val="accent2"/>
                </a:solidFill>
              </a:rPr>
              <a:t>STAR</a:t>
            </a:r>
            <a:r>
              <a:rPr lang="en"/>
              <a:t> </a:t>
            </a:r>
            <a:endParaRPr/>
          </a:p>
        </p:txBody>
      </p:sp>
      <p:sp>
        <p:nvSpPr>
          <p:cNvPr id="503" name="Google Shape;503;p68"/>
          <p:cNvSpPr/>
          <p:nvPr/>
        </p:nvSpPr>
        <p:spPr>
          <a:xfrm>
            <a:off x="3316325" y="4488475"/>
            <a:ext cx="1993500" cy="493800"/>
          </a:xfrm>
          <a:prstGeom prst="roundRect">
            <a:avLst>
              <a:gd fmla="val 16667" name="adj"/>
            </a:avLst>
          </a:prstGeom>
          <a:solidFill>
            <a:srgbClr val="F7F6F3"/>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DGE</a:t>
            </a:r>
            <a:endParaRPr/>
          </a:p>
        </p:txBody>
      </p:sp>
      <p:sp>
        <p:nvSpPr>
          <p:cNvPr id="504" name="Google Shape;504;p68"/>
          <p:cNvSpPr/>
          <p:nvPr/>
        </p:nvSpPr>
        <p:spPr>
          <a:xfrm>
            <a:off x="3316325" y="3886175"/>
            <a:ext cx="1993500" cy="493800"/>
          </a:xfrm>
          <a:prstGeom prst="roundRect">
            <a:avLst>
              <a:gd fmla="val 16667" name="adj"/>
            </a:avLst>
          </a:prstGeom>
          <a:solidFill>
            <a:srgbClr val="F7F6F3"/>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1200">
                <a:solidFill>
                  <a:schemeClr val="dk1"/>
                </a:solidFill>
              </a:rPr>
              <a:t>Counting Reads </a:t>
            </a:r>
            <a:endParaRPr b="1" sz="1200">
              <a:solidFill>
                <a:schemeClr val="dk1"/>
              </a:solidFill>
            </a:endParaRPr>
          </a:p>
          <a:p>
            <a:pPr indent="0" lvl="0" marL="0" rtl="0" algn="ctr">
              <a:spcBef>
                <a:spcPts val="0"/>
              </a:spcBef>
              <a:spcAft>
                <a:spcPts val="0"/>
              </a:spcAft>
              <a:buNone/>
            </a:pPr>
            <a:r>
              <a:rPr b="1" lang="en">
                <a:solidFill>
                  <a:schemeClr val="accent2"/>
                </a:solidFill>
              </a:rPr>
              <a:t>featureCounts</a:t>
            </a:r>
            <a:endParaRPr b="1" sz="1200"/>
          </a:p>
        </p:txBody>
      </p:sp>
      <p:sp>
        <p:nvSpPr>
          <p:cNvPr id="505" name="Google Shape;505;p68"/>
          <p:cNvSpPr/>
          <p:nvPr/>
        </p:nvSpPr>
        <p:spPr>
          <a:xfrm>
            <a:off x="3316325" y="2681575"/>
            <a:ext cx="1993500" cy="493800"/>
          </a:xfrm>
          <a:prstGeom prst="roundRect">
            <a:avLst>
              <a:gd fmla="val 16667" name="adj"/>
            </a:avLst>
          </a:prstGeom>
          <a:solidFill>
            <a:srgbClr val="F3F3F3"/>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Trimming</a:t>
            </a:r>
            <a:endParaRPr b="1"/>
          </a:p>
          <a:p>
            <a:pPr indent="0" lvl="0" marL="0" rtl="0" algn="ctr">
              <a:spcBef>
                <a:spcPts val="0"/>
              </a:spcBef>
              <a:spcAft>
                <a:spcPts val="0"/>
              </a:spcAft>
              <a:buNone/>
            </a:pPr>
            <a:r>
              <a:rPr b="1" lang="en">
                <a:solidFill>
                  <a:schemeClr val="accent2"/>
                </a:solidFill>
              </a:rPr>
              <a:t>cutadapt</a:t>
            </a:r>
            <a:endParaRPr b="1">
              <a:solidFill>
                <a:schemeClr val="accent2"/>
              </a:solidFill>
            </a:endParaRPr>
          </a:p>
        </p:txBody>
      </p:sp>
      <p:sp>
        <p:nvSpPr>
          <p:cNvPr id="506" name="Google Shape;506;p68"/>
          <p:cNvSpPr/>
          <p:nvPr/>
        </p:nvSpPr>
        <p:spPr>
          <a:xfrm>
            <a:off x="5445750" y="2681575"/>
            <a:ext cx="1727700" cy="493800"/>
          </a:xfrm>
          <a:prstGeom prst="roundRect">
            <a:avLst>
              <a:gd fmla="val 16667" name="adj"/>
            </a:avLst>
          </a:prstGeom>
          <a:solidFill>
            <a:srgbClr val="F7F6F3"/>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Quality check </a:t>
            </a:r>
            <a:r>
              <a:rPr lang="en"/>
              <a:t> </a:t>
            </a:r>
            <a:endParaRPr/>
          </a:p>
          <a:p>
            <a:pPr indent="0" lvl="0" marL="0" rtl="0" algn="ctr">
              <a:spcBef>
                <a:spcPts val="0"/>
              </a:spcBef>
              <a:spcAft>
                <a:spcPts val="0"/>
              </a:spcAft>
              <a:buClr>
                <a:schemeClr val="dk1"/>
              </a:buClr>
              <a:buSzPts val="1100"/>
              <a:buFont typeface="Arial"/>
              <a:buNone/>
            </a:pPr>
            <a:r>
              <a:rPr b="1" lang="en">
                <a:solidFill>
                  <a:schemeClr val="accent2"/>
                </a:solidFill>
              </a:rPr>
              <a:t>FastQC</a:t>
            </a:r>
            <a:endParaRPr b="1">
              <a:solidFill>
                <a:schemeClr val="accent2"/>
              </a:solidFill>
            </a:endParaRPr>
          </a:p>
        </p:txBody>
      </p:sp>
      <p:sp>
        <p:nvSpPr>
          <p:cNvPr id="507" name="Google Shape;507;p68"/>
          <p:cNvSpPr/>
          <p:nvPr/>
        </p:nvSpPr>
        <p:spPr>
          <a:xfrm>
            <a:off x="5445750" y="3283875"/>
            <a:ext cx="1727700" cy="493800"/>
          </a:xfrm>
          <a:prstGeom prst="roundRect">
            <a:avLst>
              <a:gd fmla="val 16667" name="adj"/>
            </a:avLst>
          </a:prstGeom>
          <a:solidFill>
            <a:srgbClr val="F7F6F3"/>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Quality check </a:t>
            </a:r>
            <a:r>
              <a:rPr lang="en"/>
              <a:t> </a:t>
            </a:r>
            <a:endParaRPr/>
          </a:p>
          <a:p>
            <a:pPr indent="0" lvl="0" marL="0" rtl="0" algn="ctr">
              <a:spcBef>
                <a:spcPts val="0"/>
              </a:spcBef>
              <a:spcAft>
                <a:spcPts val="0"/>
              </a:spcAft>
              <a:buClr>
                <a:schemeClr val="dk1"/>
              </a:buClr>
              <a:buSzPts val="1100"/>
              <a:buFont typeface="Arial"/>
              <a:buNone/>
            </a:pPr>
            <a:r>
              <a:t/>
            </a:r>
            <a:endParaRPr b="1">
              <a:solidFill>
                <a:schemeClr val="accent2"/>
              </a:solidFill>
            </a:endParaRPr>
          </a:p>
        </p:txBody>
      </p:sp>
      <p:sp>
        <p:nvSpPr>
          <p:cNvPr id="508" name="Google Shape;508;p68"/>
          <p:cNvSpPr/>
          <p:nvPr/>
        </p:nvSpPr>
        <p:spPr>
          <a:xfrm>
            <a:off x="3316325" y="776450"/>
            <a:ext cx="1993500" cy="493800"/>
          </a:xfrm>
          <a:prstGeom prst="roundRect">
            <a:avLst>
              <a:gd fmla="val 16667" name="adj"/>
            </a:avLst>
          </a:prstGeom>
          <a:solidFill>
            <a:srgbClr val="F7F6F3"/>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Biological question</a:t>
            </a:r>
            <a:endParaRPr b="1">
              <a:solidFill>
                <a:schemeClr val="accent2"/>
              </a:solidFill>
            </a:endParaRPr>
          </a:p>
        </p:txBody>
      </p:sp>
      <p:sp>
        <p:nvSpPr>
          <p:cNvPr id="509" name="Google Shape;509;p68"/>
          <p:cNvSpPr/>
          <p:nvPr/>
        </p:nvSpPr>
        <p:spPr>
          <a:xfrm>
            <a:off x="3316325" y="1403288"/>
            <a:ext cx="1993500" cy="493800"/>
          </a:xfrm>
          <a:prstGeom prst="roundRect">
            <a:avLst>
              <a:gd fmla="val 16667" name="adj"/>
            </a:avLst>
          </a:prstGeom>
          <a:solidFill>
            <a:srgbClr val="F7F6F3"/>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Library preparation</a:t>
            </a:r>
            <a:endParaRPr b="1">
              <a:solidFill>
                <a:schemeClr val="accent2"/>
              </a:solidFill>
            </a:endParaRPr>
          </a:p>
        </p:txBody>
      </p:sp>
      <p:sp>
        <p:nvSpPr>
          <p:cNvPr id="510" name="Google Shape;510;p68"/>
          <p:cNvSpPr/>
          <p:nvPr/>
        </p:nvSpPr>
        <p:spPr>
          <a:xfrm>
            <a:off x="5445750" y="3893249"/>
            <a:ext cx="1727700" cy="493800"/>
          </a:xfrm>
          <a:prstGeom prst="roundRect">
            <a:avLst>
              <a:gd fmla="val 16667" name="adj"/>
            </a:avLst>
          </a:prstGeom>
          <a:solidFill>
            <a:srgbClr val="F7F6F3"/>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Quality check </a:t>
            </a:r>
            <a:r>
              <a:rPr lang="en"/>
              <a:t> </a:t>
            </a:r>
            <a:endParaRPr/>
          </a:p>
          <a:p>
            <a:pPr indent="0" lvl="0" marL="0" rtl="0" algn="ctr">
              <a:spcBef>
                <a:spcPts val="0"/>
              </a:spcBef>
              <a:spcAft>
                <a:spcPts val="0"/>
              </a:spcAft>
              <a:buClr>
                <a:schemeClr val="dk1"/>
              </a:buClr>
              <a:buSzPts val="1100"/>
              <a:buFont typeface="Arial"/>
              <a:buNone/>
            </a:pPr>
            <a:r>
              <a:t/>
            </a:r>
            <a:endParaRPr b="1">
              <a:solidFill>
                <a:schemeClr val="accent2"/>
              </a:solidFill>
            </a:endParaRPr>
          </a:p>
        </p:txBody>
      </p:sp>
      <p:sp>
        <p:nvSpPr>
          <p:cNvPr id="511" name="Google Shape;511;p68"/>
          <p:cNvSpPr/>
          <p:nvPr/>
        </p:nvSpPr>
        <p:spPr>
          <a:xfrm flipH="1">
            <a:off x="2817925" y="3893250"/>
            <a:ext cx="207300" cy="1088100"/>
          </a:xfrm>
          <a:prstGeom prst="rightBracket">
            <a:avLst>
              <a:gd fmla="val 8333"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68"/>
          <p:cNvSpPr txBox="1"/>
          <p:nvPr/>
        </p:nvSpPr>
        <p:spPr>
          <a:xfrm>
            <a:off x="7576000" y="3002800"/>
            <a:ext cx="15681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accent2"/>
                </a:solidFill>
                <a:latin typeface="Helvetica Neue"/>
                <a:ea typeface="Helvetica Neue"/>
                <a:cs typeface="Helvetica Neue"/>
                <a:sym typeface="Helvetica Neue"/>
              </a:rPr>
              <a:t>Session 2 Demo</a:t>
            </a:r>
            <a:endParaRPr b="1" sz="1200">
              <a:solidFill>
                <a:schemeClr val="accent2"/>
              </a:solidFill>
              <a:highlight>
                <a:srgbClr val="F7F6F3"/>
              </a:highlight>
            </a:endParaRPr>
          </a:p>
          <a:p>
            <a:pPr indent="0" lvl="0" marL="0" rtl="0" algn="l">
              <a:spcBef>
                <a:spcPts val="0"/>
              </a:spcBef>
              <a:spcAft>
                <a:spcPts val="0"/>
              </a:spcAft>
              <a:buNone/>
            </a:pPr>
            <a:r>
              <a:t/>
            </a:r>
            <a:endParaRPr b="1">
              <a:latin typeface="Helvetica Neue"/>
              <a:ea typeface="Helvetica Neue"/>
              <a:cs typeface="Helvetica Neue"/>
              <a:sym typeface="Helvetica Neue"/>
            </a:endParaRPr>
          </a:p>
        </p:txBody>
      </p:sp>
      <p:sp>
        <p:nvSpPr>
          <p:cNvPr id="513" name="Google Shape;513;p68"/>
          <p:cNvSpPr/>
          <p:nvPr/>
        </p:nvSpPr>
        <p:spPr>
          <a:xfrm flipH="1" rot="10800000">
            <a:off x="7309375" y="2015275"/>
            <a:ext cx="207300" cy="2473200"/>
          </a:xfrm>
          <a:prstGeom prst="rightBracket">
            <a:avLst>
              <a:gd fmla="val 8333"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14" name="Google Shape;514;p68"/>
          <p:cNvPicPr preferRelativeResize="0"/>
          <p:nvPr/>
        </p:nvPicPr>
        <p:blipFill>
          <a:blip r:embed="rId3">
            <a:alphaModFix/>
          </a:blip>
          <a:stretch>
            <a:fillRect/>
          </a:stretch>
        </p:blipFill>
        <p:spPr>
          <a:xfrm>
            <a:off x="6767525" y="147869"/>
            <a:ext cx="2011679" cy="512979"/>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8" name="Shape 518"/>
        <p:cNvGrpSpPr/>
        <p:nvPr/>
      </p:nvGrpSpPr>
      <p:grpSpPr>
        <a:xfrm>
          <a:off x="0" y="0"/>
          <a:ext cx="0" cy="0"/>
          <a:chOff x="0" y="0"/>
          <a:chExt cx="0" cy="0"/>
        </a:xfrm>
      </p:grpSpPr>
      <p:sp>
        <p:nvSpPr>
          <p:cNvPr id="519" name="Google Shape;519;p69"/>
          <p:cNvSpPr txBox="1"/>
          <p:nvPr>
            <p:ph type="title"/>
          </p:nvPr>
        </p:nvSpPr>
        <p:spPr>
          <a:xfrm>
            <a:off x="83650" y="0"/>
            <a:ext cx="91440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Alignment to genome : challenges</a:t>
            </a:r>
            <a:endParaRPr/>
          </a:p>
        </p:txBody>
      </p:sp>
      <p:sp>
        <p:nvSpPr>
          <p:cNvPr id="520" name="Google Shape;520;p69"/>
          <p:cNvSpPr txBox="1"/>
          <p:nvPr>
            <p:ph idx="1" type="body"/>
          </p:nvPr>
        </p:nvSpPr>
        <p:spPr>
          <a:xfrm>
            <a:off x="83650" y="729225"/>
            <a:ext cx="4564500" cy="3263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latin typeface="Arial"/>
              <a:ea typeface="Arial"/>
              <a:cs typeface="Arial"/>
              <a:sym typeface="Arial"/>
            </a:endParaRPr>
          </a:p>
          <a:p>
            <a:pPr indent="-361950" lvl="0" marL="457200" rtl="0" algn="l">
              <a:spcBef>
                <a:spcPts val="0"/>
              </a:spcBef>
              <a:spcAft>
                <a:spcPts val="0"/>
              </a:spcAft>
              <a:buSzPts val="2100"/>
              <a:buFont typeface="Arial"/>
              <a:buChar char="●"/>
            </a:pPr>
            <a:r>
              <a:rPr lang="en">
                <a:latin typeface="Arial"/>
                <a:ea typeface="Arial"/>
                <a:cs typeface="Arial"/>
                <a:sym typeface="Arial"/>
              </a:rPr>
              <a:t>Reads from junctions: one part of it maps to one exon and the other half maps to the other exon</a:t>
            </a:r>
            <a:endParaRPr>
              <a:latin typeface="Arial"/>
              <a:ea typeface="Arial"/>
              <a:cs typeface="Arial"/>
              <a:sym typeface="Arial"/>
            </a:endParaRPr>
          </a:p>
          <a:p>
            <a:pPr indent="0" lvl="0" marL="914400" rtl="0" algn="l">
              <a:spcBef>
                <a:spcPts val="0"/>
              </a:spcBef>
              <a:spcAft>
                <a:spcPts val="0"/>
              </a:spcAft>
              <a:buNone/>
            </a:pPr>
            <a:r>
              <a:t/>
            </a:r>
            <a:endParaRPr sz="900">
              <a:latin typeface="Arial"/>
              <a:ea typeface="Arial"/>
              <a:cs typeface="Arial"/>
              <a:sym typeface="Arial"/>
            </a:endParaRPr>
          </a:p>
          <a:p>
            <a:pPr indent="-361950" lvl="0" marL="457200" rtl="0" algn="l">
              <a:spcBef>
                <a:spcPts val="0"/>
              </a:spcBef>
              <a:spcAft>
                <a:spcPts val="0"/>
              </a:spcAft>
              <a:buSzPts val="2100"/>
              <a:buFont typeface="Arial"/>
              <a:buChar char="●"/>
            </a:pPr>
            <a:r>
              <a:rPr lang="en">
                <a:latin typeface="Arial"/>
                <a:ea typeface="Arial"/>
                <a:cs typeface="Arial"/>
                <a:sym typeface="Arial"/>
              </a:rPr>
              <a:t>Reference sequences can be very long (~3 billion bp for humans).</a:t>
            </a:r>
            <a:endParaRPr>
              <a:latin typeface="Arial"/>
              <a:ea typeface="Arial"/>
              <a:cs typeface="Arial"/>
              <a:sym typeface="Arial"/>
            </a:endParaRPr>
          </a:p>
          <a:p>
            <a:pPr indent="0" lvl="0" marL="914400" rtl="0" algn="l">
              <a:spcBef>
                <a:spcPts val="0"/>
              </a:spcBef>
              <a:spcAft>
                <a:spcPts val="0"/>
              </a:spcAft>
              <a:buNone/>
            </a:pPr>
            <a:r>
              <a:t/>
            </a:r>
            <a:endParaRPr sz="900">
              <a:latin typeface="Arial"/>
              <a:ea typeface="Arial"/>
              <a:cs typeface="Arial"/>
              <a:sym typeface="Arial"/>
            </a:endParaRPr>
          </a:p>
          <a:p>
            <a:pPr indent="-361950" lvl="0" marL="457200" rtl="0" algn="l">
              <a:spcBef>
                <a:spcPts val="0"/>
              </a:spcBef>
              <a:spcAft>
                <a:spcPts val="0"/>
              </a:spcAft>
              <a:buSzPts val="2100"/>
              <a:buFont typeface="Arial"/>
              <a:buChar char="●"/>
            </a:pPr>
            <a:r>
              <a:rPr lang="en">
                <a:latin typeface="Arial"/>
                <a:ea typeface="Arial"/>
                <a:cs typeface="Arial"/>
                <a:sym typeface="Arial"/>
              </a:rPr>
              <a:t>Order of 100 million reads to be mapped.</a:t>
            </a:r>
            <a:endParaRPr>
              <a:latin typeface="Arial"/>
              <a:ea typeface="Arial"/>
              <a:cs typeface="Arial"/>
              <a:sym typeface="Arial"/>
            </a:endParaRPr>
          </a:p>
          <a:p>
            <a:pPr indent="0" lvl="0" marL="914400" rtl="0" algn="l">
              <a:spcBef>
                <a:spcPts val="0"/>
              </a:spcBef>
              <a:spcAft>
                <a:spcPts val="0"/>
              </a:spcAft>
              <a:buNone/>
            </a:pPr>
            <a:r>
              <a:t/>
            </a:r>
            <a:endParaRPr sz="900">
              <a:latin typeface="Arial"/>
              <a:ea typeface="Arial"/>
              <a:cs typeface="Arial"/>
              <a:sym typeface="Arial"/>
            </a:endParaRPr>
          </a:p>
          <a:p>
            <a:pPr indent="-361950" lvl="0" marL="457200" rtl="0" algn="l">
              <a:spcBef>
                <a:spcPts val="0"/>
              </a:spcBef>
              <a:spcAft>
                <a:spcPts val="0"/>
              </a:spcAft>
              <a:buSzPts val="2100"/>
              <a:buFont typeface="Arial"/>
              <a:buChar char="●"/>
            </a:pPr>
            <a:r>
              <a:rPr lang="en">
                <a:latin typeface="Arial"/>
                <a:ea typeface="Arial"/>
                <a:cs typeface="Arial"/>
                <a:sym typeface="Arial"/>
              </a:rPr>
              <a:t>Need to account for splicing.</a:t>
            </a:r>
            <a:endParaRPr>
              <a:latin typeface="Arial"/>
              <a:ea typeface="Arial"/>
              <a:cs typeface="Arial"/>
              <a:sym typeface="Arial"/>
            </a:endParaRPr>
          </a:p>
          <a:p>
            <a:pPr indent="0" lvl="0" marL="914400" rtl="0" algn="l">
              <a:spcBef>
                <a:spcPts val="0"/>
              </a:spcBef>
              <a:spcAft>
                <a:spcPts val="0"/>
              </a:spcAft>
              <a:buNone/>
            </a:pPr>
            <a:r>
              <a:t/>
            </a:r>
            <a:endParaRPr sz="900">
              <a:latin typeface="Arial"/>
              <a:ea typeface="Arial"/>
              <a:cs typeface="Arial"/>
              <a:sym typeface="Arial"/>
            </a:endParaRPr>
          </a:p>
          <a:p>
            <a:pPr indent="-361950" lvl="0" marL="457200" rtl="0" algn="l">
              <a:spcBef>
                <a:spcPts val="0"/>
              </a:spcBef>
              <a:spcAft>
                <a:spcPts val="0"/>
              </a:spcAft>
              <a:buSzPts val="2100"/>
              <a:buFont typeface="Arial"/>
              <a:buChar char="●"/>
            </a:pPr>
            <a:r>
              <a:rPr lang="en">
                <a:latin typeface="Arial"/>
                <a:ea typeface="Arial"/>
                <a:cs typeface="Arial"/>
                <a:sym typeface="Arial"/>
              </a:rPr>
              <a:t>Allow for PCR artifacts/sequencing errors.</a:t>
            </a:r>
            <a:endParaRPr>
              <a:solidFill>
                <a:schemeClr val="accent2"/>
              </a:solidFill>
              <a:latin typeface="Arial"/>
              <a:ea typeface="Arial"/>
              <a:cs typeface="Arial"/>
              <a:sym typeface="Arial"/>
            </a:endParaRPr>
          </a:p>
        </p:txBody>
      </p:sp>
      <p:pic>
        <p:nvPicPr>
          <p:cNvPr id="521" name="Google Shape;521;p69"/>
          <p:cNvPicPr preferRelativeResize="0"/>
          <p:nvPr/>
        </p:nvPicPr>
        <p:blipFill>
          <a:blip r:embed="rId3">
            <a:alphaModFix/>
          </a:blip>
          <a:stretch>
            <a:fillRect/>
          </a:stretch>
        </p:blipFill>
        <p:spPr>
          <a:xfrm>
            <a:off x="4648207" y="736800"/>
            <a:ext cx="4379977" cy="3985868"/>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5" name="Shape 525"/>
        <p:cNvGrpSpPr/>
        <p:nvPr/>
      </p:nvGrpSpPr>
      <p:grpSpPr>
        <a:xfrm>
          <a:off x="0" y="0"/>
          <a:ext cx="0" cy="0"/>
          <a:chOff x="0" y="0"/>
          <a:chExt cx="0" cy="0"/>
        </a:xfrm>
      </p:grpSpPr>
      <p:sp>
        <p:nvSpPr>
          <p:cNvPr id="526" name="Google Shape;526;p70"/>
          <p:cNvSpPr txBox="1"/>
          <p:nvPr>
            <p:ph type="title"/>
          </p:nvPr>
        </p:nvSpPr>
        <p:spPr>
          <a:xfrm>
            <a:off x="118872" y="0"/>
            <a:ext cx="78867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Alignment/Mapping: STAR tool</a:t>
            </a:r>
            <a:endParaRPr/>
          </a:p>
        </p:txBody>
      </p:sp>
      <p:sp>
        <p:nvSpPr>
          <p:cNvPr id="527" name="Google Shape;527;p70"/>
          <p:cNvSpPr txBox="1"/>
          <p:nvPr>
            <p:ph idx="1" type="body"/>
          </p:nvPr>
        </p:nvSpPr>
        <p:spPr>
          <a:xfrm>
            <a:off x="193900" y="736801"/>
            <a:ext cx="7886700" cy="3803400"/>
          </a:xfrm>
          <a:prstGeom prst="rect">
            <a:avLst/>
          </a:prstGeom>
        </p:spPr>
        <p:txBody>
          <a:bodyPr anchorCtr="0" anchor="t" bIns="0" lIns="0" spcFirstLastPara="1" rIns="0" wrap="square" tIns="0">
            <a:normAutofit/>
          </a:bodyPr>
          <a:lstStyle/>
          <a:p>
            <a:pPr indent="0" lvl="0" marL="0" rtl="0" algn="l">
              <a:spcBef>
                <a:spcPts val="1000"/>
              </a:spcBef>
              <a:spcAft>
                <a:spcPts val="0"/>
              </a:spcAft>
              <a:buNone/>
            </a:pPr>
            <a:r>
              <a:rPr lang="en" sz="2800">
                <a:latin typeface="Arial"/>
                <a:ea typeface="Arial"/>
                <a:cs typeface="Arial"/>
                <a:sym typeface="Arial"/>
              </a:rPr>
              <a:t>STAR </a:t>
            </a:r>
            <a:r>
              <a:rPr lang="en" sz="2200">
                <a:latin typeface="Arial"/>
                <a:ea typeface="Arial"/>
                <a:cs typeface="Arial"/>
                <a:sym typeface="Arial"/>
              </a:rPr>
              <a:t>(</a:t>
            </a:r>
            <a:r>
              <a:rPr lang="en" sz="2200">
                <a:solidFill>
                  <a:schemeClr val="dk1"/>
                </a:solidFill>
                <a:highlight>
                  <a:srgbClr val="FFFFFF"/>
                </a:highlight>
                <a:latin typeface="Arial"/>
                <a:ea typeface="Arial"/>
                <a:cs typeface="Arial"/>
                <a:sym typeface="Arial"/>
              </a:rPr>
              <a:t>Spliced Transcripts Alignment to a Reference (STAR))</a:t>
            </a:r>
            <a:endParaRPr sz="2200">
              <a:solidFill>
                <a:schemeClr val="dk1"/>
              </a:solidFill>
              <a:highlight>
                <a:srgbClr val="FFFFFF"/>
              </a:highlight>
              <a:latin typeface="Arial"/>
              <a:ea typeface="Arial"/>
              <a:cs typeface="Arial"/>
              <a:sym typeface="Arial"/>
            </a:endParaRPr>
          </a:p>
          <a:p>
            <a:pPr indent="0" lvl="0" marL="0" rtl="0" algn="l">
              <a:spcBef>
                <a:spcPts val="1000"/>
              </a:spcBef>
              <a:spcAft>
                <a:spcPts val="0"/>
              </a:spcAft>
              <a:buNone/>
            </a:pPr>
            <a:r>
              <a:rPr lang="en" sz="2800">
                <a:latin typeface="Arial"/>
                <a:ea typeface="Arial"/>
                <a:cs typeface="Arial"/>
                <a:sym typeface="Arial"/>
              </a:rPr>
              <a:t>is popular for RNA-Seq data because it</a:t>
            </a:r>
            <a:endParaRPr sz="2800">
              <a:latin typeface="Arial"/>
              <a:ea typeface="Arial"/>
              <a:cs typeface="Arial"/>
              <a:sym typeface="Arial"/>
            </a:endParaRPr>
          </a:p>
          <a:p>
            <a:pPr indent="0" lvl="0" marL="0" rtl="0" algn="l">
              <a:spcBef>
                <a:spcPts val="1000"/>
              </a:spcBef>
              <a:spcAft>
                <a:spcPts val="0"/>
              </a:spcAft>
              <a:buNone/>
            </a:pPr>
            <a:r>
              <a:t/>
            </a:r>
            <a:endParaRPr sz="2800">
              <a:latin typeface="Arial"/>
              <a:ea typeface="Arial"/>
              <a:cs typeface="Arial"/>
              <a:sym typeface="Arial"/>
            </a:endParaRPr>
          </a:p>
          <a:p>
            <a:pPr indent="-361950" lvl="0" marL="457200" rtl="0" algn="l">
              <a:lnSpc>
                <a:spcPct val="115000"/>
              </a:lnSpc>
              <a:spcBef>
                <a:spcPts val="500"/>
              </a:spcBef>
              <a:spcAft>
                <a:spcPts val="0"/>
              </a:spcAft>
              <a:buSzPts val="2100"/>
              <a:buChar char="•"/>
            </a:pPr>
            <a:r>
              <a:rPr lang="en">
                <a:latin typeface="Arial"/>
                <a:ea typeface="Arial"/>
                <a:cs typeface="Arial"/>
                <a:sym typeface="Arial"/>
              </a:rPr>
              <a:t>does unbiased de novo detection of canonical junctions</a:t>
            </a:r>
            <a:endParaRPr>
              <a:latin typeface="Arial"/>
              <a:ea typeface="Arial"/>
              <a:cs typeface="Arial"/>
              <a:sym typeface="Arial"/>
            </a:endParaRPr>
          </a:p>
          <a:p>
            <a:pPr indent="-361950" lvl="0" marL="457200" rtl="0" algn="l">
              <a:lnSpc>
                <a:spcPct val="115000"/>
              </a:lnSpc>
              <a:spcBef>
                <a:spcPts val="0"/>
              </a:spcBef>
              <a:spcAft>
                <a:spcPts val="0"/>
              </a:spcAft>
              <a:buSzPts val="2100"/>
              <a:buChar char="•"/>
            </a:pPr>
            <a:r>
              <a:rPr lang="en">
                <a:latin typeface="Arial"/>
                <a:ea typeface="Arial"/>
                <a:cs typeface="Arial"/>
                <a:sym typeface="Arial"/>
              </a:rPr>
              <a:t>can discover non-canonical splices</a:t>
            </a:r>
            <a:endParaRPr>
              <a:latin typeface="Arial"/>
              <a:ea typeface="Arial"/>
              <a:cs typeface="Arial"/>
              <a:sym typeface="Arial"/>
            </a:endParaRPr>
          </a:p>
          <a:p>
            <a:pPr indent="-361950" lvl="0" marL="457200" rtl="0" algn="l">
              <a:lnSpc>
                <a:spcPct val="115000"/>
              </a:lnSpc>
              <a:spcBef>
                <a:spcPts val="0"/>
              </a:spcBef>
              <a:spcAft>
                <a:spcPts val="0"/>
              </a:spcAft>
              <a:buSzPts val="2100"/>
              <a:buChar char="•"/>
            </a:pPr>
            <a:r>
              <a:rPr lang="en">
                <a:latin typeface="Arial"/>
                <a:ea typeface="Arial"/>
                <a:cs typeface="Arial"/>
                <a:sym typeface="Arial"/>
              </a:rPr>
              <a:t>can discover chimeric (fusion) transcripts</a:t>
            </a:r>
            <a:endParaRPr sz="2200"/>
          </a:p>
        </p:txBody>
      </p:sp>
      <p:pic>
        <p:nvPicPr>
          <p:cNvPr id="528" name="Google Shape;528;p70"/>
          <p:cNvPicPr preferRelativeResize="0"/>
          <p:nvPr/>
        </p:nvPicPr>
        <p:blipFill>
          <a:blip r:embed="rId3">
            <a:alphaModFix/>
          </a:blip>
          <a:stretch>
            <a:fillRect/>
          </a:stretch>
        </p:blipFill>
        <p:spPr>
          <a:xfrm>
            <a:off x="6291000" y="2998275"/>
            <a:ext cx="2602875" cy="1842801"/>
          </a:xfrm>
          <a:prstGeom prst="rect">
            <a:avLst/>
          </a:prstGeom>
          <a:noFill/>
          <a:ln>
            <a:noFill/>
          </a:ln>
        </p:spPr>
      </p:pic>
      <p:sp>
        <p:nvSpPr>
          <p:cNvPr id="529" name="Google Shape;529;p70"/>
          <p:cNvSpPr txBox="1"/>
          <p:nvPr/>
        </p:nvSpPr>
        <p:spPr>
          <a:xfrm>
            <a:off x="298850" y="3747525"/>
            <a:ext cx="6180000" cy="7665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i="1" lang="en" sz="2100">
                <a:solidFill>
                  <a:schemeClr val="accent2"/>
                </a:solidFill>
                <a:latin typeface="Helvetica Neue"/>
                <a:ea typeface="Helvetica Neue"/>
                <a:cs typeface="Helvetica Neue"/>
                <a:sym typeface="Helvetica Neue"/>
              </a:rPr>
              <a:t>Tools: </a:t>
            </a:r>
            <a:r>
              <a:rPr b="1" i="1" lang="en" sz="2100" u="sng">
                <a:solidFill>
                  <a:schemeClr val="accent2"/>
                </a:solidFill>
                <a:latin typeface="Helvetica Neue"/>
                <a:ea typeface="Helvetica Neue"/>
                <a:cs typeface="Helvetica Neue"/>
                <a:sym typeface="Helvetica Neue"/>
              </a:rPr>
              <a:t>STAR</a:t>
            </a:r>
            <a:r>
              <a:rPr b="1" i="1" lang="en" sz="2100">
                <a:solidFill>
                  <a:schemeClr val="accent2"/>
                </a:solidFill>
                <a:latin typeface="Helvetica Neue"/>
                <a:ea typeface="Helvetica Neue"/>
                <a:cs typeface="Helvetica Neue"/>
                <a:sym typeface="Helvetica Neue"/>
              </a:rPr>
              <a:t>, HISAT2, TopHat2, bowtie2, salmon, kallisto</a:t>
            </a:r>
            <a:endParaRPr b="1" i="1" sz="2100">
              <a:solidFill>
                <a:schemeClr val="accent2"/>
              </a:solidFill>
              <a:latin typeface="Helvetica Neue"/>
              <a:ea typeface="Helvetica Neue"/>
              <a:cs typeface="Helvetica Neue"/>
              <a:sym typeface="Helvetica Neue"/>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3" name="Shape 533"/>
        <p:cNvGrpSpPr/>
        <p:nvPr/>
      </p:nvGrpSpPr>
      <p:grpSpPr>
        <a:xfrm>
          <a:off x="0" y="0"/>
          <a:ext cx="0" cy="0"/>
          <a:chOff x="0" y="0"/>
          <a:chExt cx="0" cy="0"/>
        </a:xfrm>
      </p:grpSpPr>
      <p:sp>
        <p:nvSpPr>
          <p:cNvPr id="534" name="Google Shape;534;p71"/>
          <p:cNvSpPr txBox="1"/>
          <p:nvPr>
            <p:ph type="title"/>
          </p:nvPr>
        </p:nvSpPr>
        <p:spPr>
          <a:xfrm>
            <a:off x="118872" y="0"/>
            <a:ext cx="7886700" cy="736800"/>
          </a:xfrm>
          <a:prstGeom prst="rect">
            <a:avLst/>
          </a:prstGeom>
        </p:spPr>
        <p:txBody>
          <a:bodyPr anchorCtr="0" anchor="t" bIns="0" lIns="0" spcFirstLastPara="1" rIns="0" wrap="square" tIns="0">
            <a:normAutofit fontScale="90000"/>
          </a:bodyPr>
          <a:lstStyle/>
          <a:p>
            <a:pPr indent="0" lvl="0" marL="0" rtl="0" algn="l">
              <a:spcBef>
                <a:spcPts val="0"/>
              </a:spcBef>
              <a:spcAft>
                <a:spcPts val="0"/>
              </a:spcAft>
              <a:buNone/>
            </a:pPr>
            <a:r>
              <a:rPr lang="en"/>
              <a:t>Alignment/Mapping: How does STAR work?</a:t>
            </a:r>
            <a:endParaRPr/>
          </a:p>
        </p:txBody>
      </p:sp>
      <p:sp>
        <p:nvSpPr>
          <p:cNvPr id="535" name="Google Shape;535;p71"/>
          <p:cNvSpPr txBox="1"/>
          <p:nvPr/>
        </p:nvSpPr>
        <p:spPr>
          <a:xfrm>
            <a:off x="0" y="4689450"/>
            <a:ext cx="8139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666666"/>
                </a:solidFill>
              </a:rPr>
              <a:t>Image source: </a:t>
            </a:r>
            <a:r>
              <a:rPr lang="en" sz="1200">
                <a:solidFill>
                  <a:srgbClr val="666666"/>
                </a:solidFill>
              </a:rPr>
              <a:t>https://hbctraining.github.io/Intro-to-rnaseq-hpc-O2/lessons/03_alignment.html</a:t>
            </a:r>
            <a:endParaRPr sz="1200">
              <a:solidFill>
                <a:srgbClr val="666666"/>
              </a:solidFill>
            </a:endParaRPr>
          </a:p>
        </p:txBody>
      </p:sp>
      <p:sp>
        <p:nvSpPr>
          <p:cNvPr id="536" name="Google Shape;536;p71"/>
          <p:cNvSpPr txBox="1"/>
          <p:nvPr/>
        </p:nvSpPr>
        <p:spPr>
          <a:xfrm>
            <a:off x="195075" y="458550"/>
            <a:ext cx="30000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t>Step 1: Seed search</a:t>
            </a:r>
            <a:endParaRPr sz="2000"/>
          </a:p>
        </p:txBody>
      </p:sp>
      <p:sp>
        <p:nvSpPr>
          <p:cNvPr id="537" name="Google Shape;537;p71"/>
          <p:cNvSpPr txBox="1"/>
          <p:nvPr/>
        </p:nvSpPr>
        <p:spPr>
          <a:xfrm>
            <a:off x="5668625" y="606350"/>
            <a:ext cx="35721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t>Step 2: Stitching and scoring</a:t>
            </a:r>
            <a:endParaRPr sz="2000"/>
          </a:p>
        </p:txBody>
      </p:sp>
      <p:sp>
        <p:nvSpPr>
          <p:cNvPr id="538" name="Google Shape;538;p71"/>
          <p:cNvSpPr txBox="1"/>
          <p:nvPr/>
        </p:nvSpPr>
        <p:spPr>
          <a:xfrm>
            <a:off x="5208700" y="4015650"/>
            <a:ext cx="3886200" cy="76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900">
                <a:solidFill>
                  <a:schemeClr val="dk1"/>
                </a:solidFill>
              </a:rPr>
              <a:t>MMP = </a:t>
            </a:r>
            <a:r>
              <a:rPr lang="en" sz="1900">
                <a:solidFill>
                  <a:srgbClr val="212529"/>
                </a:solidFill>
                <a:highlight>
                  <a:srgbClr val="FFFFFF"/>
                </a:highlight>
              </a:rPr>
              <a:t>Maximum Mappable Prefix</a:t>
            </a:r>
            <a:endParaRPr sz="1900">
              <a:solidFill>
                <a:srgbClr val="212529"/>
              </a:solidFill>
              <a:highlight>
                <a:srgbClr val="FFFFFF"/>
              </a:highlight>
            </a:endParaRPr>
          </a:p>
          <a:p>
            <a:pPr indent="0" lvl="0" marL="0" rtl="0" algn="l">
              <a:spcBef>
                <a:spcPts val="0"/>
              </a:spcBef>
              <a:spcAft>
                <a:spcPts val="0"/>
              </a:spcAft>
              <a:buNone/>
            </a:pPr>
            <a:r>
              <a:rPr lang="en" sz="1900">
                <a:solidFill>
                  <a:srgbClr val="212529"/>
                </a:solidFill>
                <a:highlight>
                  <a:srgbClr val="FFFFFF"/>
                </a:highlight>
              </a:rPr>
              <a:t>Anchor seeds in a genomic region</a:t>
            </a:r>
            <a:endParaRPr sz="1900">
              <a:solidFill>
                <a:srgbClr val="212529"/>
              </a:solidFill>
              <a:highlight>
                <a:srgbClr val="FFFFFF"/>
              </a:highlight>
            </a:endParaRPr>
          </a:p>
        </p:txBody>
      </p:sp>
      <p:pic>
        <p:nvPicPr>
          <p:cNvPr id="539" name="Google Shape;539;p71"/>
          <p:cNvPicPr preferRelativeResize="0"/>
          <p:nvPr/>
        </p:nvPicPr>
        <p:blipFill>
          <a:blip r:embed="rId3">
            <a:alphaModFix/>
          </a:blip>
          <a:stretch>
            <a:fillRect/>
          </a:stretch>
        </p:blipFill>
        <p:spPr>
          <a:xfrm>
            <a:off x="386038" y="848500"/>
            <a:ext cx="2866874" cy="2269600"/>
          </a:xfrm>
          <a:prstGeom prst="rect">
            <a:avLst/>
          </a:prstGeom>
          <a:noFill/>
          <a:ln>
            <a:noFill/>
          </a:ln>
        </p:spPr>
      </p:pic>
      <p:pic>
        <p:nvPicPr>
          <p:cNvPr id="540" name="Google Shape;540;p71"/>
          <p:cNvPicPr preferRelativeResize="0"/>
          <p:nvPr/>
        </p:nvPicPr>
        <p:blipFill>
          <a:blip r:embed="rId4">
            <a:alphaModFix/>
          </a:blip>
          <a:stretch>
            <a:fillRect/>
          </a:stretch>
        </p:blipFill>
        <p:spPr>
          <a:xfrm>
            <a:off x="319463" y="3078557"/>
            <a:ext cx="3000001" cy="1763292"/>
          </a:xfrm>
          <a:prstGeom prst="rect">
            <a:avLst/>
          </a:prstGeom>
          <a:noFill/>
          <a:ln>
            <a:noFill/>
          </a:ln>
        </p:spPr>
      </p:pic>
      <p:pic>
        <p:nvPicPr>
          <p:cNvPr id="541" name="Google Shape;541;p71"/>
          <p:cNvPicPr preferRelativeResize="0"/>
          <p:nvPr/>
        </p:nvPicPr>
        <p:blipFill>
          <a:blip r:embed="rId5">
            <a:alphaModFix/>
          </a:blip>
          <a:stretch>
            <a:fillRect/>
          </a:stretch>
        </p:blipFill>
        <p:spPr>
          <a:xfrm>
            <a:off x="6077263" y="1251350"/>
            <a:ext cx="3017632" cy="2611900"/>
          </a:xfrm>
          <a:prstGeom prst="rect">
            <a:avLst/>
          </a:prstGeom>
          <a:noFill/>
          <a:ln>
            <a:noFill/>
          </a:ln>
        </p:spPr>
      </p:pic>
      <p:pic>
        <p:nvPicPr>
          <p:cNvPr id="542" name="Google Shape;542;p71"/>
          <p:cNvPicPr preferRelativeResize="0"/>
          <p:nvPr/>
        </p:nvPicPr>
        <p:blipFill>
          <a:blip r:embed="rId6">
            <a:alphaModFix/>
          </a:blip>
          <a:stretch>
            <a:fillRect/>
          </a:stretch>
        </p:blipFill>
        <p:spPr>
          <a:xfrm>
            <a:off x="3195075" y="1520591"/>
            <a:ext cx="2629101" cy="988525"/>
          </a:xfrm>
          <a:prstGeom prst="rect">
            <a:avLst/>
          </a:prstGeom>
          <a:noFill/>
          <a:ln>
            <a:noFill/>
          </a:ln>
        </p:spPr>
      </p:pic>
      <p:sp>
        <p:nvSpPr>
          <p:cNvPr id="543" name="Google Shape;543;p71"/>
          <p:cNvSpPr txBox="1"/>
          <p:nvPr/>
        </p:nvSpPr>
        <p:spPr>
          <a:xfrm>
            <a:off x="471875" y="3165850"/>
            <a:ext cx="30000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1"/>
                </a:solidFill>
              </a:rPr>
              <a:t>MMP1</a:t>
            </a:r>
            <a:endParaRPr sz="1100"/>
          </a:p>
        </p:txBody>
      </p:sp>
      <p:sp>
        <p:nvSpPr>
          <p:cNvPr id="544" name="Google Shape;544;p71"/>
          <p:cNvSpPr txBox="1"/>
          <p:nvPr/>
        </p:nvSpPr>
        <p:spPr>
          <a:xfrm>
            <a:off x="319475" y="1692125"/>
            <a:ext cx="30000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1"/>
                </a:solidFill>
              </a:rPr>
              <a:t>MMP1</a:t>
            </a:r>
            <a:endParaRPr sz="1100"/>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8" name="Shape 548"/>
        <p:cNvGrpSpPr/>
        <p:nvPr/>
      </p:nvGrpSpPr>
      <p:grpSpPr>
        <a:xfrm>
          <a:off x="0" y="0"/>
          <a:ext cx="0" cy="0"/>
          <a:chOff x="0" y="0"/>
          <a:chExt cx="0" cy="0"/>
        </a:xfrm>
      </p:grpSpPr>
      <p:sp>
        <p:nvSpPr>
          <p:cNvPr id="549" name="Google Shape;549;p72"/>
          <p:cNvSpPr txBox="1"/>
          <p:nvPr>
            <p:ph type="title"/>
          </p:nvPr>
        </p:nvSpPr>
        <p:spPr>
          <a:xfrm>
            <a:off x="118872" y="0"/>
            <a:ext cx="78867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Alignment/Mapping: Inputs needed</a:t>
            </a:r>
            <a:endParaRPr/>
          </a:p>
        </p:txBody>
      </p:sp>
      <p:sp>
        <p:nvSpPr>
          <p:cNvPr id="550" name="Google Shape;550;p72"/>
          <p:cNvSpPr txBox="1"/>
          <p:nvPr>
            <p:ph idx="1" type="body"/>
          </p:nvPr>
        </p:nvSpPr>
        <p:spPr>
          <a:xfrm>
            <a:off x="118875" y="797425"/>
            <a:ext cx="9025200" cy="3803400"/>
          </a:xfrm>
          <a:prstGeom prst="rect">
            <a:avLst/>
          </a:prstGeom>
        </p:spPr>
        <p:txBody>
          <a:bodyPr anchorCtr="0" anchor="t" bIns="0" lIns="0" spcFirstLastPara="1" rIns="0" wrap="square" tIns="0">
            <a:noAutofit/>
          </a:bodyPr>
          <a:lstStyle/>
          <a:p>
            <a:pPr indent="-349250" lvl="0" marL="457200" rtl="0" algn="l">
              <a:lnSpc>
                <a:spcPct val="115000"/>
              </a:lnSpc>
              <a:spcBef>
                <a:spcPts val="800"/>
              </a:spcBef>
              <a:spcAft>
                <a:spcPts val="0"/>
              </a:spcAft>
              <a:buSzPts val="1900"/>
              <a:buChar char="●"/>
            </a:pPr>
            <a:r>
              <a:rPr lang="en" sz="1900">
                <a:latin typeface="Arial"/>
                <a:ea typeface="Arial"/>
                <a:cs typeface="Arial"/>
                <a:sym typeface="Arial"/>
              </a:rPr>
              <a:t>Reads to align</a:t>
            </a:r>
            <a:endParaRPr sz="1900">
              <a:latin typeface="Arial"/>
              <a:ea typeface="Arial"/>
              <a:cs typeface="Arial"/>
              <a:sym typeface="Arial"/>
            </a:endParaRPr>
          </a:p>
          <a:p>
            <a:pPr indent="-342900" lvl="1" marL="1371600" rtl="0" algn="l">
              <a:lnSpc>
                <a:spcPct val="115000"/>
              </a:lnSpc>
              <a:spcBef>
                <a:spcPts val="0"/>
              </a:spcBef>
              <a:spcAft>
                <a:spcPts val="0"/>
              </a:spcAft>
              <a:buSzPts val="1800"/>
              <a:buChar char="○"/>
            </a:pPr>
            <a:r>
              <a:rPr lang="en">
                <a:latin typeface="Arial"/>
                <a:ea typeface="Arial"/>
                <a:cs typeface="Arial"/>
                <a:sym typeface="Arial"/>
              </a:rPr>
              <a:t>FASTQ file after cleaning (trimming adapters).</a:t>
            </a:r>
            <a:endParaRPr>
              <a:latin typeface="Arial"/>
              <a:ea typeface="Arial"/>
              <a:cs typeface="Arial"/>
              <a:sym typeface="Arial"/>
            </a:endParaRPr>
          </a:p>
          <a:p>
            <a:pPr indent="0" lvl="0" marL="0" rtl="0" algn="l">
              <a:spcBef>
                <a:spcPts val="800"/>
              </a:spcBef>
              <a:spcAft>
                <a:spcPts val="0"/>
              </a:spcAft>
              <a:buNone/>
            </a:pPr>
            <a:r>
              <a:t/>
            </a:r>
            <a:endParaRPr sz="1800">
              <a:latin typeface="Arial"/>
              <a:ea typeface="Arial"/>
              <a:cs typeface="Arial"/>
              <a:sym typeface="Arial"/>
            </a:endParaRPr>
          </a:p>
          <a:p>
            <a:pPr indent="-349250" lvl="0" marL="457200" rtl="0" algn="l">
              <a:spcBef>
                <a:spcPts val="800"/>
              </a:spcBef>
              <a:spcAft>
                <a:spcPts val="0"/>
              </a:spcAft>
              <a:buSzPts val="1900"/>
              <a:buChar char="●"/>
            </a:pPr>
            <a:r>
              <a:rPr lang="en" sz="1900">
                <a:latin typeface="Arial"/>
                <a:ea typeface="Arial"/>
                <a:cs typeface="Arial"/>
                <a:sym typeface="Arial"/>
              </a:rPr>
              <a:t>Reference sequence to align to</a:t>
            </a:r>
            <a:endParaRPr sz="1900">
              <a:latin typeface="Arial"/>
              <a:ea typeface="Arial"/>
              <a:cs typeface="Arial"/>
              <a:sym typeface="Arial"/>
            </a:endParaRPr>
          </a:p>
          <a:p>
            <a:pPr indent="-342900" lvl="1" marL="1371600" rtl="0" algn="l">
              <a:lnSpc>
                <a:spcPct val="115000"/>
              </a:lnSpc>
              <a:spcBef>
                <a:spcPts val="0"/>
              </a:spcBef>
              <a:spcAft>
                <a:spcPts val="0"/>
              </a:spcAft>
              <a:buSzPts val="1800"/>
              <a:buChar char="○"/>
            </a:pPr>
            <a:r>
              <a:rPr lang="en">
                <a:latin typeface="Arial"/>
                <a:ea typeface="Arial"/>
                <a:cs typeface="Arial"/>
                <a:sym typeface="Arial"/>
              </a:rPr>
              <a:t>Example – “rDNA_sequence.fasta”</a:t>
            </a:r>
            <a:endParaRPr>
              <a:latin typeface="Arial"/>
              <a:ea typeface="Arial"/>
              <a:cs typeface="Arial"/>
              <a:sym typeface="Arial"/>
            </a:endParaRPr>
          </a:p>
          <a:p>
            <a:pPr indent="-342900" lvl="1" marL="1371600" rtl="0" algn="l">
              <a:lnSpc>
                <a:spcPct val="115000"/>
              </a:lnSpc>
              <a:spcBef>
                <a:spcPts val="0"/>
              </a:spcBef>
              <a:spcAft>
                <a:spcPts val="0"/>
              </a:spcAft>
              <a:buSzPts val="1800"/>
              <a:buChar char="○"/>
            </a:pPr>
            <a:r>
              <a:rPr lang="en">
                <a:latin typeface="Arial"/>
                <a:ea typeface="Arial"/>
                <a:cs typeface="Arial"/>
                <a:sym typeface="Arial"/>
              </a:rPr>
              <a:t>FASTA format. Two lines per sequence. </a:t>
            </a:r>
            <a:endParaRPr>
              <a:latin typeface="Arial"/>
              <a:ea typeface="Arial"/>
              <a:cs typeface="Arial"/>
              <a:sym typeface="Arial"/>
            </a:endParaRPr>
          </a:p>
          <a:p>
            <a:pPr indent="-342900" lvl="2" marL="1828800" rtl="0" algn="l">
              <a:lnSpc>
                <a:spcPct val="115000"/>
              </a:lnSpc>
              <a:spcBef>
                <a:spcPts val="0"/>
              </a:spcBef>
              <a:spcAft>
                <a:spcPts val="0"/>
              </a:spcAft>
              <a:buSzPts val="1800"/>
              <a:buChar char="■"/>
            </a:pPr>
            <a:r>
              <a:rPr lang="en" sz="1800">
                <a:latin typeface="Arial"/>
                <a:ea typeface="Arial"/>
                <a:cs typeface="Arial"/>
                <a:sym typeface="Arial"/>
              </a:rPr>
              <a:t>Starting with “&gt;”, followed by sequence name/identifier.</a:t>
            </a:r>
            <a:endParaRPr sz="1800">
              <a:latin typeface="Arial"/>
              <a:ea typeface="Arial"/>
              <a:cs typeface="Arial"/>
              <a:sym typeface="Arial"/>
            </a:endParaRPr>
          </a:p>
          <a:p>
            <a:pPr indent="-342900" lvl="2" marL="1828800" rtl="0" algn="l">
              <a:lnSpc>
                <a:spcPct val="115000"/>
              </a:lnSpc>
              <a:spcBef>
                <a:spcPts val="0"/>
              </a:spcBef>
              <a:spcAft>
                <a:spcPts val="0"/>
              </a:spcAft>
              <a:buSzPts val="1800"/>
              <a:buChar char="■"/>
            </a:pPr>
            <a:r>
              <a:rPr lang="en" sz="1800">
                <a:latin typeface="Arial"/>
                <a:ea typeface="Arial"/>
                <a:cs typeface="Arial"/>
                <a:sym typeface="Arial"/>
              </a:rPr>
              <a:t>Sequence.</a:t>
            </a:r>
            <a:endParaRPr sz="1800">
              <a:latin typeface="Arial"/>
              <a:ea typeface="Arial"/>
              <a:cs typeface="Arial"/>
              <a:sym typeface="Arial"/>
            </a:endParaRPr>
          </a:p>
          <a:p>
            <a:pPr indent="-342900" lvl="1" marL="1371600" rtl="0" algn="l">
              <a:lnSpc>
                <a:spcPct val="115000"/>
              </a:lnSpc>
              <a:spcBef>
                <a:spcPts val="0"/>
              </a:spcBef>
              <a:spcAft>
                <a:spcPts val="0"/>
              </a:spcAft>
              <a:buSzPts val="1800"/>
              <a:buChar char="○"/>
            </a:pPr>
            <a:r>
              <a:rPr lang="en">
                <a:latin typeface="Arial"/>
                <a:ea typeface="Arial"/>
                <a:cs typeface="Arial"/>
                <a:sym typeface="Arial"/>
              </a:rPr>
              <a:t>File extensions: .fasta, .fa, .txt. </a:t>
            </a:r>
            <a:endParaRPr>
              <a:latin typeface="Arial"/>
              <a:ea typeface="Arial"/>
              <a:cs typeface="Arial"/>
              <a:sym typeface="Arial"/>
            </a:endParaRPr>
          </a:p>
          <a:p>
            <a:pPr indent="-342900" lvl="1" marL="1371600" rtl="0" algn="l">
              <a:lnSpc>
                <a:spcPct val="115000"/>
              </a:lnSpc>
              <a:spcBef>
                <a:spcPts val="0"/>
              </a:spcBef>
              <a:spcAft>
                <a:spcPts val="0"/>
              </a:spcAft>
              <a:buSzPts val="1800"/>
              <a:buChar char="○"/>
            </a:pPr>
            <a:r>
              <a:rPr lang="en">
                <a:latin typeface="Arial"/>
                <a:ea typeface="Arial"/>
                <a:cs typeface="Arial"/>
                <a:sym typeface="Arial"/>
              </a:rPr>
              <a:t>Examples of acceptable genome sequence files for STAR:</a:t>
            </a:r>
            <a:endParaRPr>
              <a:latin typeface="Arial"/>
              <a:ea typeface="Arial"/>
              <a:cs typeface="Arial"/>
              <a:sym typeface="Arial"/>
            </a:endParaRPr>
          </a:p>
          <a:p>
            <a:pPr indent="-342900" lvl="2" marL="1828800" rtl="0" algn="l">
              <a:lnSpc>
                <a:spcPct val="115000"/>
              </a:lnSpc>
              <a:spcBef>
                <a:spcPts val="0"/>
              </a:spcBef>
              <a:spcAft>
                <a:spcPts val="0"/>
              </a:spcAft>
              <a:buSzPts val="1800"/>
              <a:buChar char="■"/>
            </a:pPr>
            <a:r>
              <a:rPr lang="en" sz="1800">
                <a:latin typeface="Arial"/>
                <a:ea typeface="Arial"/>
                <a:cs typeface="Arial"/>
                <a:sym typeface="Arial"/>
              </a:rPr>
              <a:t>ENSEMBL: files marked with .dna.primary.assembly</a:t>
            </a:r>
            <a:endParaRPr sz="1800">
              <a:latin typeface="Arial"/>
              <a:ea typeface="Arial"/>
              <a:cs typeface="Arial"/>
              <a:sym typeface="Arial"/>
            </a:endParaRPr>
          </a:p>
          <a:p>
            <a:pPr indent="-342900" lvl="2" marL="1828800" rtl="0" algn="l">
              <a:lnSpc>
                <a:spcPct val="115000"/>
              </a:lnSpc>
              <a:spcBef>
                <a:spcPts val="0"/>
              </a:spcBef>
              <a:spcAft>
                <a:spcPts val="0"/>
              </a:spcAft>
              <a:buSzPts val="1800"/>
              <a:buChar char="■"/>
            </a:pPr>
            <a:r>
              <a:rPr lang="en" sz="1800">
                <a:latin typeface="Arial"/>
                <a:ea typeface="Arial"/>
                <a:cs typeface="Arial"/>
                <a:sym typeface="Arial"/>
              </a:rPr>
              <a:t>GENCODE: files marked with PRI (primary). Strongly recommended for mouse and human.</a:t>
            </a:r>
            <a:endParaRPr sz="1800">
              <a:latin typeface="Arial"/>
              <a:ea typeface="Arial"/>
              <a:cs typeface="Arial"/>
              <a:sym typeface="Arial"/>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5" name="Shape 555"/>
        <p:cNvGrpSpPr/>
        <p:nvPr/>
      </p:nvGrpSpPr>
      <p:grpSpPr>
        <a:xfrm>
          <a:off x="0" y="0"/>
          <a:ext cx="0" cy="0"/>
          <a:chOff x="0" y="0"/>
          <a:chExt cx="0" cy="0"/>
        </a:xfrm>
      </p:grpSpPr>
      <p:sp>
        <p:nvSpPr>
          <p:cNvPr id="556" name="Google Shape;556;p73"/>
          <p:cNvSpPr txBox="1"/>
          <p:nvPr>
            <p:ph idx="1" type="body"/>
          </p:nvPr>
        </p:nvSpPr>
        <p:spPr>
          <a:xfrm>
            <a:off x="628650" y="1407362"/>
            <a:ext cx="7886700" cy="2951100"/>
          </a:xfrm>
          <a:prstGeom prst="rect">
            <a:avLst/>
          </a:prstGeom>
          <a:noFill/>
          <a:ln>
            <a:noFill/>
          </a:ln>
        </p:spPr>
        <p:txBody>
          <a:bodyPr anchorCtr="0" anchor="t" bIns="0" lIns="137150" spcFirstLastPara="1" rIns="0" wrap="square" tIns="0">
            <a:spAutoFit/>
          </a:bodyPr>
          <a:lstStyle/>
          <a:p>
            <a:pPr indent="-381000" lvl="0" marL="342900" rtl="0" algn="l">
              <a:lnSpc>
                <a:spcPct val="90000"/>
              </a:lnSpc>
              <a:spcBef>
                <a:spcPts val="0"/>
              </a:spcBef>
              <a:spcAft>
                <a:spcPts val="0"/>
              </a:spcAft>
              <a:buClr>
                <a:srgbClr val="002B42"/>
              </a:buClr>
              <a:buSzPts val="2200"/>
              <a:buFont typeface="Arial"/>
              <a:buChar char="●"/>
            </a:pPr>
            <a:r>
              <a:rPr lang="en" sz="2200"/>
              <a:t>Many. Example – STAR, HISAT2, TopHat2, bowtie2, salmon, kallisto, etc.</a:t>
            </a:r>
            <a:endParaRPr sz="2200"/>
          </a:p>
          <a:p>
            <a:pPr indent="-241300" lvl="0" marL="342900" rtl="0" algn="l">
              <a:lnSpc>
                <a:spcPct val="90000"/>
              </a:lnSpc>
              <a:spcBef>
                <a:spcPts val="800"/>
              </a:spcBef>
              <a:spcAft>
                <a:spcPts val="0"/>
              </a:spcAft>
              <a:buClr>
                <a:srgbClr val="002B42"/>
              </a:buClr>
              <a:buSzPts val="1700"/>
              <a:buFont typeface="Arial"/>
              <a:buNone/>
            </a:pPr>
            <a:r>
              <a:t/>
            </a:r>
            <a:endParaRPr sz="2200"/>
          </a:p>
          <a:p>
            <a:pPr indent="-381000" lvl="0" marL="342900" rtl="0" algn="l">
              <a:lnSpc>
                <a:spcPct val="90000"/>
              </a:lnSpc>
              <a:spcBef>
                <a:spcPts val="800"/>
              </a:spcBef>
              <a:spcAft>
                <a:spcPts val="0"/>
              </a:spcAft>
              <a:buClr>
                <a:srgbClr val="002B42"/>
              </a:buClr>
              <a:buSzPts val="2200"/>
              <a:buFont typeface="Arial"/>
              <a:buChar char="●"/>
            </a:pPr>
            <a:r>
              <a:rPr lang="en" sz="2200"/>
              <a:t>Differences in speed and memory requirement.</a:t>
            </a:r>
            <a:endParaRPr sz="2200"/>
          </a:p>
          <a:p>
            <a:pPr indent="-241300" lvl="0" marL="342900" rtl="0" algn="l">
              <a:lnSpc>
                <a:spcPct val="90000"/>
              </a:lnSpc>
              <a:spcBef>
                <a:spcPts val="800"/>
              </a:spcBef>
              <a:spcAft>
                <a:spcPts val="0"/>
              </a:spcAft>
              <a:buClr>
                <a:srgbClr val="002B42"/>
              </a:buClr>
              <a:buSzPts val="1700"/>
              <a:buFont typeface="Arial"/>
              <a:buNone/>
            </a:pPr>
            <a:r>
              <a:t/>
            </a:r>
            <a:endParaRPr sz="2200"/>
          </a:p>
          <a:p>
            <a:pPr indent="-381000" lvl="0" marL="342900" rtl="0" algn="l">
              <a:lnSpc>
                <a:spcPct val="90000"/>
              </a:lnSpc>
              <a:spcBef>
                <a:spcPts val="800"/>
              </a:spcBef>
              <a:spcAft>
                <a:spcPts val="0"/>
              </a:spcAft>
              <a:buClr>
                <a:srgbClr val="002B42"/>
              </a:buClr>
              <a:buSzPts val="2200"/>
              <a:buFont typeface="Arial"/>
              <a:buChar char="●"/>
            </a:pPr>
            <a:r>
              <a:rPr lang="en" sz="2200"/>
              <a:t>Pros and cons of each:</a:t>
            </a:r>
            <a:endParaRPr sz="2200"/>
          </a:p>
          <a:p>
            <a:pPr indent="-304800" lvl="1" marL="596900" rtl="0" algn="l">
              <a:lnSpc>
                <a:spcPct val="90000"/>
              </a:lnSpc>
              <a:spcBef>
                <a:spcPts val="400"/>
              </a:spcBef>
              <a:spcAft>
                <a:spcPts val="0"/>
              </a:spcAft>
              <a:buClr>
                <a:srgbClr val="002B42"/>
              </a:buClr>
              <a:buSzPts val="2200"/>
              <a:buChar char="●"/>
            </a:pPr>
            <a:r>
              <a:rPr lang="en" sz="2200"/>
              <a:t>Example: Some handle spliced alignment, others do not.</a:t>
            </a:r>
            <a:endParaRPr sz="2200"/>
          </a:p>
          <a:p>
            <a:pPr indent="-304800" lvl="1" marL="596900" rtl="0" algn="l">
              <a:lnSpc>
                <a:spcPct val="90000"/>
              </a:lnSpc>
              <a:spcBef>
                <a:spcPts val="400"/>
              </a:spcBef>
              <a:spcAft>
                <a:spcPts val="0"/>
              </a:spcAft>
              <a:buClr>
                <a:srgbClr val="002B42"/>
              </a:buClr>
              <a:buSzPts val="2200"/>
              <a:buChar char="●"/>
            </a:pPr>
            <a:r>
              <a:rPr lang="en" sz="2200"/>
              <a:t>…</a:t>
            </a:r>
            <a:endParaRPr sz="2200"/>
          </a:p>
        </p:txBody>
      </p:sp>
      <p:sp>
        <p:nvSpPr>
          <p:cNvPr id="557" name="Google Shape;557;p73"/>
          <p:cNvSpPr txBox="1"/>
          <p:nvPr/>
        </p:nvSpPr>
        <p:spPr>
          <a:xfrm>
            <a:off x="272400" y="152391"/>
            <a:ext cx="7886700" cy="736800"/>
          </a:xfrm>
          <a:prstGeom prst="rect">
            <a:avLst/>
          </a:prstGeom>
          <a:noFill/>
          <a:ln>
            <a:noFill/>
          </a:ln>
        </p:spPr>
        <p:txBody>
          <a:bodyPr anchorCtr="0" anchor="t" bIns="0" lIns="0" spcFirstLastPara="1" rIns="0" wrap="square" tIns="0">
            <a:normAutofit/>
          </a:bodyPr>
          <a:lstStyle/>
          <a:p>
            <a:pPr indent="0" lvl="0" marL="0" rtl="0" algn="l">
              <a:lnSpc>
                <a:spcPct val="90000"/>
              </a:lnSpc>
              <a:spcBef>
                <a:spcPts val="0"/>
              </a:spcBef>
              <a:spcAft>
                <a:spcPts val="0"/>
              </a:spcAft>
              <a:buNone/>
            </a:pPr>
            <a:r>
              <a:rPr b="1" lang="en" sz="3300">
                <a:solidFill>
                  <a:srgbClr val="1155CC"/>
                </a:solidFill>
                <a:latin typeface="Helvetica Neue"/>
                <a:ea typeface="Helvetica Neue"/>
                <a:cs typeface="Helvetica Neue"/>
                <a:sym typeface="Helvetica Neue"/>
              </a:rPr>
              <a:t>Alternative tools</a:t>
            </a:r>
            <a:endParaRPr b="1" sz="3300">
              <a:solidFill>
                <a:srgbClr val="1155CC"/>
              </a:solidFill>
              <a:latin typeface="Helvetica Neue"/>
              <a:ea typeface="Helvetica Neue"/>
              <a:cs typeface="Helvetica Neue"/>
              <a:sym typeface="Helvetica Neue"/>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2" name="Shape 562"/>
        <p:cNvGrpSpPr/>
        <p:nvPr/>
      </p:nvGrpSpPr>
      <p:grpSpPr>
        <a:xfrm>
          <a:off x="0" y="0"/>
          <a:ext cx="0" cy="0"/>
          <a:chOff x="0" y="0"/>
          <a:chExt cx="0" cy="0"/>
        </a:xfrm>
      </p:grpSpPr>
      <p:sp>
        <p:nvSpPr>
          <p:cNvPr id="563" name="Google Shape;563;p74"/>
          <p:cNvSpPr txBox="1"/>
          <p:nvPr>
            <p:ph idx="1" type="body"/>
          </p:nvPr>
        </p:nvSpPr>
        <p:spPr>
          <a:xfrm>
            <a:off x="628650" y="765912"/>
            <a:ext cx="7886700" cy="4363800"/>
          </a:xfrm>
          <a:prstGeom prst="rect">
            <a:avLst/>
          </a:prstGeom>
          <a:noFill/>
          <a:ln>
            <a:noFill/>
          </a:ln>
        </p:spPr>
        <p:txBody>
          <a:bodyPr anchorCtr="0" anchor="t" bIns="0" lIns="137150" spcFirstLastPara="1" rIns="0" wrap="square" tIns="0">
            <a:spAutoFit/>
          </a:bodyPr>
          <a:lstStyle/>
          <a:p>
            <a:pPr indent="-349250" lvl="0" marL="342900" rtl="0" algn="l">
              <a:lnSpc>
                <a:spcPct val="90000"/>
              </a:lnSpc>
              <a:spcBef>
                <a:spcPts val="0"/>
              </a:spcBef>
              <a:spcAft>
                <a:spcPts val="0"/>
              </a:spcAft>
              <a:buClr>
                <a:srgbClr val="002B42"/>
              </a:buClr>
              <a:buSzPts val="1700"/>
              <a:buFont typeface="Arial"/>
              <a:buChar char="●"/>
            </a:pPr>
            <a:r>
              <a:rPr lang="en"/>
              <a:t>Much, much faster</a:t>
            </a:r>
            <a:endParaRPr/>
          </a:p>
          <a:p>
            <a:pPr indent="0" lvl="0" marL="342900" rtl="0" algn="l">
              <a:lnSpc>
                <a:spcPct val="90000"/>
              </a:lnSpc>
              <a:spcBef>
                <a:spcPts val="0"/>
              </a:spcBef>
              <a:spcAft>
                <a:spcPts val="0"/>
              </a:spcAft>
              <a:buNone/>
            </a:pPr>
            <a:r>
              <a:t/>
            </a:r>
            <a:endParaRPr/>
          </a:p>
          <a:p>
            <a:pPr indent="-349250" lvl="0" marL="342900" rtl="0" algn="l">
              <a:lnSpc>
                <a:spcPct val="90000"/>
              </a:lnSpc>
              <a:spcBef>
                <a:spcPts val="0"/>
              </a:spcBef>
              <a:spcAft>
                <a:spcPts val="0"/>
              </a:spcAft>
              <a:buSzPts val="1700"/>
              <a:buChar char="●"/>
            </a:pPr>
            <a:r>
              <a:rPr lang="en"/>
              <a:t>Less memory intensive than STAR</a:t>
            </a:r>
            <a:endParaRPr/>
          </a:p>
          <a:p>
            <a:pPr indent="0" lvl="0" marL="342900" rtl="0" algn="l">
              <a:lnSpc>
                <a:spcPct val="90000"/>
              </a:lnSpc>
              <a:spcBef>
                <a:spcPts val="0"/>
              </a:spcBef>
              <a:spcAft>
                <a:spcPts val="0"/>
              </a:spcAft>
              <a:buNone/>
            </a:pPr>
            <a:r>
              <a:t/>
            </a:r>
            <a:endParaRPr/>
          </a:p>
          <a:p>
            <a:pPr indent="-349250" lvl="0" marL="342900" rtl="0" algn="l">
              <a:lnSpc>
                <a:spcPct val="90000"/>
              </a:lnSpc>
              <a:spcBef>
                <a:spcPts val="0"/>
              </a:spcBef>
              <a:spcAft>
                <a:spcPts val="0"/>
              </a:spcAft>
              <a:buClr>
                <a:srgbClr val="002B42"/>
              </a:buClr>
              <a:buSzPts val="1700"/>
              <a:buFont typeface="Arial"/>
              <a:buChar char="●"/>
            </a:pPr>
            <a:r>
              <a:rPr lang="en"/>
              <a:t>They are called "pseudo" aligners because they do not perform the full alignment of each sequencing read to a reference genome or transcriptome. </a:t>
            </a:r>
            <a:endParaRPr/>
          </a:p>
          <a:p>
            <a:pPr indent="0" lvl="0" marL="0" rtl="0" algn="l">
              <a:lnSpc>
                <a:spcPct val="90000"/>
              </a:lnSpc>
              <a:spcBef>
                <a:spcPts val="0"/>
              </a:spcBef>
              <a:spcAft>
                <a:spcPts val="0"/>
              </a:spcAft>
              <a:buNone/>
            </a:pPr>
            <a:r>
              <a:t/>
            </a:r>
            <a:endParaRPr/>
          </a:p>
          <a:p>
            <a:pPr indent="-349250" lvl="0" marL="342900" rtl="0" algn="l">
              <a:lnSpc>
                <a:spcPct val="90000"/>
              </a:lnSpc>
              <a:spcBef>
                <a:spcPts val="0"/>
              </a:spcBef>
              <a:spcAft>
                <a:spcPts val="0"/>
              </a:spcAft>
              <a:buClr>
                <a:srgbClr val="002B42"/>
              </a:buClr>
              <a:buSzPts val="1700"/>
              <a:buFont typeface="Arial"/>
              <a:buChar char="●"/>
            </a:pPr>
            <a:r>
              <a:rPr lang="en"/>
              <a:t>Pseudoaligners use a reference transcriptome or genome to create a set of potential transcript sequences or exonic regions, respectively. Then, they map the reads to these sequences without attempting to align each read to its exact position in the reference.</a:t>
            </a:r>
            <a:endParaRPr/>
          </a:p>
          <a:p>
            <a:pPr indent="0" lvl="0" marL="342900" rtl="0" algn="l">
              <a:lnSpc>
                <a:spcPct val="90000"/>
              </a:lnSpc>
              <a:spcBef>
                <a:spcPts val="0"/>
              </a:spcBef>
              <a:spcAft>
                <a:spcPts val="0"/>
              </a:spcAft>
              <a:buNone/>
            </a:pPr>
            <a:r>
              <a:t/>
            </a:r>
            <a:endParaRPr/>
          </a:p>
          <a:p>
            <a:pPr indent="-349250" lvl="0" marL="342900" rtl="0" algn="l">
              <a:lnSpc>
                <a:spcPct val="90000"/>
              </a:lnSpc>
              <a:spcBef>
                <a:spcPts val="0"/>
              </a:spcBef>
              <a:spcAft>
                <a:spcPts val="0"/>
              </a:spcAft>
              <a:buClr>
                <a:srgbClr val="002B42"/>
              </a:buClr>
              <a:buSzPts val="1700"/>
              <a:buFont typeface="Arial"/>
              <a:buChar char="●"/>
            </a:pPr>
            <a:r>
              <a:rPr lang="en"/>
              <a:t>Examples of tools: Salmon, Kallisto</a:t>
            </a:r>
            <a:endParaRPr/>
          </a:p>
        </p:txBody>
      </p:sp>
      <p:sp>
        <p:nvSpPr>
          <p:cNvPr id="564" name="Google Shape;564;p74"/>
          <p:cNvSpPr txBox="1"/>
          <p:nvPr/>
        </p:nvSpPr>
        <p:spPr>
          <a:xfrm>
            <a:off x="272400" y="152400"/>
            <a:ext cx="8571000" cy="976200"/>
          </a:xfrm>
          <a:prstGeom prst="rect">
            <a:avLst/>
          </a:prstGeom>
          <a:noFill/>
          <a:ln>
            <a:noFill/>
          </a:ln>
        </p:spPr>
        <p:txBody>
          <a:bodyPr anchorCtr="0" anchor="t" bIns="0" lIns="0" spcFirstLastPara="1" rIns="0" wrap="square" tIns="0">
            <a:normAutofit/>
          </a:bodyPr>
          <a:lstStyle/>
          <a:p>
            <a:pPr indent="0" lvl="0" marL="0" rtl="0" algn="l">
              <a:lnSpc>
                <a:spcPct val="90000"/>
              </a:lnSpc>
              <a:spcBef>
                <a:spcPts val="0"/>
              </a:spcBef>
              <a:spcAft>
                <a:spcPts val="0"/>
              </a:spcAft>
              <a:buNone/>
            </a:pPr>
            <a:r>
              <a:rPr b="1" lang="en" sz="3300">
                <a:solidFill>
                  <a:srgbClr val="1155CC"/>
                </a:solidFill>
                <a:latin typeface="Helvetica Neue"/>
                <a:ea typeface="Helvetica Neue"/>
                <a:cs typeface="Helvetica Neue"/>
                <a:sym typeface="Helvetica Neue"/>
              </a:rPr>
              <a:t>Pseudo-aligners</a:t>
            </a:r>
            <a:r>
              <a:rPr b="1" lang="en" sz="3300">
                <a:solidFill>
                  <a:srgbClr val="1155CC"/>
                </a:solidFill>
                <a:latin typeface="Helvetica Neue"/>
                <a:ea typeface="Helvetica Neue"/>
                <a:cs typeface="Helvetica Neue"/>
                <a:sym typeface="Helvetica Neue"/>
              </a:rPr>
              <a:t> </a:t>
            </a:r>
            <a:endParaRPr b="1" sz="3300">
              <a:solidFill>
                <a:srgbClr val="1155CC"/>
              </a:solidFill>
              <a:latin typeface="Helvetica Neue"/>
              <a:ea typeface="Helvetica Neue"/>
              <a:cs typeface="Helvetica Neue"/>
              <a:sym typeface="Helvetica Neue"/>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8" name="Shape 568"/>
        <p:cNvGrpSpPr/>
        <p:nvPr/>
      </p:nvGrpSpPr>
      <p:grpSpPr>
        <a:xfrm>
          <a:off x="0" y="0"/>
          <a:ext cx="0" cy="0"/>
          <a:chOff x="0" y="0"/>
          <a:chExt cx="0" cy="0"/>
        </a:xfrm>
      </p:grpSpPr>
      <p:pic>
        <p:nvPicPr>
          <p:cNvPr id="569" name="Google Shape;569;p75"/>
          <p:cNvPicPr preferRelativeResize="0"/>
          <p:nvPr/>
        </p:nvPicPr>
        <p:blipFill rotWithShape="1">
          <a:blip r:embed="rId3">
            <a:alphaModFix/>
          </a:blip>
          <a:srcRect b="0" l="0" r="0" t="9909"/>
          <a:stretch/>
        </p:blipFill>
        <p:spPr>
          <a:xfrm>
            <a:off x="152400" y="1844374"/>
            <a:ext cx="8839201" cy="1093625"/>
          </a:xfrm>
          <a:prstGeom prst="rect">
            <a:avLst/>
          </a:prstGeom>
          <a:noFill/>
          <a:ln>
            <a:noFill/>
          </a:ln>
        </p:spPr>
      </p:pic>
      <p:sp>
        <p:nvSpPr>
          <p:cNvPr id="570" name="Google Shape;570;p75"/>
          <p:cNvSpPr txBox="1"/>
          <p:nvPr/>
        </p:nvSpPr>
        <p:spPr>
          <a:xfrm>
            <a:off x="304800" y="4743300"/>
            <a:ext cx="8839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Adapted from https://www.nature.com/articles/s41598-020-76881-x/figures/1</a:t>
            </a:r>
            <a:endParaRPr/>
          </a:p>
        </p:txBody>
      </p:sp>
      <p:sp>
        <p:nvSpPr>
          <p:cNvPr id="571" name="Google Shape;571;p75"/>
          <p:cNvSpPr txBox="1"/>
          <p:nvPr/>
        </p:nvSpPr>
        <p:spPr>
          <a:xfrm>
            <a:off x="272400" y="152400"/>
            <a:ext cx="8571000" cy="976200"/>
          </a:xfrm>
          <a:prstGeom prst="rect">
            <a:avLst/>
          </a:prstGeom>
          <a:noFill/>
          <a:ln>
            <a:noFill/>
          </a:ln>
        </p:spPr>
        <p:txBody>
          <a:bodyPr anchorCtr="0" anchor="t" bIns="0" lIns="0" spcFirstLastPara="1" rIns="0" wrap="square" tIns="0">
            <a:normAutofit/>
          </a:bodyPr>
          <a:lstStyle/>
          <a:p>
            <a:pPr indent="0" lvl="0" marL="0" rtl="0" algn="l">
              <a:lnSpc>
                <a:spcPct val="90000"/>
              </a:lnSpc>
              <a:spcBef>
                <a:spcPts val="0"/>
              </a:spcBef>
              <a:spcAft>
                <a:spcPts val="0"/>
              </a:spcAft>
              <a:buNone/>
            </a:pPr>
            <a:r>
              <a:rPr b="1" lang="en" sz="3300">
                <a:solidFill>
                  <a:srgbClr val="1155CC"/>
                </a:solidFill>
                <a:latin typeface="Helvetica Neue"/>
                <a:ea typeface="Helvetica Neue"/>
                <a:cs typeface="Helvetica Neue"/>
                <a:sym typeface="Helvetica Neue"/>
              </a:rPr>
              <a:t>Alignment tool summary </a:t>
            </a:r>
            <a:endParaRPr b="1" sz="3300">
              <a:solidFill>
                <a:srgbClr val="1155CC"/>
              </a:solidFill>
              <a:latin typeface="Helvetica Neue"/>
              <a:ea typeface="Helvetica Neue"/>
              <a:cs typeface="Helvetica Neue"/>
              <a:sym typeface="Helvetica Neue"/>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31"/>
          <p:cNvSpPr txBox="1"/>
          <p:nvPr>
            <p:ph type="title"/>
          </p:nvPr>
        </p:nvSpPr>
        <p:spPr>
          <a:xfrm>
            <a:off x="83650" y="0"/>
            <a:ext cx="91440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Fragments preparation for the sequencer</a:t>
            </a:r>
            <a:endParaRPr/>
          </a:p>
        </p:txBody>
      </p:sp>
      <p:pic>
        <p:nvPicPr>
          <p:cNvPr id="136" name="Google Shape;136;p31"/>
          <p:cNvPicPr preferRelativeResize="0"/>
          <p:nvPr/>
        </p:nvPicPr>
        <p:blipFill>
          <a:blip r:embed="rId3">
            <a:alphaModFix/>
          </a:blip>
          <a:stretch>
            <a:fillRect/>
          </a:stretch>
        </p:blipFill>
        <p:spPr>
          <a:xfrm>
            <a:off x="152400" y="889200"/>
            <a:ext cx="8839200" cy="3999738"/>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5" name="Shape 575"/>
        <p:cNvGrpSpPr/>
        <p:nvPr/>
      </p:nvGrpSpPr>
      <p:grpSpPr>
        <a:xfrm>
          <a:off x="0" y="0"/>
          <a:ext cx="0" cy="0"/>
          <a:chOff x="0" y="0"/>
          <a:chExt cx="0" cy="0"/>
        </a:xfrm>
      </p:grpSpPr>
      <p:sp>
        <p:nvSpPr>
          <p:cNvPr id="576" name="Google Shape;576;p76"/>
          <p:cNvSpPr txBox="1"/>
          <p:nvPr>
            <p:ph type="title"/>
          </p:nvPr>
        </p:nvSpPr>
        <p:spPr>
          <a:xfrm>
            <a:off x="120000" y="-9"/>
            <a:ext cx="78867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RNA-seq - analysis workflow</a:t>
            </a:r>
            <a:endParaRPr/>
          </a:p>
        </p:txBody>
      </p:sp>
      <p:sp>
        <p:nvSpPr>
          <p:cNvPr id="577" name="Google Shape;577;p76"/>
          <p:cNvSpPr txBox="1"/>
          <p:nvPr/>
        </p:nvSpPr>
        <p:spPr>
          <a:xfrm>
            <a:off x="54700" y="2450550"/>
            <a:ext cx="3125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741B47"/>
                </a:solidFill>
                <a:latin typeface="Helvetica Neue"/>
                <a:ea typeface="Helvetica Neue"/>
                <a:cs typeface="Helvetica Neue"/>
                <a:sym typeface="Helvetica Neue"/>
              </a:rPr>
              <a:t>Session 1 Concepts: </a:t>
            </a:r>
            <a:endParaRPr b="1" sz="1200">
              <a:solidFill>
                <a:srgbClr val="741B47"/>
              </a:solidFill>
              <a:highlight>
                <a:srgbClr val="F7F6F3"/>
              </a:highlight>
            </a:endParaRPr>
          </a:p>
        </p:txBody>
      </p:sp>
      <p:sp>
        <p:nvSpPr>
          <p:cNvPr id="578" name="Google Shape;578;p76"/>
          <p:cNvSpPr/>
          <p:nvPr/>
        </p:nvSpPr>
        <p:spPr>
          <a:xfrm flipH="1">
            <a:off x="2835850" y="2015275"/>
            <a:ext cx="130200" cy="1492200"/>
          </a:xfrm>
          <a:prstGeom prst="rightBracket">
            <a:avLst>
              <a:gd fmla="val 8333"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76"/>
          <p:cNvSpPr txBox="1"/>
          <p:nvPr/>
        </p:nvSpPr>
        <p:spPr>
          <a:xfrm>
            <a:off x="43800" y="3886163"/>
            <a:ext cx="3125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741B47"/>
                </a:solidFill>
                <a:latin typeface="Helvetica Neue"/>
                <a:ea typeface="Helvetica Neue"/>
                <a:cs typeface="Helvetica Neue"/>
                <a:sym typeface="Helvetica Neue"/>
              </a:rPr>
              <a:t>Session 2 Concepts: </a:t>
            </a:r>
            <a:endParaRPr b="1" sz="1200">
              <a:solidFill>
                <a:srgbClr val="741B47"/>
              </a:solidFill>
              <a:highlight>
                <a:srgbClr val="F7F6F3"/>
              </a:highlight>
            </a:endParaRPr>
          </a:p>
          <a:p>
            <a:pPr indent="0" lvl="0" marL="0" rtl="0" algn="l">
              <a:spcBef>
                <a:spcPts val="0"/>
              </a:spcBef>
              <a:spcAft>
                <a:spcPts val="0"/>
              </a:spcAft>
              <a:buNone/>
            </a:pPr>
            <a:r>
              <a:t/>
            </a:r>
            <a:endParaRPr b="1">
              <a:solidFill>
                <a:srgbClr val="741B47"/>
              </a:solidFill>
              <a:latin typeface="Helvetica Neue"/>
              <a:ea typeface="Helvetica Neue"/>
              <a:cs typeface="Helvetica Neue"/>
              <a:sym typeface="Helvetica Neue"/>
            </a:endParaRPr>
          </a:p>
        </p:txBody>
      </p:sp>
      <p:sp>
        <p:nvSpPr>
          <p:cNvPr id="580" name="Google Shape;580;p76"/>
          <p:cNvSpPr/>
          <p:nvPr/>
        </p:nvSpPr>
        <p:spPr>
          <a:xfrm>
            <a:off x="3316325" y="2030150"/>
            <a:ext cx="1993500" cy="493800"/>
          </a:xfrm>
          <a:prstGeom prst="roundRect">
            <a:avLst>
              <a:gd fmla="val 16667" name="adj"/>
            </a:avLst>
          </a:prstGeom>
          <a:solidFill>
            <a:srgbClr val="F3F3F3"/>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Sequencer: Reads</a:t>
            </a:r>
            <a:r>
              <a:rPr lang="en"/>
              <a:t> </a:t>
            </a:r>
            <a:r>
              <a:rPr b="1" lang="en">
                <a:solidFill>
                  <a:schemeClr val="accent2"/>
                </a:solidFill>
              </a:rPr>
              <a:t>Fastq</a:t>
            </a:r>
            <a:endParaRPr b="1">
              <a:solidFill>
                <a:schemeClr val="accent2"/>
              </a:solidFill>
            </a:endParaRPr>
          </a:p>
        </p:txBody>
      </p:sp>
      <p:sp>
        <p:nvSpPr>
          <p:cNvPr id="581" name="Google Shape;581;p76"/>
          <p:cNvSpPr/>
          <p:nvPr/>
        </p:nvSpPr>
        <p:spPr>
          <a:xfrm>
            <a:off x="5445750" y="2030150"/>
            <a:ext cx="1727700" cy="493800"/>
          </a:xfrm>
          <a:prstGeom prst="roundRect">
            <a:avLst>
              <a:gd fmla="val 16667" name="adj"/>
            </a:avLst>
          </a:prstGeom>
          <a:solidFill>
            <a:srgbClr val="F7F6F3"/>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Quality check </a:t>
            </a:r>
            <a:r>
              <a:rPr lang="en"/>
              <a:t> </a:t>
            </a:r>
            <a:endParaRPr/>
          </a:p>
          <a:p>
            <a:pPr indent="0" lvl="0" marL="0" rtl="0" algn="ctr">
              <a:spcBef>
                <a:spcPts val="0"/>
              </a:spcBef>
              <a:spcAft>
                <a:spcPts val="0"/>
              </a:spcAft>
              <a:buNone/>
            </a:pPr>
            <a:r>
              <a:rPr b="1" lang="en">
                <a:solidFill>
                  <a:schemeClr val="accent2"/>
                </a:solidFill>
              </a:rPr>
              <a:t>FastQC </a:t>
            </a:r>
            <a:endParaRPr b="1">
              <a:solidFill>
                <a:schemeClr val="accent2"/>
              </a:solidFill>
            </a:endParaRPr>
          </a:p>
        </p:txBody>
      </p:sp>
      <p:sp>
        <p:nvSpPr>
          <p:cNvPr id="582" name="Google Shape;582;p76"/>
          <p:cNvSpPr/>
          <p:nvPr/>
        </p:nvSpPr>
        <p:spPr>
          <a:xfrm>
            <a:off x="3316325" y="3283863"/>
            <a:ext cx="1993500" cy="493800"/>
          </a:xfrm>
          <a:prstGeom prst="roundRect">
            <a:avLst>
              <a:gd fmla="val 16667" name="adj"/>
            </a:avLst>
          </a:prstGeom>
          <a:solidFill>
            <a:srgbClr val="EAD1DC"/>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Alignment/Mapping</a:t>
            </a:r>
            <a:endParaRPr b="1"/>
          </a:p>
          <a:p>
            <a:pPr indent="0" lvl="0" marL="0" rtl="0" algn="ctr">
              <a:spcBef>
                <a:spcPts val="0"/>
              </a:spcBef>
              <a:spcAft>
                <a:spcPts val="0"/>
              </a:spcAft>
              <a:buNone/>
            </a:pPr>
            <a:r>
              <a:rPr b="1" lang="en">
                <a:solidFill>
                  <a:schemeClr val="accent2"/>
                </a:solidFill>
              </a:rPr>
              <a:t>STAR</a:t>
            </a:r>
            <a:r>
              <a:rPr lang="en"/>
              <a:t> </a:t>
            </a:r>
            <a:endParaRPr/>
          </a:p>
        </p:txBody>
      </p:sp>
      <p:sp>
        <p:nvSpPr>
          <p:cNvPr id="583" name="Google Shape;583;p76"/>
          <p:cNvSpPr/>
          <p:nvPr/>
        </p:nvSpPr>
        <p:spPr>
          <a:xfrm>
            <a:off x="3316325" y="4488475"/>
            <a:ext cx="1993500" cy="493800"/>
          </a:xfrm>
          <a:prstGeom prst="roundRect">
            <a:avLst>
              <a:gd fmla="val 16667" name="adj"/>
            </a:avLst>
          </a:prstGeom>
          <a:solidFill>
            <a:srgbClr val="F7F6F3"/>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DGE</a:t>
            </a:r>
            <a:endParaRPr/>
          </a:p>
        </p:txBody>
      </p:sp>
      <p:sp>
        <p:nvSpPr>
          <p:cNvPr id="584" name="Google Shape;584;p76"/>
          <p:cNvSpPr/>
          <p:nvPr/>
        </p:nvSpPr>
        <p:spPr>
          <a:xfrm>
            <a:off x="3316325" y="3886175"/>
            <a:ext cx="1993500" cy="493800"/>
          </a:xfrm>
          <a:prstGeom prst="roundRect">
            <a:avLst>
              <a:gd fmla="val 16667" name="adj"/>
            </a:avLst>
          </a:prstGeom>
          <a:solidFill>
            <a:srgbClr val="F7F6F3"/>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1200">
                <a:solidFill>
                  <a:schemeClr val="dk1"/>
                </a:solidFill>
              </a:rPr>
              <a:t>Counting Reads </a:t>
            </a:r>
            <a:endParaRPr b="1" sz="1200">
              <a:solidFill>
                <a:schemeClr val="dk1"/>
              </a:solidFill>
            </a:endParaRPr>
          </a:p>
          <a:p>
            <a:pPr indent="0" lvl="0" marL="0" rtl="0" algn="ctr">
              <a:spcBef>
                <a:spcPts val="0"/>
              </a:spcBef>
              <a:spcAft>
                <a:spcPts val="0"/>
              </a:spcAft>
              <a:buNone/>
            </a:pPr>
            <a:r>
              <a:rPr b="1" lang="en">
                <a:solidFill>
                  <a:schemeClr val="accent2"/>
                </a:solidFill>
              </a:rPr>
              <a:t>featureCounts</a:t>
            </a:r>
            <a:endParaRPr b="1" sz="1200"/>
          </a:p>
        </p:txBody>
      </p:sp>
      <p:sp>
        <p:nvSpPr>
          <p:cNvPr id="585" name="Google Shape;585;p76"/>
          <p:cNvSpPr/>
          <p:nvPr/>
        </p:nvSpPr>
        <p:spPr>
          <a:xfrm>
            <a:off x="3316325" y="2681575"/>
            <a:ext cx="1993500" cy="493800"/>
          </a:xfrm>
          <a:prstGeom prst="roundRect">
            <a:avLst>
              <a:gd fmla="val 16667" name="adj"/>
            </a:avLst>
          </a:prstGeom>
          <a:solidFill>
            <a:srgbClr val="F3F3F3"/>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Trimming</a:t>
            </a:r>
            <a:endParaRPr b="1"/>
          </a:p>
          <a:p>
            <a:pPr indent="0" lvl="0" marL="0" rtl="0" algn="ctr">
              <a:spcBef>
                <a:spcPts val="0"/>
              </a:spcBef>
              <a:spcAft>
                <a:spcPts val="0"/>
              </a:spcAft>
              <a:buNone/>
            </a:pPr>
            <a:r>
              <a:rPr b="1" lang="en">
                <a:solidFill>
                  <a:schemeClr val="accent2"/>
                </a:solidFill>
              </a:rPr>
              <a:t>cutadapt</a:t>
            </a:r>
            <a:endParaRPr b="1">
              <a:solidFill>
                <a:schemeClr val="accent2"/>
              </a:solidFill>
            </a:endParaRPr>
          </a:p>
        </p:txBody>
      </p:sp>
      <p:sp>
        <p:nvSpPr>
          <p:cNvPr id="586" name="Google Shape;586;p76"/>
          <p:cNvSpPr/>
          <p:nvPr/>
        </p:nvSpPr>
        <p:spPr>
          <a:xfrm>
            <a:off x="5445750" y="2681575"/>
            <a:ext cx="1727700" cy="493800"/>
          </a:xfrm>
          <a:prstGeom prst="roundRect">
            <a:avLst>
              <a:gd fmla="val 16667" name="adj"/>
            </a:avLst>
          </a:prstGeom>
          <a:solidFill>
            <a:srgbClr val="F7F6F3"/>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Quality check </a:t>
            </a:r>
            <a:r>
              <a:rPr lang="en"/>
              <a:t> </a:t>
            </a:r>
            <a:endParaRPr/>
          </a:p>
          <a:p>
            <a:pPr indent="0" lvl="0" marL="0" rtl="0" algn="ctr">
              <a:spcBef>
                <a:spcPts val="0"/>
              </a:spcBef>
              <a:spcAft>
                <a:spcPts val="0"/>
              </a:spcAft>
              <a:buClr>
                <a:schemeClr val="dk1"/>
              </a:buClr>
              <a:buSzPts val="1100"/>
              <a:buFont typeface="Arial"/>
              <a:buNone/>
            </a:pPr>
            <a:r>
              <a:rPr b="1" lang="en">
                <a:solidFill>
                  <a:schemeClr val="accent2"/>
                </a:solidFill>
              </a:rPr>
              <a:t>FastQC</a:t>
            </a:r>
            <a:endParaRPr b="1">
              <a:solidFill>
                <a:schemeClr val="accent2"/>
              </a:solidFill>
            </a:endParaRPr>
          </a:p>
        </p:txBody>
      </p:sp>
      <p:sp>
        <p:nvSpPr>
          <p:cNvPr id="587" name="Google Shape;587;p76"/>
          <p:cNvSpPr/>
          <p:nvPr/>
        </p:nvSpPr>
        <p:spPr>
          <a:xfrm>
            <a:off x="5445750" y="3283875"/>
            <a:ext cx="1727700" cy="493800"/>
          </a:xfrm>
          <a:prstGeom prst="roundRect">
            <a:avLst>
              <a:gd fmla="val 16667" name="adj"/>
            </a:avLst>
          </a:prstGeom>
          <a:solidFill>
            <a:srgbClr val="F7F6F3"/>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Quality check </a:t>
            </a:r>
            <a:r>
              <a:rPr lang="en"/>
              <a:t> </a:t>
            </a:r>
            <a:endParaRPr/>
          </a:p>
          <a:p>
            <a:pPr indent="0" lvl="0" marL="0" rtl="0" algn="ctr">
              <a:spcBef>
                <a:spcPts val="0"/>
              </a:spcBef>
              <a:spcAft>
                <a:spcPts val="0"/>
              </a:spcAft>
              <a:buClr>
                <a:schemeClr val="dk1"/>
              </a:buClr>
              <a:buSzPts val="1100"/>
              <a:buFont typeface="Arial"/>
              <a:buNone/>
            </a:pPr>
            <a:r>
              <a:t/>
            </a:r>
            <a:endParaRPr b="1">
              <a:solidFill>
                <a:schemeClr val="accent2"/>
              </a:solidFill>
            </a:endParaRPr>
          </a:p>
        </p:txBody>
      </p:sp>
      <p:sp>
        <p:nvSpPr>
          <p:cNvPr id="588" name="Google Shape;588;p76"/>
          <p:cNvSpPr/>
          <p:nvPr/>
        </p:nvSpPr>
        <p:spPr>
          <a:xfrm>
            <a:off x="3316325" y="776450"/>
            <a:ext cx="1993500" cy="493800"/>
          </a:xfrm>
          <a:prstGeom prst="roundRect">
            <a:avLst>
              <a:gd fmla="val 16667" name="adj"/>
            </a:avLst>
          </a:prstGeom>
          <a:solidFill>
            <a:srgbClr val="F7F6F3"/>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Biological question</a:t>
            </a:r>
            <a:endParaRPr b="1">
              <a:solidFill>
                <a:schemeClr val="accent2"/>
              </a:solidFill>
            </a:endParaRPr>
          </a:p>
        </p:txBody>
      </p:sp>
      <p:sp>
        <p:nvSpPr>
          <p:cNvPr id="589" name="Google Shape;589;p76"/>
          <p:cNvSpPr/>
          <p:nvPr/>
        </p:nvSpPr>
        <p:spPr>
          <a:xfrm>
            <a:off x="3316325" y="1403288"/>
            <a:ext cx="1993500" cy="493800"/>
          </a:xfrm>
          <a:prstGeom prst="roundRect">
            <a:avLst>
              <a:gd fmla="val 16667" name="adj"/>
            </a:avLst>
          </a:prstGeom>
          <a:solidFill>
            <a:srgbClr val="F7F6F3"/>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Library preparation</a:t>
            </a:r>
            <a:endParaRPr b="1">
              <a:solidFill>
                <a:schemeClr val="accent2"/>
              </a:solidFill>
            </a:endParaRPr>
          </a:p>
        </p:txBody>
      </p:sp>
      <p:sp>
        <p:nvSpPr>
          <p:cNvPr id="590" name="Google Shape;590;p76"/>
          <p:cNvSpPr/>
          <p:nvPr/>
        </p:nvSpPr>
        <p:spPr>
          <a:xfrm>
            <a:off x="5445750" y="3893249"/>
            <a:ext cx="1727700" cy="493800"/>
          </a:xfrm>
          <a:prstGeom prst="roundRect">
            <a:avLst>
              <a:gd fmla="val 16667" name="adj"/>
            </a:avLst>
          </a:prstGeom>
          <a:solidFill>
            <a:srgbClr val="F7F6F3"/>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Quality check </a:t>
            </a:r>
            <a:r>
              <a:rPr lang="en"/>
              <a:t> </a:t>
            </a:r>
            <a:endParaRPr/>
          </a:p>
          <a:p>
            <a:pPr indent="0" lvl="0" marL="0" rtl="0" algn="ctr">
              <a:spcBef>
                <a:spcPts val="0"/>
              </a:spcBef>
              <a:spcAft>
                <a:spcPts val="0"/>
              </a:spcAft>
              <a:buClr>
                <a:schemeClr val="dk1"/>
              </a:buClr>
              <a:buSzPts val="1100"/>
              <a:buFont typeface="Arial"/>
              <a:buNone/>
            </a:pPr>
            <a:r>
              <a:t/>
            </a:r>
            <a:endParaRPr b="1">
              <a:solidFill>
                <a:schemeClr val="accent2"/>
              </a:solidFill>
            </a:endParaRPr>
          </a:p>
        </p:txBody>
      </p:sp>
      <p:sp>
        <p:nvSpPr>
          <p:cNvPr id="591" name="Google Shape;591;p76"/>
          <p:cNvSpPr/>
          <p:nvPr/>
        </p:nvSpPr>
        <p:spPr>
          <a:xfrm flipH="1">
            <a:off x="2817925" y="3893250"/>
            <a:ext cx="207300" cy="1088100"/>
          </a:xfrm>
          <a:prstGeom prst="rightBracket">
            <a:avLst>
              <a:gd fmla="val 8333"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76"/>
          <p:cNvSpPr txBox="1"/>
          <p:nvPr/>
        </p:nvSpPr>
        <p:spPr>
          <a:xfrm>
            <a:off x="7576000" y="3002800"/>
            <a:ext cx="15681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accent2"/>
                </a:solidFill>
                <a:latin typeface="Helvetica Neue"/>
                <a:ea typeface="Helvetica Neue"/>
                <a:cs typeface="Helvetica Neue"/>
                <a:sym typeface="Helvetica Neue"/>
              </a:rPr>
              <a:t>Session 2 Demo</a:t>
            </a:r>
            <a:endParaRPr b="1" sz="1200">
              <a:solidFill>
                <a:schemeClr val="accent2"/>
              </a:solidFill>
              <a:highlight>
                <a:srgbClr val="F7F6F3"/>
              </a:highlight>
            </a:endParaRPr>
          </a:p>
          <a:p>
            <a:pPr indent="0" lvl="0" marL="0" rtl="0" algn="l">
              <a:spcBef>
                <a:spcPts val="0"/>
              </a:spcBef>
              <a:spcAft>
                <a:spcPts val="0"/>
              </a:spcAft>
              <a:buNone/>
            </a:pPr>
            <a:r>
              <a:t/>
            </a:r>
            <a:endParaRPr b="1">
              <a:latin typeface="Helvetica Neue"/>
              <a:ea typeface="Helvetica Neue"/>
              <a:cs typeface="Helvetica Neue"/>
              <a:sym typeface="Helvetica Neue"/>
            </a:endParaRPr>
          </a:p>
        </p:txBody>
      </p:sp>
      <p:sp>
        <p:nvSpPr>
          <p:cNvPr id="593" name="Google Shape;593;p76"/>
          <p:cNvSpPr/>
          <p:nvPr/>
        </p:nvSpPr>
        <p:spPr>
          <a:xfrm flipH="1" rot="10800000">
            <a:off x="7309375" y="2015275"/>
            <a:ext cx="207300" cy="2473200"/>
          </a:xfrm>
          <a:prstGeom prst="rightBracket">
            <a:avLst>
              <a:gd fmla="val 8333"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94" name="Google Shape;594;p76"/>
          <p:cNvPicPr preferRelativeResize="0"/>
          <p:nvPr/>
        </p:nvPicPr>
        <p:blipFill>
          <a:blip r:embed="rId3">
            <a:alphaModFix/>
          </a:blip>
          <a:stretch>
            <a:fillRect/>
          </a:stretch>
        </p:blipFill>
        <p:spPr>
          <a:xfrm>
            <a:off x="6767525" y="147869"/>
            <a:ext cx="2011679" cy="512979"/>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8" name="Shape 598"/>
        <p:cNvGrpSpPr/>
        <p:nvPr/>
      </p:nvGrpSpPr>
      <p:grpSpPr>
        <a:xfrm>
          <a:off x="0" y="0"/>
          <a:ext cx="0" cy="0"/>
          <a:chOff x="0" y="0"/>
          <a:chExt cx="0" cy="0"/>
        </a:xfrm>
      </p:grpSpPr>
      <p:sp>
        <p:nvSpPr>
          <p:cNvPr id="599" name="Google Shape;599;p77"/>
          <p:cNvSpPr txBox="1"/>
          <p:nvPr>
            <p:ph type="title"/>
          </p:nvPr>
        </p:nvSpPr>
        <p:spPr>
          <a:xfrm>
            <a:off x="157850" y="1824350"/>
            <a:ext cx="7886700" cy="2621400"/>
          </a:xfrm>
          <a:prstGeom prst="rect">
            <a:avLst/>
          </a:prstGeom>
        </p:spPr>
        <p:txBody>
          <a:bodyPr anchorCtr="0" anchor="t" bIns="0" lIns="0" spcFirstLastPara="1" rIns="0" wrap="square" tIns="0">
            <a:normAutofit fontScale="90000"/>
          </a:bodyPr>
          <a:lstStyle/>
          <a:p>
            <a:pPr indent="0" lvl="0" marL="0" rtl="0" algn="l">
              <a:spcBef>
                <a:spcPts val="0"/>
              </a:spcBef>
              <a:spcAft>
                <a:spcPts val="0"/>
              </a:spcAft>
              <a:buNone/>
            </a:pPr>
            <a:r>
              <a:t/>
            </a:r>
            <a:endParaRPr/>
          </a:p>
          <a:p>
            <a:pPr indent="0" lvl="0" marL="0" rtl="0" algn="l">
              <a:spcBef>
                <a:spcPts val="0"/>
              </a:spcBef>
              <a:spcAft>
                <a:spcPts val="0"/>
              </a:spcAft>
              <a:buNone/>
            </a:pPr>
            <a:r>
              <a:rPr lang="en"/>
              <a:t>Need help - please drop a question in the chat or speak up </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ct val="33333"/>
              <a:buFont typeface="Arial"/>
              <a:buNone/>
            </a:pPr>
            <a:r>
              <a:t/>
            </a:r>
            <a:endParaRPr/>
          </a:p>
          <a:p>
            <a:pPr indent="0" lvl="0" marL="0" rtl="0" algn="l">
              <a:spcBef>
                <a:spcPts val="0"/>
              </a:spcBef>
              <a:spcAft>
                <a:spcPts val="0"/>
              </a:spcAft>
              <a:buClr>
                <a:schemeClr val="dk1"/>
              </a:buClr>
              <a:buSzPct val="55000"/>
              <a:buFont typeface="Arial"/>
              <a:buNone/>
            </a:pPr>
            <a:r>
              <a:rPr lang="en"/>
              <a:t>Docker desktop download and installation </a:t>
            </a:r>
            <a:r>
              <a:rPr lang="en" sz="2000"/>
              <a:t>(</a:t>
            </a:r>
            <a:r>
              <a:rPr lang="en" sz="2000" u="sng">
                <a:solidFill>
                  <a:schemeClr val="hlink"/>
                </a:solidFill>
                <a:hlinkClick r:id="rId3"/>
              </a:rPr>
              <a:t>https://www.docker.com/products/docker-desktop/</a:t>
            </a:r>
            <a:r>
              <a:rPr lang="en" sz="2000"/>
              <a:t> )</a:t>
            </a:r>
            <a:endParaRPr sz="2000"/>
          </a:p>
          <a:p>
            <a:pPr indent="0" lvl="0" marL="0" rtl="0" algn="l">
              <a:spcBef>
                <a:spcPts val="0"/>
              </a:spcBef>
              <a:spcAft>
                <a:spcPts val="0"/>
              </a:spcAft>
              <a:buClr>
                <a:schemeClr val="dk1"/>
              </a:buClr>
              <a:buSzPct val="55000"/>
              <a:buFont typeface="Arial"/>
              <a:buNone/>
            </a:pPr>
            <a:r>
              <a:rPr lang="en" sz="2000"/>
              <a:t>(</a:t>
            </a:r>
            <a:r>
              <a:rPr lang="en" sz="2000" u="sng">
                <a:solidFill>
                  <a:schemeClr val="hlink"/>
                </a:solidFill>
                <a:hlinkClick r:id="rId4"/>
              </a:rPr>
              <a:t>https://docs.docker.com/desktop/install/windows-install/</a:t>
            </a:r>
            <a:r>
              <a:rPr lang="en" sz="2000"/>
              <a:t> )</a:t>
            </a:r>
            <a:endParaRPr sz="2000"/>
          </a:p>
          <a:p>
            <a:pPr indent="0" lvl="0" marL="0" rtl="0" algn="l">
              <a:spcBef>
                <a:spcPts val="0"/>
              </a:spcBef>
              <a:spcAft>
                <a:spcPts val="0"/>
              </a:spcAft>
              <a:buNone/>
            </a:pPr>
            <a:r>
              <a:t/>
            </a:r>
            <a:endParaRPr/>
          </a:p>
        </p:txBody>
      </p:sp>
      <p:sp>
        <p:nvSpPr>
          <p:cNvPr id="600" name="Google Shape;600;p77"/>
          <p:cNvSpPr txBox="1"/>
          <p:nvPr>
            <p:ph type="title"/>
          </p:nvPr>
        </p:nvSpPr>
        <p:spPr>
          <a:xfrm>
            <a:off x="628650" y="604616"/>
            <a:ext cx="7886700" cy="736800"/>
          </a:xfrm>
          <a:prstGeom prst="rect">
            <a:avLst/>
          </a:prstGeom>
        </p:spPr>
        <p:txBody>
          <a:bodyPr anchorCtr="0" anchor="t" bIns="0" lIns="0" spcFirstLastPara="1" rIns="0" wrap="square" tIns="0">
            <a:normAutofit/>
          </a:bodyPr>
          <a:lstStyle/>
          <a:p>
            <a:pPr indent="0" lvl="0" marL="0" rtl="0" algn="ctr">
              <a:spcBef>
                <a:spcPts val="0"/>
              </a:spcBef>
              <a:spcAft>
                <a:spcPts val="0"/>
              </a:spcAft>
              <a:buClr>
                <a:schemeClr val="dk1"/>
              </a:buClr>
              <a:buSzPts val="1100"/>
              <a:buFont typeface="Arial"/>
              <a:buNone/>
            </a:pPr>
            <a:r>
              <a:rPr lang="en">
                <a:solidFill>
                  <a:srgbClr val="A64D79"/>
                </a:solidFill>
              </a:rPr>
              <a:t>Break (10 min) </a:t>
            </a:r>
            <a:endParaRPr>
              <a:solidFill>
                <a:srgbClr val="A64D79"/>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4" name="Shape 604"/>
        <p:cNvGrpSpPr/>
        <p:nvPr/>
      </p:nvGrpSpPr>
      <p:grpSpPr>
        <a:xfrm>
          <a:off x="0" y="0"/>
          <a:ext cx="0" cy="0"/>
          <a:chOff x="0" y="0"/>
          <a:chExt cx="0" cy="0"/>
        </a:xfrm>
      </p:grpSpPr>
      <p:sp>
        <p:nvSpPr>
          <p:cNvPr id="605" name="Google Shape;605;p78"/>
          <p:cNvSpPr txBox="1"/>
          <p:nvPr>
            <p:ph idx="1" type="body"/>
          </p:nvPr>
        </p:nvSpPr>
        <p:spPr>
          <a:xfrm>
            <a:off x="628650" y="1369219"/>
            <a:ext cx="7886700" cy="3263400"/>
          </a:xfrm>
          <a:prstGeom prst="rect">
            <a:avLst/>
          </a:prstGeom>
        </p:spPr>
        <p:txBody>
          <a:bodyPr anchorCtr="0" anchor="t" bIns="0" lIns="0" spcFirstLastPara="1" rIns="0" wrap="square" tIns="0">
            <a:noAutofit/>
          </a:bodyPr>
          <a:lstStyle/>
          <a:p>
            <a:pPr indent="-441960" lvl="0" marL="457200" rtl="0" algn="l">
              <a:spcBef>
                <a:spcPts val="0"/>
              </a:spcBef>
              <a:spcAft>
                <a:spcPts val="0"/>
              </a:spcAft>
              <a:buSzPts val="2000"/>
              <a:buFont typeface="Arial"/>
              <a:buChar char="●"/>
            </a:pPr>
            <a:r>
              <a:rPr lang="en" sz="2000">
                <a:latin typeface="Arial"/>
                <a:ea typeface="Arial"/>
                <a:cs typeface="Arial"/>
                <a:sym typeface="Arial"/>
              </a:rPr>
              <a:t>Tools that “do one thing, and do it well”.</a:t>
            </a:r>
            <a:endParaRPr sz="2000">
              <a:latin typeface="Arial"/>
              <a:ea typeface="Arial"/>
              <a:cs typeface="Arial"/>
              <a:sym typeface="Arial"/>
            </a:endParaRPr>
          </a:p>
          <a:p>
            <a:pPr indent="0" lvl="0" marL="0" rtl="0" algn="l">
              <a:spcBef>
                <a:spcPts val="0"/>
              </a:spcBef>
              <a:spcAft>
                <a:spcPts val="0"/>
              </a:spcAft>
              <a:buNone/>
            </a:pPr>
            <a:r>
              <a:t/>
            </a:r>
            <a:endParaRPr sz="2000">
              <a:latin typeface="Arial"/>
              <a:ea typeface="Arial"/>
              <a:cs typeface="Arial"/>
              <a:sym typeface="Arial"/>
            </a:endParaRPr>
          </a:p>
          <a:p>
            <a:pPr indent="-441960" lvl="0" marL="457200" rtl="0" algn="l">
              <a:spcBef>
                <a:spcPts val="0"/>
              </a:spcBef>
              <a:spcAft>
                <a:spcPts val="0"/>
              </a:spcAft>
              <a:buSzPts val="2000"/>
              <a:buFont typeface="Arial"/>
              <a:buChar char="●"/>
            </a:pPr>
            <a:r>
              <a:rPr lang="en" sz="2000">
                <a:latin typeface="Arial"/>
                <a:ea typeface="Arial"/>
                <a:cs typeface="Arial"/>
                <a:sym typeface="Arial"/>
              </a:rPr>
              <a:t>Tools for this workshop: fastqc, cutadapt, STAR, featureCounts</a:t>
            </a:r>
            <a:endParaRPr sz="2000">
              <a:latin typeface="Arial"/>
              <a:ea typeface="Arial"/>
              <a:cs typeface="Arial"/>
              <a:sym typeface="Arial"/>
            </a:endParaRPr>
          </a:p>
          <a:p>
            <a:pPr indent="-368300" lvl="2" marL="1257300" rtl="0" algn="l">
              <a:spcBef>
                <a:spcPts val="500"/>
              </a:spcBef>
              <a:spcAft>
                <a:spcPts val="0"/>
              </a:spcAft>
              <a:buSzPts val="2000"/>
              <a:buChar char="●"/>
            </a:pPr>
            <a:r>
              <a:rPr lang="en" sz="2000">
                <a:latin typeface="Arial"/>
                <a:ea typeface="Arial"/>
                <a:cs typeface="Arial"/>
                <a:sym typeface="Arial"/>
              </a:rPr>
              <a:t>Available via docker hub </a:t>
            </a:r>
            <a:endParaRPr sz="2000">
              <a:latin typeface="Arial"/>
              <a:ea typeface="Arial"/>
              <a:cs typeface="Arial"/>
              <a:sym typeface="Arial"/>
            </a:endParaRPr>
          </a:p>
          <a:p>
            <a:pPr indent="-368300" lvl="2" marL="1257300" rtl="0" algn="l">
              <a:spcBef>
                <a:spcPts val="500"/>
              </a:spcBef>
              <a:spcAft>
                <a:spcPts val="0"/>
              </a:spcAft>
              <a:buSzPts val="2000"/>
              <a:buChar char="●"/>
            </a:pPr>
            <a:r>
              <a:rPr lang="en" sz="2000">
                <a:latin typeface="Arial"/>
                <a:ea typeface="Arial"/>
                <a:cs typeface="Arial"/>
                <a:sym typeface="Arial"/>
              </a:rPr>
              <a:t>Some are pre-installed on Wynton; others we can install ourselves</a:t>
            </a:r>
            <a:endParaRPr sz="2000">
              <a:latin typeface="Arial"/>
              <a:ea typeface="Arial"/>
              <a:cs typeface="Arial"/>
              <a:sym typeface="Arial"/>
            </a:endParaRPr>
          </a:p>
          <a:p>
            <a:pPr indent="-368300" lvl="2" marL="1257300" rtl="0" algn="l">
              <a:spcBef>
                <a:spcPts val="500"/>
              </a:spcBef>
              <a:spcAft>
                <a:spcPts val="0"/>
              </a:spcAft>
              <a:buSzPts val="2000"/>
              <a:buChar char="●"/>
            </a:pPr>
            <a:r>
              <a:rPr lang="en" sz="2000">
                <a:latin typeface="Arial"/>
                <a:ea typeface="Arial"/>
                <a:cs typeface="Arial"/>
                <a:sym typeface="Arial"/>
              </a:rPr>
              <a:t>Download a </a:t>
            </a:r>
            <a:r>
              <a:rPr i="1" lang="en" sz="2000">
                <a:latin typeface="Arial"/>
                <a:ea typeface="Arial"/>
                <a:cs typeface="Arial"/>
                <a:sym typeface="Arial"/>
              </a:rPr>
              <a:t>container</a:t>
            </a:r>
            <a:r>
              <a:rPr lang="en" sz="2000">
                <a:latin typeface="Arial"/>
                <a:ea typeface="Arial"/>
                <a:cs typeface="Arial"/>
                <a:sym typeface="Arial"/>
              </a:rPr>
              <a:t> with all tools installed; use anywhere</a:t>
            </a:r>
            <a:endParaRPr sz="2000">
              <a:latin typeface="Arial"/>
              <a:ea typeface="Arial"/>
              <a:cs typeface="Arial"/>
              <a:sym typeface="Arial"/>
            </a:endParaRPr>
          </a:p>
          <a:p>
            <a:pPr indent="-368300" lvl="2" marL="1257300" rtl="0" algn="l">
              <a:spcBef>
                <a:spcPts val="500"/>
              </a:spcBef>
              <a:spcAft>
                <a:spcPts val="0"/>
              </a:spcAft>
              <a:buSzPts val="2000"/>
              <a:buChar char="●"/>
            </a:pPr>
            <a:r>
              <a:rPr lang="en" sz="2000">
                <a:latin typeface="Arial"/>
                <a:ea typeface="Arial"/>
                <a:cs typeface="Arial"/>
                <a:sym typeface="Arial"/>
              </a:rPr>
              <a:t>Everything can be installed on a laptop</a:t>
            </a:r>
            <a:endParaRPr sz="2000">
              <a:latin typeface="Arial"/>
              <a:ea typeface="Arial"/>
              <a:cs typeface="Arial"/>
              <a:sym typeface="Arial"/>
            </a:endParaRPr>
          </a:p>
          <a:p>
            <a:pPr indent="-314960" lvl="0" marL="457200" rtl="0" algn="l">
              <a:spcBef>
                <a:spcPts val="1000"/>
              </a:spcBef>
              <a:spcAft>
                <a:spcPts val="0"/>
              </a:spcAft>
              <a:buNone/>
            </a:pPr>
            <a:r>
              <a:t/>
            </a:r>
            <a:endParaRPr sz="2000">
              <a:latin typeface="Arial"/>
              <a:ea typeface="Arial"/>
              <a:cs typeface="Arial"/>
              <a:sym typeface="Arial"/>
            </a:endParaRPr>
          </a:p>
          <a:p>
            <a:pPr indent="-314960" lvl="0" marL="457200" rtl="0" algn="l">
              <a:spcBef>
                <a:spcPts val="1000"/>
              </a:spcBef>
              <a:spcAft>
                <a:spcPts val="0"/>
              </a:spcAft>
              <a:buNone/>
            </a:pPr>
            <a:r>
              <a:t/>
            </a:r>
            <a:endParaRPr sz="2000">
              <a:latin typeface="Arial"/>
              <a:ea typeface="Arial"/>
              <a:cs typeface="Arial"/>
              <a:sym typeface="Arial"/>
            </a:endParaRPr>
          </a:p>
          <a:p>
            <a:pPr indent="0" lvl="0" marL="0" rtl="0" algn="l">
              <a:spcBef>
                <a:spcPts val="800"/>
              </a:spcBef>
              <a:spcAft>
                <a:spcPts val="0"/>
              </a:spcAft>
              <a:buNone/>
            </a:pPr>
            <a:r>
              <a:t/>
            </a:r>
            <a:endParaRPr sz="2000">
              <a:latin typeface="Arial"/>
              <a:ea typeface="Arial"/>
              <a:cs typeface="Arial"/>
              <a:sym typeface="Arial"/>
            </a:endParaRPr>
          </a:p>
        </p:txBody>
      </p:sp>
      <p:sp>
        <p:nvSpPr>
          <p:cNvPr id="606" name="Google Shape;606;p78"/>
          <p:cNvSpPr txBox="1"/>
          <p:nvPr>
            <p:ph type="title"/>
          </p:nvPr>
        </p:nvSpPr>
        <p:spPr>
          <a:xfrm>
            <a:off x="272400" y="152391"/>
            <a:ext cx="78867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Bioinformatics software ecosystem</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0" name="Shape 610"/>
        <p:cNvGrpSpPr/>
        <p:nvPr/>
      </p:nvGrpSpPr>
      <p:grpSpPr>
        <a:xfrm>
          <a:off x="0" y="0"/>
          <a:ext cx="0" cy="0"/>
          <a:chOff x="0" y="0"/>
          <a:chExt cx="0" cy="0"/>
        </a:xfrm>
      </p:grpSpPr>
      <p:sp>
        <p:nvSpPr>
          <p:cNvPr id="611" name="Google Shape;611;p79"/>
          <p:cNvSpPr txBox="1"/>
          <p:nvPr>
            <p:ph idx="1" type="body"/>
          </p:nvPr>
        </p:nvSpPr>
        <p:spPr>
          <a:xfrm>
            <a:off x="628650" y="1369219"/>
            <a:ext cx="7886700" cy="3263400"/>
          </a:xfrm>
          <a:prstGeom prst="rect">
            <a:avLst/>
          </a:prstGeom>
        </p:spPr>
        <p:txBody>
          <a:bodyPr anchorCtr="0" anchor="t" bIns="0" lIns="0" spcFirstLastPara="1" rIns="0" wrap="square" tIns="0">
            <a:noAutofit/>
          </a:bodyPr>
          <a:lstStyle/>
          <a:p>
            <a:pPr indent="-461010" lvl="0" marL="457200" rtl="0" algn="l">
              <a:spcBef>
                <a:spcPts val="0"/>
              </a:spcBef>
              <a:spcAft>
                <a:spcPts val="0"/>
              </a:spcAft>
              <a:buSzPts val="2300"/>
              <a:buChar char="●"/>
            </a:pPr>
            <a:r>
              <a:rPr lang="en" sz="2300">
                <a:latin typeface="Arial"/>
                <a:ea typeface="Arial"/>
                <a:cs typeface="Arial"/>
                <a:sym typeface="Arial"/>
              </a:rPr>
              <a:t>Web-based platforms</a:t>
            </a:r>
            <a:endParaRPr sz="2300">
              <a:latin typeface="Arial"/>
              <a:ea typeface="Arial"/>
              <a:cs typeface="Arial"/>
              <a:sym typeface="Arial"/>
            </a:endParaRPr>
          </a:p>
          <a:p>
            <a:pPr indent="0" lvl="0" marL="0" rtl="0" algn="l">
              <a:spcBef>
                <a:spcPts val="0"/>
              </a:spcBef>
              <a:spcAft>
                <a:spcPts val="0"/>
              </a:spcAft>
              <a:buNone/>
            </a:pPr>
            <a:r>
              <a:t/>
            </a:r>
            <a:endParaRPr sz="2300">
              <a:latin typeface="Arial"/>
              <a:ea typeface="Arial"/>
              <a:cs typeface="Arial"/>
              <a:sym typeface="Arial"/>
            </a:endParaRPr>
          </a:p>
          <a:p>
            <a:pPr indent="-461010" lvl="0" marL="457200" rtl="0" algn="l">
              <a:spcBef>
                <a:spcPts val="0"/>
              </a:spcBef>
              <a:spcAft>
                <a:spcPts val="0"/>
              </a:spcAft>
              <a:buSzPts val="2300"/>
              <a:buChar char="●"/>
            </a:pPr>
            <a:r>
              <a:rPr lang="en" sz="2300">
                <a:latin typeface="Arial"/>
                <a:ea typeface="Arial"/>
                <a:cs typeface="Arial"/>
                <a:sym typeface="Arial"/>
              </a:rPr>
              <a:t>Graphical User Interface</a:t>
            </a:r>
            <a:endParaRPr sz="2300">
              <a:latin typeface="Arial"/>
              <a:ea typeface="Arial"/>
              <a:cs typeface="Arial"/>
              <a:sym typeface="Arial"/>
            </a:endParaRPr>
          </a:p>
          <a:p>
            <a:pPr indent="0" lvl="0" marL="457200" rtl="0" algn="l">
              <a:spcBef>
                <a:spcPts val="0"/>
              </a:spcBef>
              <a:spcAft>
                <a:spcPts val="0"/>
              </a:spcAft>
              <a:buNone/>
            </a:pPr>
            <a:r>
              <a:t/>
            </a:r>
            <a:endParaRPr sz="2300">
              <a:latin typeface="Arial"/>
              <a:ea typeface="Arial"/>
              <a:cs typeface="Arial"/>
              <a:sym typeface="Arial"/>
            </a:endParaRPr>
          </a:p>
          <a:p>
            <a:pPr indent="-461010" lvl="0" marL="457200" rtl="0" algn="l">
              <a:spcBef>
                <a:spcPts val="800"/>
              </a:spcBef>
              <a:spcAft>
                <a:spcPts val="0"/>
              </a:spcAft>
              <a:buSzPts val="2300"/>
              <a:buChar char="●"/>
            </a:pPr>
            <a:r>
              <a:rPr lang="en" sz="2300">
                <a:latin typeface="Arial"/>
                <a:ea typeface="Arial"/>
                <a:cs typeface="Arial"/>
                <a:sym typeface="Arial"/>
              </a:rPr>
              <a:t>Command Line Interface</a:t>
            </a:r>
            <a:endParaRPr sz="2300">
              <a:latin typeface="Arial"/>
              <a:ea typeface="Arial"/>
              <a:cs typeface="Arial"/>
              <a:sym typeface="Arial"/>
            </a:endParaRPr>
          </a:p>
          <a:p>
            <a:pPr indent="0" lvl="0" marL="457200" rtl="0" algn="l">
              <a:spcBef>
                <a:spcPts val="800"/>
              </a:spcBef>
              <a:spcAft>
                <a:spcPts val="0"/>
              </a:spcAft>
              <a:buNone/>
            </a:pPr>
            <a:r>
              <a:t/>
            </a:r>
            <a:endParaRPr sz="2300">
              <a:latin typeface="Arial"/>
              <a:ea typeface="Arial"/>
              <a:cs typeface="Arial"/>
              <a:sym typeface="Arial"/>
            </a:endParaRPr>
          </a:p>
          <a:p>
            <a:pPr indent="-461010" lvl="0" marL="457200" rtl="0" algn="l">
              <a:spcBef>
                <a:spcPts val="800"/>
              </a:spcBef>
              <a:spcAft>
                <a:spcPts val="0"/>
              </a:spcAft>
              <a:buSzPts val="2300"/>
              <a:buFont typeface="Arial"/>
              <a:buChar char="●"/>
            </a:pPr>
            <a:r>
              <a:rPr lang="en" sz="2300">
                <a:latin typeface="Arial"/>
                <a:ea typeface="Arial"/>
                <a:cs typeface="Arial"/>
                <a:sym typeface="Arial"/>
              </a:rPr>
              <a:t>etc..</a:t>
            </a:r>
            <a:endParaRPr sz="2300">
              <a:latin typeface="Arial"/>
              <a:ea typeface="Arial"/>
              <a:cs typeface="Arial"/>
              <a:sym typeface="Arial"/>
            </a:endParaRPr>
          </a:p>
          <a:p>
            <a:pPr indent="0" lvl="0" marL="0" rtl="0" algn="l">
              <a:spcBef>
                <a:spcPts val="0"/>
              </a:spcBef>
              <a:spcAft>
                <a:spcPts val="0"/>
              </a:spcAft>
              <a:buNone/>
            </a:pPr>
            <a:r>
              <a:t/>
            </a:r>
            <a:endParaRPr sz="2300">
              <a:latin typeface="Arial"/>
              <a:ea typeface="Arial"/>
              <a:cs typeface="Arial"/>
              <a:sym typeface="Arial"/>
            </a:endParaRPr>
          </a:p>
          <a:p>
            <a:pPr indent="0" lvl="0" marL="0" rtl="0" algn="l">
              <a:spcBef>
                <a:spcPts val="0"/>
              </a:spcBef>
              <a:spcAft>
                <a:spcPts val="0"/>
              </a:spcAft>
              <a:buNone/>
            </a:pPr>
            <a:r>
              <a:t/>
            </a:r>
            <a:endParaRPr sz="2300">
              <a:latin typeface="Arial"/>
              <a:ea typeface="Arial"/>
              <a:cs typeface="Arial"/>
              <a:sym typeface="Arial"/>
            </a:endParaRPr>
          </a:p>
          <a:p>
            <a:pPr indent="-314960" lvl="0" marL="457200" rtl="0" algn="l">
              <a:spcBef>
                <a:spcPts val="1000"/>
              </a:spcBef>
              <a:spcAft>
                <a:spcPts val="0"/>
              </a:spcAft>
              <a:buNone/>
            </a:pPr>
            <a:r>
              <a:t/>
            </a:r>
            <a:endParaRPr sz="2300">
              <a:latin typeface="Arial"/>
              <a:ea typeface="Arial"/>
              <a:cs typeface="Arial"/>
              <a:sym typeface="Arial"/>
            </a:endParaRPr>
          </a:p>
          <a:p>
            <a:pPr indent="-314960" lvl="0" marL="457200" rtl="0" algn="l">
              <a:spcBef>
                <a:spcPts val="1000"/>
              </a:spcBef>
              <a:spcAft>
                <a:spcPts val="0"/>
              </a:spcAft>
              <a:buNone/>
            </a:pPr>
            <a:r>
              <a:t/>
            </a:r>
            <a:endParaRPr sz="2300">
              <a:latin typeface="Arial"/>
              <a:ea typeface="Arial"/>
              <a:cs typeface="Arial"/>
              <a:sym typeface="Arial"/>
            </a:endParaRPr>
          </a:p>
          <a:p>
            <a:pPr indent="0" lvl="0" marL="0" rtl="0" algn="l">
              <a:spcBef>
                <a:spcPts val="800"/>
              </a:spcBef>
              <a:spcAft>
                <a:spcPts val="0"/>
              </a:spcAft>
              <a:buNone/>
            </a:pPr>
            <a:r>
              <a:t/>
            </a:r>
            <a:endParaRPr sz="2300">
              <a:latin typeface="Arial"/>
              <a:ea typeface="Arial"/>
              <a:cs typeface="Arial"/>
              <a:sym typeface="Arial"/>
            </a:endParaRPr>
          </a:p>
        </p:txBody>
      </p:sp>
      <p:sp>
        <p:nvSpPr>
          <p:cNvPr id="612" name="Google Shape;612;p79"/>
          <p:cNvSpPr txBox="1"/>
          <p:nvPr>
            <p:ph type="title"/>
          </p:nvPr>
        </p:nvSpPr>
        <p:spPr>
          <a:xfrm>
            <a:off x="272400" y="152391"/>
            <a:ext cx="78867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Different platforms for computing</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6" name="Shape 616"/>
        <p:cNvGrpSpPr/>
        <p:nvPr/>
      </p:nvGrpSpPr>
      <p:grpSpPr>
        <a:xfrm>
          <a:off x="0" y="0"/>
          <a:ext cx="0" cy="0"/>
          <a:chOff x="0" y="0"/>
          <a:chExt cx="0" cy="0"/>
        </a:xfrm>
      </p:grpSpPr>
      <p:sp>
        <p:nvSpPr>
          <p:cNvPr id="617" name="Google Shape;617;p80"/>
          <p:cNvSpPr txBox="1"/>
          <p:nvPr>
            <p:ph type="title"/>
          </p:nvPr>
        </p:nvSpPr>
        <p:spPr>
          <a:xfrm>
            <a:off x="274325" y="155450"/>
            <a:ext cx="8624100" cy="1023000"/>
          </a:xfrm>
          <a:prstGeom prst="rect">
            <a:avLst/>
          </a:prstGeom>
        </p:spPr>
        <p:txBody>
          <a:bodyPr anchorCtr="0" anchor="t" bIns="0" lIns="0" spcFirstLastPara="1" rIns="0" wrap="square" tIns="0">
            <a:noAutofit/>
          </a:bodyPr>
          <a:lstStyle/>
          <a:p>
            <a:pPr indent="0" lvl="0" marL="0" rtl="0" algn="l">
              <a:spcBef>
                <a:spcPts val="0"/>
              </a:spcBef>
              <a:spcAft>
                <a:spcPts val="0"/>
              </a:spcAft>
              <a:buSzPts val="990"/>
              <a:buNone/>
            </a:pPr>
            <a:r>
              <a:rPr lang="en" sz="3259">
                <a:latin typeface="Arial"/>
                <a:ea typeface="Arial"/>
                <a:cs typeface="Arial"/>
                <a:sym typeface="Arial"/>
              </a:rPr>
              <a:t>Galaxy: Open source, web-based platform that integrates many tools.</a:t>
            </a:r>
            <a:endParaRPr sz="1660">
              <a:solidFill>
                <a:srgbClr val="1155CC"/>
              </a:solidFill>
              <a:latin typeface="Arial"/>
              <a:ea typeface="Arial"/>
              <a:cs typeface="Arial"/>
              <a:sym typeface="Arial"/>
            </a:endParaRPr>
          </a:p>
        </p:txBody>
      </p:sp>
      <p:sp>
        <p:nvSpPr>
          <p:cNvPr id="618" name="Google Shape;618;p80"/>
          <p:cNvSpPr txBox="1"/>
          <p:nvPr/>
        </p:nvSpPr>
        <p:spPr>
          <a:xfrm>
            <a:off x="630936" y="1735600"/>
            <a:ext cx="8457000" cy="2160600"/>
          </a:xfrm>
          <a:prstGeom prst="rect">
            <a:avLst/>
          </a:prstGeom>
          <a:noFill/>
          <a:ln>
            <a:noFill/>
          </a:ln>
        </p:spPr>
        <p:txBody>
          <a:bodyPr anchorCtr="0" anchor="t" bIns="91425" lIns="91425" spcFirstLastPara="1" rIns="91425" wrap="square" tIns="91425">
            <a:spAutoFit/>
          </a:bodyPr>
          <a:lstStyle/>
          <a:p>
            <a:pPr indent="-374650" lvl="0" marL="457200" rtl="0" algn="l">
              <a:lnSpc>
                <a:spcPct val="115000"/>
              </a:lnSpc>
              <a:spcBef>
                <a:spcPts val="1000"/>
              </a:spcBef>
              <a:spcAft>
                <a:spcPts val="0"/>
              </a:spcAft>
              <a:buClr>
                <a:srgbClr val="002B42"/>
              </a:buClr>
              <a:buSzPts val="2300"/>
              <a:buChar char="●"/>
            </a:pPr>
            <a:r>
              <a:rPr lang="en" sz="2300">
                <a:solidFill>
                  <a:srgbClr val="002B42"/>
                </a:solidFill>
              </a:rPr>
              <a:t>Free, public, internet accessible resource.</a:t>
            </a:r>
            <a:endParaRPr sz="2300">
              <a:solidFill>
                <a:srgbClr val="002B42"/>
              </a:solidFill>
            </a:endParaRPr>
          </a:p>
          <a:p>
            <a:pPr indent="-368300" lvl="1" marL="914400" rtl="0" algn="l">
              <a:lnSpc>
                <a:spcPct val="115000"/>
              </a:lnSpc>
              <a:spcBef>
                <a:spcPts val="0"/>
              </a:spcBef>
              <a:spcAft>
                <a:spcPts val="0"/>
              </a:spcAft>
              <a:buClr>
                <a:srgbClr val="002B42"/>
              </a:buClr>
              <a:buSzPts val="2200"/>
              <a:buChar char="○"/>
            </a:pPr>
            <a:r>
              <a:rPr lang="en" sz="2200">
                <a:solidFill>
                  <a:srgbClr val="002B42"/>
                </a:solidFill>
              </a:rPr>
              <a:t>https://usegalaxy.org/</a:t>
            </a:r>
            <a:endParaRPr sz="2200">
              <a:solidFill>
                <a:srgbClr val="002B42"/>
              </a:solidFill>
            </a:endParaRPr>
          </a:p>
          <a:p>
            <a:pPr indent="0" lvl="0" marL="457200" rtl="0" algn="l">
              <a:lnSpc>
                <a:spcPct val="115000"/>
              </a:lnSpc>
              <a:spcBef>
                <a:spcPts val="1000"/>
              </a:spcBef>
              <a:spcAft>
                <a:spcPts val="0"/>
              </a:spcAft>
              <a:buNone/>
            </a:pPr>
            <a:r>
              <a:t/>
            </a:r>
            <a:endParaRPr sz="1000">
              <a:solidFill>
                <a:srgbClr val="002B42"/>
              </a:solidFill>
            </a:endParaRPr>
          </a:p>
          <a:p>
            <a:pPr indent="-374650" lvl="0" marL="457200" rtl="0" algn="l">
              <a:lnSpc>
                <a:spcPct val="115000"/>
              </a:lnSpc>
              <a:spcBef>
                <a:spcPts val="1000"/>
              </a:spcBef>
              <a:spcAft>
                <a:spcPts val="0"/>
              </a:spcAft>
              <a:buClr>
                <a:srgbClr val="002B42"/>
              </a:buClr>
              <a:buSzPts val="2300"/>
              <a:buChar char="●"/>
            </a:pPr>
            <a:r>
              <a:rPr lang="en" sz="2300">
                <a:solidFill>
                  <a:srgbClr val="002B42"/>
                </a:solidFill>
              </a:rPr>
              <a:t>Data transfer and data storage are not encrypted.</a:t>
            </a:r>
            <a:endParaRPr sz="2300">
              <a:solidFill>
                <a:srgbClr val="002B42"/>
              </a:solidFill>
            </a:endParaRPr>
          </a:p>
          <a:p>
            <a:pPr indent="-368300" lvl="1" marL="914400" rtl="0" algn="l">
              <a:lnSpc>
                <a:spcPct val="115000"/>
              </a:lnSpc>
              <a:spcBef>
                <a:spcPts val="0"/>
              </a:spcBef>
              <a:spcAft>
                <a:spcPts val="0"/>
              </a:spcAft>
              <a:buClr>
                <a:srgbClr val="002B42"/>
              </a:buClr>
              <a:buSzPts val="2200"/>
              <a:buChar char="○"/>
            </a:pPr>
            <a:r>
              <a:rPr lang="en" sz="2200">
                <a:solidFill>
                  <a:srgbClr val="002B42"/>
                </a:solidFill>
              </a:rPr>
              <a:t>DO NOT UPLOAD PROTECTED DATA!!!</a:t>
            </a:r>
            <a:endParaRPr sz="2200">
              <a:solidFill>
                <a:srgbClr val="002B42"/>
              </a:solidFill>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2" name="Shape 622"/>
        <p:cNvGrpSpPr/>
        <p:nvPr/>
      </p:nvGrpSpPr>
      <p:grpSpPr>
        <a:xfrm>
          <a:off x="0" y="0"/>
          <a:ext cx="0" cy="0"/>
          <a:chOff x="0" y="0"/>
          <a:chExt cx="0" cy="0"/>
        </a:xfrm>
      </p:grpSpPr>
      <p:sp>
        <p:nvSpPr>
          <p:cNvPr id="623" name="Google Shape;623;p81"/>
          <p:cNvSpPr txBox="1"/>
          <p:nvPr>
            <p:ph idx="1" type="body"/>
          </p:nvPr>
        </p:nvSpPr>
        <p:spPr>
          <a:xfrm>
            <a:off x="628650" y="1143000"/>
            <a:ext cx="7886700" cy="3584400"/>
          </a:xfrm>
          <a:prstGeom prst="rect">
            <a:avLst/>
          </a:prstGeom>
          <a:noFill/>
          <a:ln>
            <a:noFill/>
          </a:ln>
        </p:spPr>
        <p:txBody>
          <a:bodyPr anchorCtr="0" anchor="t" bIns="0" lIns="137150" spcFirstLastPara="1" rIns="0" wrap="square" tIns="0">
            <a:spAutoFit/>
          </a:bodyPr>
          <a:lstStyle/>
          <a:p>
            <a:pPr indent="-381000" lvl="0" marL="342900" rtl="0" algn="l">
              <a:lnSpc>
                <a:spcPct val="90000"/>
              </a:lnSpc>
              <a:spcBef>
                <a:spcPts val="0"/>
              </a:spcBef>
              <a:spcAft>
                <a:spcPts val="0"/>
              </a:spcAft>
              <a:buClr>
                <a:srgbClr val="002B42"/>
              </a:buClr>
              <a:buSzPts val="2200"/>
              <a:buChar char="●"/>
            </a:pPr>
            <a:r>
              <a:rPr b="1" lang="en" sz="2200"/>
              <a:t>Graphical User Interface</a:t>
            </a:r>
            <a:endParaRPr b="1" sz="2200"/>
          </a:p>
          <a:p>
            <a:pPr indent="-304800" lvl="2" marL="939800" rtl="0" algn="l">
              <a:lnSpc>
                <a:spcPct val="90000"/>
              </a:lnSpc>
              <a:spcBef>
                <a:spcPts val="400"/>
              </a:spcBef>
              <a:spcAft>
                <a:spcPts val="0"/>
              </a:spcAft>
              <a:buClr>
                <a:srgbClr val="002B42"/>
              </a:buClr>
              <a:buSzPts val="2000"/>
              <a:buChar char="●"/>
            </a:pPr>
            <a:r>
              <a:rPr lang="en" sz="2000"/>
              <a:t>Consists of windows, icons, menus, pointers</a:t>
            </a:r>
            <a:endParaRPr sz="2000"/>
          </a:p>
          <a:p>
            <a:pPr indent="-304800" lvl="2" marL="939800" rtl="0" algn="l">
              <a:lnSpc>
                <a:spcPct val="90000"/>
              </a:lnSpc>
              <a:spcBef>
                <a:spcPts val="400"/>
              </a:spcBef>
              <a:spcAft>
                <a:spcPts val="0"/>
              </a:spcAft>
              <a:buClr>
                <a:srgbClr val="002B42"/>
              </a:buClr>
              <a:buSzPts val="2000"/>
              <a:buChar char="●"/>
            </a:pPr>
            <a:r>
              <a:rPr lang="en" sz="2000"/>
              <a:t>Not always available for bioinformatics</a:t>
            </a:r>
            <a:endParaRPr sz="2000"/>
          </a:p>
          <a:p>
            <a:pPr indent="-165100" lvl="1" marL="596900" rtl="0" algn="l">
              <a:lnSpc>
                <a:spcPct val="90000"/>
              </a:lnSpc>
              <a:spcBef>
                <a:spcPts val="400"/>
              </a:spcBef>
              <a:spcAft>
                <a:spcPts val="0"/>
              </a:spcAft>
              <a:buClr>
                <a:srgbClr val="002B42"/>
              </a:buClr>
              <a:buSzPts val="1400"/>
              <a:buNone/>
            </a:pPr>
            <a:r>
              <a:t/>
            </a:r>
            <a:endParaRPr sz="2000"/>
          </a:p>
          <a:p>
            <a:pPr indent="-381000" lvl="0" marL="342900" rtl="0" algn="l">
              <a:lnSpc>
                <a:spcPct val="90000"/>
              </a:lnSpc>
              <a:spcBef>
                <a:spcPts val="800"/>
              </a:spcBef>
              <a:spcAft>
                <a:spcPts val="0"/>
              </a:spcAft>
              <a:buClr>
                <a:srgbClr val="002B42"/>
              </a:buClr>
              <a:buSzPts val="2200"/>
              <a:buChar char="●"/>
            </a:pPr>
            <a:r>
              <a:rPr b="1" lang="en" sz="2200"/>
              <a:t>Command Line Interface</a:t>
            </a:r>
            <a:endParaRPr b="1" sz="2200"/>
          </a:p>
          <a:p>
            <a:pPr indent="-304800" lvl="2" marL="939800" rtl="0" algn="l">
              <a:lnSpc>
                <a:spcPct val="90000"/>
              </a:lnSpc>
              <a:spcBef>
                <a:spcPts val="400"/>
              </a:spcBef>
              <a:spcAft>
                <a:spcPts val="0"/>
              </a:spcAft>
              <a:buClr>
                <a:srgbClr val="002B42"/>
              </a:buClr>
              <a:buSzPts val="2000"/>
              <a:buChar char="●"/>
            </a:pPr>
            <a:r>
              <a:rPr lang="en" sz="2000"/>
              <a:t>Text based </a:t>
            </a:r>
            <a:endParaRPr sz="2000"/>
          </a:p>
          <a:p>
            <a:pPr indent="-304800" lvl="2" marL="939800" rtl="0" algn="l">
              <a:lnSpc>
                <a:spcPct val="90000"/>
              </a:lnSpc>
              <a:spcBef>
                <a:spcPts val="400"/>
              </a:spcBef>
              <a:spcAft>
                <a:spcPts val="0"/>
              </a:spcAft>
              <a:buClr>
                <a:srgbClr val="002B42"/>
              </a:buClr>
              <a:buSzPts val="2000"/>
              <a:buChar char="●"/>
            </a:pPr>
            <a:r>
              <a:rPr lang="en" sz="2000"/>
              <a:t>Allow automation by scripting</a:t>
            </a:r>
            <a:endParaRPr sz="2000"/>
          </a:p>
          <a:p>
            <a:pPr indent="-304800" lvl="2" marL="939800" rtl="0" algn="l">
              <a:lnSpc>
                <a:spcPct val="90000"/>
              </a:lnSpc>
              <a:spcBef>
                <a:spcPts val="400"/>
              </a:spcBef>
              <a:spcAft>
                <a:spcPts val="0"/>
              </a:spcAft>
              <a:buClr>
                <a:srgbClr val="002B42"/>
              </a:buClr>
              <a:buSzPts val="2000"/>
              <a:buChar char="●"/>
            </a:pPr>
            <a:r>
              <a:rPr lang="en" sz="2000"/>
              <a:t>Examples</a:t>
            </a:r>
            <a:endParaRPr sz="2000"/>
          </a:p>
          <a:p>
            <a:pPr indent="-266700" lvl="4" marL="1587500" rtl="0" algn="l">
              <a:lnSpc>
                <a:spcPct val="90000"/>
              </a:lnSpc>
              <a:spcBef>
                <a:spcPts val="400"/>
              </a:spcBef>
              <a:spcAft>
                <a:spcPts val="0"/>
              </a:spcAft>
              <a:buClr>
                <a:srgbClr val="002B42"/>
              </a:buClr>
              <a:buSzPts val="1800"/>
              <a:buChar char="●"/>
            </a:pPr>
            <a:r>
              <a:rPr lang="en" sz="1800"/>
              <a:t>Wynton CLI</a:t>
            </a:r>
            <a:endParaRPr sz="1800"/>
          </a:p>
          <a:p>
            <a:pPr indent="-266700" lvl="4" marL="1587500" rtl="0" algn="l">
              <a:lnSpc>
                <a:spcPct val="90000"/>
              </a:lnSpc>
              <a:spcBef>
                <a:spcPts val="400"/>
              </a:spcBef>
              <a:spcAft>
                <a:spcPts val="0"/>
              </a:spcAft>
              <a:buClr>
                <a:srgbClr val="002B42"/>
              </a:buClr>
              <a:buSzPts val="1800"/>
              <a:buChar char="●"/>
            </a:pPr>
            <a:r>
              <a:rPr lang="en" sz="1800"/>
              <a:t>MacOS: Terminal</a:t>
            </a:r>
            <a:endParaRPr sz="1800"/>
          </a:p>
          <a:p>
            <a:pPr indent="-266700" lvl="4" marL="1587500" rtl="0" algn="l">
              <a:lnSpc>
                <a:spcPct val="90000"/>
              </a:lnSpc>
              <a:spcBef>
                <a:spcPts val="400"/>
              </a:spcBef>
              <a:spcAft>
                <a:spcPts val="0"/>
              </a:spcAft>
              <a:buClr>
                <a:srgbClr val="002B42"/>
              </a:buClr>
              <a:buSzPts val="1800"/>
              <a:buChar char="●"/>
            </a:pPr>
            <a:r>
              <a:rPr lang="en" sz="1800"/>
              <a:t>Windows: Command Prompt, PuTTY</a:t>
            </a:r>
            <a:endParaRPr sz="1800"/>
          </a:p>
        </p:txBody>
      </p:sp>
      <p:sp>
        <p:nvSpPr>
          <p:cNvPr id="624" name="Google Shape;624;p81"/>
          <p:cNvSpPr txBox="1"/>
          <p:nvPr/>
        </p:nvSpPr>
        <p:spPr>
          <a:xfrm>
            <a:off x="272400" y="152400"/>
            <a:ext cx="8571000" cy="736800"/>
          </a:xfrm>
          <a:prstGeom prst="rect">
            <a:avLst/>
          </a:prstGeom>
          <a:noFill/>
          <a:ln>
            <a:noFill/>
          </a:ln>
        </p:spPr>
        <p:txBody>
          <a:bodyPr anchorCtr="0" anchor="t" bIns="0" lIns="0" spcFirstLastPara="1" rIns="0" wrap="square" tIns="0">
            <a:normAutofit/>
          </a:bodyPr>
          <a:lstStyle/>
          <a:p>
            <a:pPr indent="0" lvl="0" marL="0" rtl="0" algn="l">
              <a:lnSpc>
                <a:spcPct val="90000"/>
              </a:lnSpc>
              <a:spcBef>
                <a:spcPts val="0"/>
              </a:spcBef>
              <a:spcAft>
                <a:spcPts val="0"/>
              </a:spcAft>
              <a:buNone/>
            </a:pPr>
            <a:r>
              <a:rPr b="1" lang="en" sz="3300">
                <a:solidFill>
                  <a:srgbClr val="1155CC"/>
                </a:solidFill>
                <a:latin typeface="Helvetica Neue"/>
                <a:ea typeface="Helvetica Neue"/>
                <a:cs typeface="Helvetica Neue"/>
                <a:sym typeface="Helvetica Neue"/>
              </a:rPr>
              <a:t>Command line interfaces allow scripting</a:t>
            </a:r>
            <a:endParaRPr b="1" sz="3300">
              <a:solidFill>
                <a:srgbClr val="1155CC"/>
              </a:solidFill>
              <a:latin typeface="Helvetica Neue"/>
              <a:ea typeface="Helvetica Neue"/>
              <a:cs typeface="Helvetica Neue"/>
              <a:sym typeface="Helvetica Neue"/>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9" name="Shape 629"/>
        <p:cNvGrpSpPr/>
        <p:nvPr/>
      </p:nvGrpSpPr>
      <p:grpSpPr>
        <a:xfrm>
          <a:off x="0" y="0"/>
          <a:ext cx="0" cy="0"/>
          <a:chOff x="0" y="0"/>
          <a:chExt cx="0" cy="0"/>
        </a:xfrm>
      </p:grpSpPr>
      <p:sp>
        <p:nvSpPr>
          <p:cNvPr id="630" name="Google Shape;630;p82"/>
          <p:cNvSpPr txBox="1"/>
          <p:nvPr>
            <p:ph idx="1" type="body"/>
          </p:nvPr>
        </p:nvSpPr>
        <p:spPr>
          <a:xfrm>
            <a:off x="628650" y="1632697"/>
            <a:ext cx="3682200" cy="3082500"/>
          </a:xfrm>
          <a:prstGeom prst="rect">
            <a:avLst/>
          </a:prstGeom>
          <a:noFill/>
          <a:ln>
            <a:noFill/>
          </a:ln>
        </p:spPr>
        <p:txBody>
          <a:bodyPr anchorCtr="0" anchor="t" bIns="0" lIns="137150" spcFirstLastPara="1" rIns="0" wrap="square" tIns="0">
            <a:spAutoFit/>
          </a:bodyPr>
          <a:lstStyle/>
          <a:p>
            <a:pPr indent="-349250" lvl="0" marL="342900" rtl="0" algn="l">
              <a:lnSpc>
                <a:spcPct val="90000"/>
              </a:lnSpc>
              <a:spcBef>
                <a:spcPts val="0"/>
              </a:spcBef>
              <a:spcAft>
                <a:spcPts val="0"/>
              </a:spcAft>
              <a:buClr>
                <a:srgbClr val="002B42"/>
              </a:buClr>
              <a:buSzPts val="1700"/>
              <a:buFont typeface="Arial"/>
              <a:buChar char="●"/>
            </a:pPr>
            <a:r>
              <a:rPr lang="en"/>
              <a:t>How to access Wynton? Visit:</a:t>
            </a:r>
            <a:endParaRPr/>
          </a:p>
          <a:p>
            <a:pPr indent="0" lvl="1" marL="342900" rtl="0" algn="l">
              <a:lnSpc>
                <a:spcPct val="90000"/>
              </a:lnSpc>
              <a:spcBef>
                <a:spcPts val="400"/>
              </a:spcBef>
              <a:spcAft>
                <a:spcPts val="0"/>
              </a:spcAft>
              <a:buClr>
                <a:srgbClr val="002B42"/>
              </a:buClr>
              <a:buSzPts val="1400"/>
              <a:buNone/>
            </a:pPr>
            <a:r>
              <a:rPr lang="en" u="sng">
                <a:solidFill>
                  <a:schemeClr val="hlink"/>
                </a:solidFill>
                <a:hlinkClick r:id="rId3"/>
              </a:rPr>
              <a:t>https://wynton.ucsf.edu/hpc/get-started/access-cluster.html</a:t>
            </a:r>
            <a:endParaRPr/>
          </a:p>
          <a:p>
            <a:pPr indent="0" lvl="0" marL="88900" rtl="0" algn="l">
              <a:lnSpc>
                <a:spcPct val="90000"/>
              </a:lnSpc>
              <a:spcBef>
                <a:spcPts val="800"/>
              </a:spcBef>
              <a:spcAft>
                <a:spcPts val="0"/>
              </a:spcAft>
              <a:buClr>
                <a:srgbClr val="002B42"/>
              </a:buClr>
              <a:buSzPts val="1700"/>
              <a:buNone/>
            </a:pPr>
            <a:r>
              <a:t/>
            </a:r>
            <a:endParaRPr/>
          </a:p>
          <a:p>
            <a:pPr indent="-349250" lvl="0" marL="431800" rtl="0" algn="l">
              <a:lnSpc>
                <a:spcPct val="90000"/>
              </a:lnSpc>
              <a:spcBef>
                <a:spcPts val="800"/>
              </a:spcBef>
              <a:spcAft>
                <a:spcPts val="0"/>
              </a:spcAft>
              <a:buClr>
                <a:srgbClr val="002B42"/>
              </a:buClr>
              <a:buSzPts val="1700"/>
              <a:buChar char="●"/>
            </a:pPr>
            <a:r>
              <a:rPr lang="en"/>
              <a:t>Most universities/ institutions doing data-intensive science have HPC cluster on campus.</a:t>
            </a:r>
            <a:endParaRPr/>
          </a:p>
        </p:txBody>
      </p:sp>
      <p:sp>
        <p:nvSpPr>
          <p:cNvPr id="631" name="Google Shape;631;p82"/>
          <p:cNvSpPr txBox="1"/>
          <p:nvPr>
            <p:ph idx="12" type="sldNum"/>
          </p:nvPr>
        </p:nvSpPr>
        <p:spPr>
          <a:xfrm>
            <a:off x="4843463" y="3575447"/>
            <a:ext cx="1543200" cy="205500"/>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pic>
        <p:nvPicPr>
          <p:cNvPr id="632" name="Google Shape;632;p82"/>
          <p:cNvPicPr preferRelativeResize="0"/>
          <p:nvPr/>
        </p:nvPicPr>
        <p:blipFill rotWithShape="1">
          <a:blip r:embed="rId4">
            <a:alphaModFix/>
          </a:blip>
          <a:srcRect b="0" l="0" r="0" t="0"/>
          <a:stretch/>
        </p:blipFill>
        <p:spPr>
          <a:xfrm>
            <a:off x="4310743" y="1358384"/>
            <a:ext cx="4650377" cy="3044190"/>
          </a:xfrm>
          <a:prstGeom prst="rect">
            <a:avLst/>
          </a:prstGeom>
          <a:noFill/>
          <a:ln>
            <a:noFill/>
          </a:ln>
        </p:spPr>
      </p:pic>
      <p:sp>
        <p:nvSpPr>
          <p:cNvPr id="633" name="Google Shape;633;p82"/>
          <p:cNvSpPr txBox="1"/>
          <p:nvPr/>
        </p:nvSpPr>
        <p:spPr>
          <a:xfrm>
            <a:off x="6368143" y="4767263"/>
            <a:ext cx="1655700" cy="152400"/>
          </a:xfrm>
          <a:prstGeom prst="rect">
            <a:avLst/>
          </a:prstGeom>
          <a:no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rPr b="0" i="0" lang="en" sz="800" u="none" cap="none" strike="noStrike">
                <a:solidFill>
                  <a:schemeClr val="dk1"/>
                </a:solidFill>
                <a:latin typeface="Helvetica Neue"/>
                <a:ea typeface="Helvetica Neue"/>
                <a:cs typeface="Helvetica Neue"/>
                <a:sym typeface="Helvetica Neue"/>
              </a:rPr>
              <a:t>(see Description for image source)</a:t>
            </a:r>
            <a:endParaRPr sz="1100"/>
          </a:p>
        </p:txBody>
      </p:sp>
      <p:sp>
        <p:nvSpPr>
          <p:cNvPr id="634" name="Google Shape;634;p82"/>
          <p:cNvSpPr txBox="1"/>
          <p:nvPr/>
        </p:nvSpPr>
        <p:spPr>
          <a:xfrm>
            <a:off x="272400" y="152400"/>
            <a:ext cx="8571000" cy="1080900"/>
          </a:xfrm>
          <a:prstGeom prst="rect">
            <a:avLst/>
          </a:prstGeom>
          <a:noFill/>
          <a:ln>
            <a:noFill/>
          </a:ln>
        </p:spPr>
        <p:txBody>
          <a:bodyPr anchorCtr="0" anchor="t" bIns="0" lIns="0" spcFirstLastPara="1" rIns="0" wrap="square" tIns="0">
            <a:normAutofit/>
          </a:bodyPr>
          <a:lstStyle/>
          <a:p>
            <a:pPr indent="0" lvl="0" marL="0" rtl="0" algn="l">
              <a:lnSpc>
                <a:spcPct val="90000"/>
              </a:lnSpc>
              <a:spcBef>
                <a:spcPts val="0"/>
              </a:spcBef>
              <a:spcAft>
                <a:spcPts val="0"/>
              </a:spcAft>
              <a:buNone/>
            </a:pPr>
            <a:r>
              <a:rPr b="1" lang="en" sz="3300">
                <a:solidFill>
                  <a:srgbClr val="1155CC"/>
                </a:solidFill>
                <a:latin typeface="Helvetica Neue"/>
                <a:ea typeface="Helvetica Neue"/>
                <a:cs typeface="Helvetica Neue"/>
                <a:sym typeface="Helvetica Neue"/>
              </a:rPr>
              <a:t>Wynton is a high-performance computing (HPC) system for UCSF affiliates</a:t>
            </a:r>
            <a:endParaRPr b="1" sz="3300">
              <a:solidFill>
                <a:srgbClr val="1155CC"/>
              </a:solidFill>
              <a:latin typeface="Helvetica Neue"/>
              <a:ea typeface="Helvetica Neue"/>
              <a:cs typeface="Helvetica Neue"/>
              <a:sym typeface="Helvetica Neue"/>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9" name="Shape 639"/>
        <p:cNvGrpSpPr/>
        <p:nvPr/>
      </p:nvGrpSpPr>
      <p:grpSpPr>
        <a:xfrm>
          <a:off x="0" y="0"/>
          <a:ext cx="0" cy="0"/>
          <a:chOff x="0" y="0"/>
          <a:chExt cx="0" cy="0"/>
        </a:xfrm>
      </p:grpSpPr>
      <p:sp>
        <p:nvSpPr>
          <p:cNvPr id="640" name="Google Shape;640;p83"/>
          <p:cNvSpPr txBox="1"/>
          <p:nvPr>
            <p:ph idx="1" type="body"/>
          </p:nvPr>
        </p:nvSpPr>
        <p:spPr>
          <a:xfrm>
            <a:off x="628650" y="1371600"/>
            <a:ext cx="3966300" cy="3477600"/>
          </a:xfrm>
          <a:prstGeom prst="rect">
            <a:avLst/>
          </a:prstGeom>
          <a:noFill/>
          <a:ln>
            <a:noFill/>
          </a:ln>
        </p:spPr>
        <p:txBody>
          <a:bodyPr anchorCtr="0" anchor="t" bIns="0" lIns="137150" spcFirstLastPara="1" rIns="0" wrap="square" tIns="0">
            <a:spAutoFit/>
          </a:bodyPr>
          <a:lstStyle/>
          <a:p>
            <a:pPr indent="-349250" lvl="0" marL="342900" rtl="0" algn="l">
              <a:lnSpc>
                <a:spcPct val="90000"/>
              </a:lnSpc>
              <a:spcBef>
                <a:spcPts val="0"/>
              </a:spcBef>
              <a:spcAft>
                <a:spcPts val="0"/>
              </a:spcAft>
              <a:buClr>
                <a:srgbClr val="002B42"/>
              </a:buClr>
              <a:buSzPts val="1700"/>
              <a:buFont typeface="Arial"/>
              <a:buChar char="●"/>
            </a:pPr>
            <a:r>
              <a:rPr lang="en"/>
              <a:t>Tools are constantly under development</a:t>
            </a:r>
            <a:endParaRPr/>
          </a:p>
          <a:p>
            <a:pPr indent="-254000" lvl="1" marL="596900" rtl="0" algn="l">
              <a:lnSpc>
                <a:spcPct val="90000"/>
              </a:lnSpc>
              <a:spcBef>
                <a:spcPts val="400"/>
              </a:spcBef>
              <a:spcAft>
                <a:spcPts val="0"/>
              </a:spcAft>
              <a:buClr>
                <a:srgbClr val="002B42"/>
              </a:buClr>
              <a:buSzPts val="1400"/>
              <a:buChar char="●"/>
            </a:pPr>
            <a:r>
              <a:rPr lang="en"/>
              <a:t>=&gt; Many versions around</a:t>
            </a:r>
            <a:endParaRPr/>
          </a:p>
          <a:p>
            <a:pPr indent="-215900" lvl="1" marL="596900" rtl="0" algn="l">
              <a:lnSpc>
                <a:spcPct val="90000"/>
              </a:lnSpc>
              <a:spcBef>
                <a:spcPts val="400"/>
              </a:spcBef>
              <a:spcAft>
                <a:spcPts val="0"/>
              </a:spcAft>
              <a:buClr>
                <a:srgbClr val="002B42"/>
              </a:buClr>
              <a:buSzPts val="700"/>
              <a:buNone/>
            </a:pPr>
            <a:r>
              <a:t/>
            </a:r>
            <a:endParaRPr sz="800"/>
          </a:p>
          <a:p>
            <a:pPr indent="-349250" lvl="0" marL="342900" rtl="0" algn="l">
              <a:lnSpc>
                <a:spcPct val="90000"/>
              </a:lnSpc>
              <a:spcBef>
                <a:spcPts val="800"/>
              </a:spcBef>
              <a:spcAft>
                <a:spcPts val="0"/>
              </a:spcAft>
              <a:buClr>
                <a:srgbClr val="002B42"/>
              </a:buClr>
              <a:buSzPts val="1700"/>
              <a:buFont typeface="Arial"/>
              <a:buChar char="●"/>
            </a:pPr>
            <a:r>
              <a:rPr lang="en"/>
              <a:t>Dependencies complicate installations</a:t>
            </a:r>
            <a:endParaRPr/>
          </a:p>
          <a:p>
            <a:pPr indent="-254000" lvl="1" marL="596900" rtl="0" algn="l">
              <a:lnSpc>
                <a:spcPct val="90000"/>
              </a:lnSpc>
              <a:spcBef>
                <a:spcPts val="400"/>
              </a:spcBef>
              <a:spcAft>
                <a:spcPts val="0"/>
              </a:spcAft>
              <a:buClr>
                <a:srgbClr val="002B42"/>
              </a:buClr>
              <a:buSzPts val="1400"/>
              <a:buChar char="●"/>
            </a:pPr>
            <a:r>
              <a:rPr lang="en"/>
              <a:t>Dependencies are also constantly under development</a:t>
            </a:r>
            <a:endParaRPr/>
          </a:p>
          <a:p>
            <a:pPr indent="-254000" lvl="1" marL="596900" rtl="0" algn="l">
              <a:lnSpc>
                <a:spcPct val="90000"/>
              </a:lnSpc>
              <a:spcBef>
                <a:spcPts val="400"/>
              </a:spcBef>
              <a:spcAft>
                <a:spcPts val="0"/>
              </a:spcAft>
              <a:buClr>
                <a:srgbClr val="002B42"/>
              </a:buClr>
              <a:buSzPts val="1400"/>
              <a:buChar char="●"/>
            </a:pPr>
            <a:r>
              <a:rPr lang="en"/>
              <a:t>=&gt; Many versions around</a:t>
            </a:r>
            <a:endParaRPr/>
          </a:p>
          <a:p>
            <a:pPr indent="-304800" lvl="0" marL="342900" rtl="0" algn="l">
              <a:lnSpc>
                <a:spcPct val="90000"/>
              </a:lnSpc>
              <a:spcBef>
                <a:spcPts val="800"/>
              </a:spcBef>
              <a:spcAft>
                <a:spcPts val="0"/>
              </a:spcAft>
              <a:buClr>
                <a:srgbClr val="002B42"/>
              </a:buClr>
              <a:buSzPts val="700"/>
              <a:buFont typeface="Arial"/>
              <a:buNone/>
            </a:pPr>
            <a:r>
              <a:t/>
            </a:r>
            <a:endParaRPr sz="800"/>
          </a:p>
          <a:p>
            <a:pPr indent="-349250" lvl="0" marL="342900" rtl="0" algn="l">
              <a:lnSpc>
                <a:spcPct val="90000"/>
              </a:lnSpc>
              <a:spcBef>
                <a:spcPts val="800"/>
              </a:spcBef>
              <a:spcAft>
                <a:spcPts val="0"/>
              </a:spcAft>
              <a:buClr>
                <a:srgbClr val="002B42"/>
              </a:buClr>
              <a:buSzPts val="1700"/>
              <a:buFont typeface="Arial"/>
              <a:buChar char="●"/>
            </a:pPr>
            <a:r>
              <a:rPr lang="en"/>
              <a:t>Different labs use different programming languages</a:t>
            </a:r>
            <a:endParaRPr/>
          </a:p>
        </p:txBody>
      </p:sp>
      <p:sp>
        <p:nvSpPr>
          <p:cNvPr id="641" name="Google Shape;641;p83"/>
          <p:cNvSpPr txBox="1"/>
          <p:nvPr>
            <p:ph idx="12" type="sldNum"/>
          </p:nvPr>
        </p:nvSpPr>
        <p:spPr>
          <a:xfrm>
            <a:off x="4843463" y="3575447"/>
            <a:ext cx="1543200" cy="205500"/>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pic>
        <p:nvPicPr>
          <p:cNvPr id="642" name="Google Shape;642;p83"/>
          <p:cNvPicPr preferRelativeResize="0"/>
          <p:nvPr/>
        </p:nvPicPr>
        <p:blipFill rotWithShape="1">
          <a:blip r:embed="rId3">
            <a:alphaModFix/>
          </a:blip>
          <a:srcRect b="0" l="0" r="0" t="0"/>
          <a:stretch/>
        </p:blipFill>
        <p:spPr>
          <a:xfrm>
            <a:off x="4999808" y="1331714"/>
            <a:ext cx="3886201" cy="3435549"/>
          </a:xfrm>
          <a:prstGeom prst="rect">
            <a:avLst/>
          </a:prstGeom>
          <a:noFill/>
          <a:ln>
            <a:noFill/>
          </a:ln>
        </p:spPr>
      </p:pic>
      <p:sp>
        <p:nvSpPr>
          <p:cNvPr id="643" name="Google Shape;643;p83"/>
          <p:cNvSpPr txBox="1"/>
          <p:nvPr/>
        </p:nvSpPr>
        <p:spPr>
          <a:xfrm>
            <a:off x="272400" y="152400"/>
            <a:ext cx="8571000" cy="736800"/>
          </a:xfrm>
          <a:prstGeom prst="rect">
            <a:avLst/>
          </a:prstGeom>
          <a:noFill/>
          <a:ln>
            <a:noFill/>
          </a:ln>
        </p:spPr>
        <p:txBody>
          <a:bodyPr anchorCtr="0" anchor="t" bIns="0" lIns="0" spcFirstLastPara="1" rIns="0" wrap="square" tIns="0">
            <a:normAutofit/>
          </a:bodyPr>
          <a:lstStyle/>
          <a:p>
            <a:pPr indent="0" lvl="0" marL="0" rtl="0" algn="l">
              <a:lnSpc>
                <a:spcPct val="90000"/>
              </a:lnSpc>
              <a:spcBef>
                <a:spcPts val="0"/>
              </a:spcBef>
              <a:spcAft>
                <a:spcPts val="0"/>
              </a:spcAft>
              <a:buNone/>
            </a:pPr>
            <a:r>
              <a:rPr b="1" lang="en" sz="3300">
                <a:solidFill>
                  <a:srgbClr val="1155CC"/>
                </a:solidFill>
                <a:latin typeface="Helvetica Neue"/>
                <a:ea typeface="Helvetica Neue"/>
                <a:cs typeface="Helvetica Neue"/>
                <a:sym typeface="Helvetica Neue"/>
              </a:rPr>
              <a:t>Containers enable reproducibility</a:t>
            </a:r>
            <a:endParaRPr b="1" sz="3300">
              <a:solidFill>
                <a:srgbClr val="1155CC"/>
              </a:solidFill>
              <a:latin typeface="Helvetica Neue"/>
              <a:ea typeface="Helvetica Neue"/>
              <a:cs typeface="Helvetica Neue"/>
              <a:sym typeface="Helvetica Neue"/>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8" name="Shape 648"/>
        <p:cNvGrpSpPr/>
        <p:nvPr/>
      </p:nvGrpSpPr>
      <p:grpSpPr>
        <a:xfrm>
          <a:off x="0" y="0"/>
          <a:ext cx="0" cy="0"/>
          <a:chOff x="0" y="0"/>
          <a:chExt cx="0" cy="0"/>
        </a:xfrm>
      </p:grpSpPr>
      <p:sp>
        <p:nvSpPr>
          <p:cNvPr id="649" name="Google Shape;649;p84"/>
          <p:cNvSpPr txBox="1"/>
          <p:nvPr>
            <p:ph idx="1" type="body"/>
          </p:nvPr>
        </p:nvSpPr>
        <p:spPr>
          <a:xfrm>
            <a:off x="628649" y="1407362"/>
            <a:ext cx="3584100" cy="3138000"/>
          </a:xfrm>
          <a:prstGeom prst="rect">
            <a:avLst/>
          </a:prstGeom>
          <a:noFill/>
          <a:ln>
            <a:noFill/>
          </a:ln>
        </p:spPr>
        <p:txBody>
          <a:bodyPr anchorCtr="0" anchor="t" bIns="0" lIns="137150" spcFirstLastPara="1" rIns="0" wrap="square" tIns="0">
            <a:spAutoFit/>
          </a:bodyPr>
          <a:lstStyle/>
          <a:p>
            <a:pPr indent="-349250" lvl="0" marL="342900" rtl="0" algn="l">
              <a:lnSpc>
                <a:spcPct val="90000"/>
              </a:lnSpc>
              <a:spcBef>
                <a:spcPts val="0"/>
              </a:spcBef>
              <a:spcAft>
                <a:spcPts val="0"/>
              </a:spcAft>
              <a:buClr>
                <a:srgbClr val="002B42"/>
              </a:buClr>
              <a:buSzPts val="1700"/>
              <a:buFont typeface="Arial"/>
              <a:buChar char="●"/>
            </a:pPr>
            <a:r>
              <a:rPr lang="en"/>
              <a:t>Containerization software examples:</a:t>
            </a:r>
            <a:endParaRPr/>
          </a:p>
          <a:p>
            <a:pPr indent="-254000" lvl="1" marL="596900" rtl="0" algn="l">
              <a:lnSpc>
                <a:spcPct val="90000"/>
              </a:lnSpc>
              <a:spcBef>
                <a:spcPts val="400"/>
              </a:spcBef>
              <a:spcAft>
                <a:spcPts val="0"/>
              </a:spcAft>
              <a:buClr>
                <a:srgbClr val="002B42"/>
              </a:buClr>
              <a:buSzPts val="1400"/>
              <a:buChar char="●"/>
            </a:pPr>
            <a:r>
              <a:rPr lang="en"/>
              <a:t>Singularity </a:t>
            </a:r>
            <a:endParaRPr/>
          </a:p>
          <a:p>
            <a:pPr indent="-254000" lvl="1" marL="596900" rtl="0" algn="l">
              <a:lnSpc>
                <a:spcPct val="90000"/>
              </a:lnSpc>
              <a:spcBef>
                <a:spcPts val="400"/>
              </a:spcBef>
              <a:spcAft>
                <a:spcPts val="0"/>
              </a:spcAft>
              <a:buClr>
                <a:srgbClr val="002B42"/>
              </a:buClr>
              <a:buSzPts val="1400"/>
              <a:buChar char="●"/>
            </a:pPr>
            <a:r>
              <a:rPr lang="en"/>
              <a:t>Docker (has security issues in the context of HPC)</a:t>
            </a:r>
            <a:endParaRPr/>
          </a:p>
          <a:p>
            <a:pPr indent="-215900" lvl="1" marL="596900" rtl="0" algn="l">
              <a:lnSpc>
                <a:spcPct val="90000"/>
              </a:lnSpc>
              <a:spcBef>
                <a:spcPts val="400"/>
              </a:spcBef>
              <a:spcAft>
                <a:spcPts val="0"/>
              </a:spcAft>
              <a:buClr>
                <a:srgbClr val="002B42"/>
              </a:buClr>
              <a:buSzPts val="500"/>
              <a:buNone/>
            </a:pPr>
            <a:r>
              <a:t/>
            </a:r>
            <a:endParaRPr sz="700"/>
          </a:p>
          <a:p>
            <a:pPr indent="-349250" lvl="0" marL="342900" rtl="0" algn="l">
              <a:lnSpc>
                <a:spcPct val="90000"/>
              </a:lnSpc>
              <a:spcBef>
                <a:spcPts val="800"/>
              </a:spcBef>
              <a:spcAft>
                <a:spcPts val="0"/>
              </a:spcAft>
              <a:buClr>
                <a:srgbClr val="002B42"/>
              </a:buClr>
              <a:buSzPts val="1700"/>
              <a:buFont typeface="Arial"/>
              <a:buChar char="●"/>
            </a:pPr>
            <a:r>
              <a:rPr lang="en"/>
              <a:t>Containers can be deployed on commercial cloud computing platforms, e.g., Amazon Web Services</a:t>
            </a:r>
            <a:endParaRPr/>
          </a:p>
        </p:txBody>
      </p:sp>
      <p:sp>
        <p:nvSpPr>
          <p:cNvPr id="650" name="Google Shape;650;p84"/>
          <p:cNvSpPr txBox="1"/>
          <p:nvPr>
            <p:ph idx="12" type="sldNum"/>
          </p:nvPr>
        </p:nvSpPr>
        <p:spPr>
          <a:xfrm>
            <a:off x="4843463" y="3575447"/>
            <a:ext cx="1543200" cy="205500"/>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pic>
        <p:nvPicPr>
          <p:cNvPr id="651" name="Google Shape;651;p84"/>
          <p:cNvPicPr preferRelativeResize="0"/>
          <p:nvPr/>
        </p:nvPicPr>
        <p:blipFill rotWithShape="1">
          <a:blip r:embed="rId3">
            <a:alphaModFix/>
          </a:blip>
          <a:srcRect b="0" l="1739" r="0" t="1960"/>
          <a:stretch/>
        </p:blipFill>
        <p:spPr>
          <a:xfrm>
            <a:off x="4530575" y="1466025"/>
            <a:ext cx="4105656" cy="3067552"/>
          </a:xfrm>
          <a:prstGeom prst="rect">
            <a:avLst/>
          </a:prstGeom>
          <a:noFill/>
          <a:ln>
            <a:noFill/>
          </a:ln>
        </p:spPr>
      </p:pic>
      <p:sp>
        <p:nvSpPr>
          <p:cNvPr id="652" name="Google Shape;652;p84"/>
          <p:cNvSpPr txBox="1"/>
          <p:nvPr/>
        </p:nvSpPr>
        <p:spPr>
          <a:xfrm>
            <a:off x="6368143" y="4767263"/>
            <a:ext cx="1655700" cy="152400"/>
          </a:xfrm>
          <a:prstGeom prst="rect">
            <a:avLst/>
          </a:prstGeom>
          <a:no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rPr b="0" i="0" lang="en" sz="800" u="none" cap="none" strike="noStrike">
                <a:solidFill>
                  <a:schemeClr val="dk1"/>
                </a:solidFill>
                <a:latin typeface="Helvetica Neue"/>
                <a:ea typeface="Helvetica Neue"/>
                <a:cs typeface="Helvetica Neue"/>
                <a:sym typeface="Helvetica Neue"/>
              </a:rPr>
              <a:t>(see Description for image source)</a:t>
            </a:r>
            <a:endParaRPr sz="1100"/>
          </a:p>
        </p:txBody>
      </p:sp>
      <p:sp>
        <p:nvSpPr>
          <p:cNvPr id="653" name="Google Shape;653;p84"/>
          <p:cNvSpPr txBox="1"/>
          <p:nvPr/>
        </p:nvSpPr>
        <p:spPr>
          <a:xfrm>
            <a:off x="272400" y="152400"/>
            <a:ext cx="8571000" cy="858000"/>
          </a:xfrm>
          <a:prstGeom prst="rect">
            <a:avLst/>
          </a:prstGeom>
          <a:noFill/>
          <a:ln>
            <a:noFill/>
          </a:ln>
        </p:spPr>
        <p:txBody>
          <a:bodyPr anchorCtr="0" anchor="t" bIns="0" lIns="0" spcFirstLastPara="1" rIns="0" wrap="square" tIns="0">
            <a:normAutofit lnSpcReduction="10000"/>
          </a:bodyPr>
          <a:lstStyle/>
          <a:p>
            <a:pPr indent="0" lvl="0" marL="0" rtl="0" algn="l">
              <a:lnSpc>
                <a:spcPct val="90000"/>
              </a:lnSpc>
              <a:spcBef>
                <a:spcPts val="0"/>
              </a:spcBef>
              <a:spcAft>
                <a:spcPts val="0"/>
              </a:spcAft>
              <a:buNone/>
            </a:pPr>
            <a:r>
              <a:rPr b="1" lang="en" sz="3300">
                <a:solidFill>
                  <a:srgbClr val="1155CC"/>
                </a:solidFill>
                <a:latin typeface="Helvetica Neue"/>
                <a:ea typeface="Helvetica Neue"/>
                <a:cs typeface="Helvetica Neue"/>
                <a:sym typeface="Helvetica Neue"/>
              </a:rPr>
              <a:t>A container is like a computer within a computer</a:t>
            </a:r>
            <a:endParaRPr b="1" sz="3300">
              <a:solidFill>
                <a:srgbClr val="1155CC"/>
              </a:solidFill>
              <a:latin typeface="Helvetica Neue"/>
              <a:ea typeface="Helvetica Neue"/>
              <a:cs typeface="Helvetica Neue"/>
              <a:sym typeface="Helvetica Neue"/>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8" name="Shape 658"/>
        <p:cNvGrpSpPr/>
        <p:nvPr/>
      </p:nvGrpSpPr>
      <p:grpSpPr>
        <a:xfrm>
          <a:off x="0" y="0"/>
          <a:ext cx="0" cy="0"/>
          <a:chOff x="0" y="0"/>
          <a:chExt cx="0" cy="0"/>
        </a:xfrm>
      </p:grpSpPr>
      <p:sp>
        <p:nvSpPr>
          <p:cNvPr id="659" name="Google Shape;659;p85"/>
          <p:cNvSpPr txBox="1"/>
          <p:nvPr>
            <p:ph idx="1" type="body"/>
          </p:nvPr>
        </p:nvSpPr>
        <p:spPr>
          <a:xfrm>
            <a:off x="628650" y="1407364"/>
            <a:ext cx="7836300" cy="3336600"/>
          </a:xfrm>
          <a:prstGeom prst="rect">
            <a:avLst/>
          </a:prstGeom>
          <a:noFill/>
          <a:ln>
            <a:noFill/>
          </a:ln>
        </p:spPr>
        <p:txBody>
          <a:bodyPr anchorCtr="0" anchor="t" bIns="0" lIns="137150" spcFirstLastPara="1" rIns="0" wrap="square" tIns="0">
            <a:spAutoFit/>
          </a:bodyPr>
          <a:lstStyle/>
          <a:p>
            <a:pPr indent="0" lvl="0" marL="342900" rtl="0" algn="l">
              <a:lnSpc>
                <a:spcPct val="90000"/>
              </a:lnSpc>
              <a:spcBef>
                <a:spcPts val="0"/>
              </a:spcBef>
              <a:spcAft>
                <a:spcPts val="0"/>
              </a:spcAft>
              <a:buNone/>
            </a:pPr>
            <a:r>
              <a:t/>
            </a:r>
            <a:endParaRPr/>
          </a:p>
          <a:p>
            <a:pPr indent="-349250" lvl="0" marL="342900" rtl="0" algn="l">
              <a:lnSpc>
                <a:spcPct val="90000"/>
              </a:lnSpc>
              <a:spcBef>
                <a:spcPts val="0"/>
              </a:spcBef>
              <a:spcAft>
                <a:spcPts val="0"/>
              </a:spcAft>
              <a:buClr>
                <a:srgbClr val="002B42"/>
              </a:buClr>
              <a:buSzPts val="1700"/>
              <a:buFont typeface="Arial"/>
              <a:buChar char="●"/>
            </a:pPr>
            <a:r>
              <a:rPr lang="en"/>
              <a:t>Limited support for MacOS</a:t>
            </a:r>
            <a:endParaRPr/>
          </a:p>
          <a:p>
            <a:pPr indent="-241300" lvl="0" marL="342900" rtl="0" algn="l">
              <a:lnSpc>
                <a:spcPct val="90000"/>
              </a:lnSpc>
              <a:spcBef>
                <a:spcPts val="800"/>
              </a:spcBef>
              <a:spcAft>
                <a:spcPts val="0"/>
              </a:spcAft>
              <a:buClr>
                <a:srgbClr val="002B42"/>
              </a:buClr>
              <a:buSzPts val="1700"/>
              <a:buFont typeface="Arial"/>
              <a:buNone/>
            </a:pPr>
            <a:r>
              <a:t/>
            </a:r>
            <a:endParaRPr/>
          </a:p>
          <a:p>
            <a:pPr indent="-349250" lvl="0" marL="342900" rtl="0" algn="l">
              <a:lnSpc>
                <a:spcPct val="90000"/>
              </a:lnSpc>
              <a:spcBef>
                <a:spcPts val="800"/>
              </a:spcBef>
              <a:spcAft>
                <a:spcPts val="0"/>
              </a:spcAft>
              <a:buClr>
                <a:srgbClr val="002B42"/>
              </a:buClr>
              <a:buSzPts val="1700"/>
              <a:buFont typeface="Arial"/>
              <a:buChar char="●"/>
            </a:pPr>
            <a:r>
              <a:rPr lang="en"/>
              <a:t>Even more limited support for Microsoft Windows</a:t>
            </a:r>
            <a:endParaRPr/>
          </a:p>
          <a:p>
            <a:pPr indent="0" lvl="0" marL="0" rtl="0" algn="l">
              <a:lnSpc>
                <a:spcPct val="90000"/>
              </a:lnSpc>
              <a:spcBef>
                <a:spcPts val="800"/>
              </a:spcBef>
              <a:spcAft>
                <a:spcPts val="0"/>
              </a:spcAft>
              <a:buNone/>
            </a:pPr>
            <a:r>
              <a:t/>
            </a:r>
            <a:endParaRPr/>
          </a:p>
          <a:p>
            <a:pPr indent="0" lvl="0" marL="0" rtl="0" algn="l">
              <a:lnSpc>
                <a:spcPct val="90000"/>
              </a:lnSpc>
              <a:spcBef>
                <a:spcPts val="800"/>
              </a:spcBef>
              <a:spcAft>
                <a:spcPts val="0"/>
              </a:spcAft>
              <a:buNone/>
            </a:pPr>
            <a:r>
              <a:t/>
            </a:r>
            <a:endParaRPr/>
          </a:p>
          <a:p>
            <a:pPr indent="0" lvl="0" marL="0" rtl="0" algn="l">
              <a:lnSpc>
                <a:spcPct val="90000"/>
              </a:lnSpc>
              <a:spcBef>
                <a:spcPts val="800"/>
              </a:spcBef>
              <a:spcAft>
                <a:spcPts val="0"/>
              </a:spcAft>
              <a:buNone/>
            </a:pPr>
            <a:r>
              <a:t/>
            </a:r>
            <a:endParaRPr/>
          </a:p>
          <a:p>
            <a:pPr indent="0" lvl="0" marL="0" rtl="0" algn="l">
              <a:lnSpc>
                <a:spcPct val="90000"/>
              </a:lnSpc>
              <a:spcBef>
                <a:spcPts val="800"/>
              </a:spcBef>
              <a:spcAft>
                <a:spcPts val="0"/>
              </a:spcAft>
              <a:buNone/>
            </a:pPr>
            <a:r>
              <a:t/>
            </a:r>
            <a:endParaRPr/>
          </a:p>
          <a:p>
            <a:pPr indent="0" lvl="0" marL="0" rtl="0" algn="l">
              <a:lnSpc>
                <a:spcPct val="90000"/>
              </a:lnSpc>
              <a:spcBef>
                <a:spcPts val="800"/>
              </a:spcBef>
              <a:spcAft>
                <a:spcPts val="0"/>
              </a:spcAft>
              <a:buNone/>
            </a:pPr>
            <a:r>
              <a:t/>
            </a:r>
            <a:endParaRPr/>
          </a:p>
        </p:txBody>
      </p:sp>
      <p:sp>
        <p:nvSpPr>
          <p:cNvPr id="660" name="Google Shape;660;p85"/>
          <p:cNvSpPr txBox="1"/>
          <p:nvPr/>
        </p:nvSpPr>
        <p:spPr>
          <a:xfrm>
            <a:off x="272400" y="152400"/>
            <a:ext cx="8571000" cy="858000"/>
          </a:xfrm>
          <a:prstGeom prst="rect">
            <a:avLst/>
          </a:prstGeom>
          <a:noFill/>
          <a:ln>
            <a:noFill/>
          </a:ln>
        </p:spPr>
        <p:txBody>
          <a:bodyPr anchorCtr="0" anchor="t" bIns="0" lIns="0" spcFirstLastPara="1" rIns="0" wrap="square" tIns="0">
            <a:normAutofit lnSpcReduction="10000"/>
          </a:bodyPr>
          <a:lstStyle/>
          <a:p>
            <a:pPr indent="0" lvl="0" marL="0" rtl="0" algn="l">
              <a:lnSpc>
                <a:spcPct val="90000"/>
              </a:lnSpc>
              <a:spcBef>
                <a:spcPts val="0"/>
              </a:spcBef>
              <a:spcAft>
                <a:spcPts val="0"/>
              </a:spcAft>
              <a:buNone/>
            </a:pPr>
            <a:r>
              <a:rPr b="1" lang="en" sz="3300">
                <a:solidFill>
                  <a:srgbClr val="1155CC"/>
                </a:solidFill>
                <a:latin typeface="Helvetica Neue"/>
                <a:ea typeface="Helvetica Neue"/>
                <a:cs typeface="Helvetica Neue"/>
                <a:sym typeface="Helvetica Neue"/>
              </a:rPr>
              <a:t>Best to use singularity with Linux (currently)</a:t>
            </a:r>
            <a:endParaRPr b="1" sz="3300">
              <a:solidFill>
                <a:srgbClr val="1155CC"/>
              </a:solidFill>
              <a:latin typeface="Helvetica Neue"/>
              <a:ea typeface="Helvetica Neue"/>
              <a:cs typeface="Helvetica Neue"/>
              <a:sym typeface="Helvetica Neue"/>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32"/>
          <p:cNvSpPr txBox="1"/>
          <p:nvPr>
            <p:ph type="title"/>
          </p:nvPr>
        </p:nvSpPr>
        <p:spPr>
          <a:xfrm>
            <a:off x="83650" y="0"/>
            <a:ext cx="9144000" cy="736800"/>
          </a:xfrm>
          <a:prstGeom prst="rect">
            <a:avLst/>
          </a:prstGeom>
        </p:spPr>
        <p:txBody>
          <a:bodyPr anchorCtr="0" anchor="t" bIns="0" lIns="0" spcFirstLastPara="1" rIns="0" wrap="square" tIns="0">
            <a:normAutofit fontScale="90000"/>
          </a:bodyPr>
          <a:lstStyle/>
          <a:p>
            <a:pPr indent="0" lvl="0" marL="0" rtl="0" algn="l">
              <a:spcBef>
                <a:spcPts val="0"/>
              </a:spcBef>
              <a:spcAft>
                <a:spcPts val="0"/>
              </a:spcAft>
              <a:buNone/>
            </a:pPr>
            <a:r>
              <a:rPr lang="en" sz="2800">
                <a:solidFill>
                  <a:srgbClr val="1155CC"/>
                </a:solidFill>
                <a:latin typeface="Arial"/>
                <a:ea typeface="Arial"/>
                <a:cs typeface="Arial"/>
                <a:sym typeface="Arial"/>
              </a:rPr>
              <a:t>DNA fragments immobilized on flow cell &amp; amplified into clonal clusters</a:t>
            </a:r>
            <a:endParaRPr>
              <a:solidFill>
                <a:srgbClr val="1155CC"/>
              </a:solidFill>
            </a:endParaRPr>
          </a:p>
        </p:txBody>
      </p:sp>
      <p:pic>
        <p:nvPicPr>
          <p:cNvPr id="142" name="Google Shape;142;p32"/>
          <p:cNvPicPr preferRelativeResize="0"/>
          <p:nvPr/>
        </p:nvPicPr>
        <p:blipFill>
          <a:blip r:embed="rId3">
            <a:alphaModFix/>
          </a:blip>
          <a:stretch>
            <a:fillRect/>
          </a:stretch>
        </p:blipFill>
        <p:spPr>
          <a:xfrm>
            <a:off x="152400" y="736800"/>
            <a:ext cx="5354443" cy="4101899"/>
          </a:xfrm>
          <a:prstGeom prst="rect">
            <a:avLst/>
          </a:prstGeom>
          <a:noFill/>
          <a:ln>
            <a:noFill/>
          </a:ln>
        </p:spPr>
      </p:pic>
      <p:sp>
        <p:nvSpPr>
          <p:cNvPr id="143" name="Google Shape;143;p32"/>
          <p:cNvSpPr txBox="1"/>
          <p:nvPr/>
        </p:nvSpPr>
        <p:spPr>
          <a:xfrm>
            <a:off x="0" y="4652400"/>
            <a:ext cx="73356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666666"/>
                </a:solidFill>
              </a:rPr>
              <a:t>From DOI: 10.5772/61657 and https://www.illumina.com/content/dam/illumina-marketing/documents/products/illumina_sequencing_introduction.pdf</a:t>
            </a:r>
            <a:endParaRPr sz="1000">
              <a:solidFill>
                <a:srgbClr val="666666"/>
              </a:solidFill>
            </a:endParaRPr>
          </a:p>
          <a:p>
            <a:pPr indent="0" lvl="0" marL="0" rtl="0" algn="l">
              <a:spcBef>
                <a:spcPts val="0"/>
              </a:spcBef>
              <a:spcAft>
                <a:spcPts val="0"/>
              </a:spcAft>
              <a:buNone/>
            </a:pPr>
            <a:r>
              <a:t/>
            </a:r>
            <a:endParaRPr sz="1000">
              <a:solidFill>
                <a:srgbClr val="666666"/>
              </a:solidFill>
            </a:endParaRPr>
          </a:p>
        </p:txBody>
      </p:sp>
      <p:pic>
        <p:nvPicPr>
          <p:cNvPr id="144" name="Google Shape;144;p32"/>
          <p:cNvPicPr preferRelativeResize="0"/>
          <p:nvPr/>
        </p:nvPicPr>
        <p:blipFill>
          <a:blip r:embed="rId4">
            <a:alphaModFix/>
          </a:blip>
          <a:stretch>
            <a:fillRect/>
          </a:stretch>
        </p:blipFill>
        <p:spPr>
          <a:xfrm>
            <a:off x="5730868" y="1906450"/>
            <a:ext cx="3332357" cy="2991757"/>
          </a:xfrm>
          <a:prstGeom prst="rect">
            <a:avLst/>
          </a:prstGeom>
          <a:noFill/>
          <a:ln>
            <a:noFill/>
          </a:ln>
        </p:spPr>
      </p:pic>
      <p:sp>
        <p:nvSpPr>
          <p:cNvPr id="145" name="Google Shape;145;p32"/>
          <p:cNvSpPr txBox="1"/>
          <p:nvPr/>
        </p:nvSpPr>
        <p:spPr>
          <a:xfrm>
            <a:off x="2232075" y="2814375"/>
            <a:ext cx="873300" cy="4002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pic>
        <p:nvPicPr>
          <p:cNvPr id="146" name="Google Shape;146;p32"/>
          <p:cNvPicPr preferRelativeResize="0"/>
          <p:nvPr/>
        </p:nvPicPr>
        <p:blipFill>
          <a:blip r:embed="rId5">
            <a:alphaModFix/>
          </a:blip>
          <a:stretch>
            <a:fillRect/>
          </a:stretch>
        </p:blipFill>
        <p:spPr>
          <a:xfrm>
            <a:off x="2308275" y="2786166"/>
            <a:ext cx="744100" cy="414375"/>
          </a:xfrm>
          <a:prstGeom prst="rect">
            <a:avLst/>
          </a:prstGeom>
          <a:noFill/>
          <a:ln>
            <a:noFill/>
          </a:ln>
        </p:spPr>
      </p:pic>
      <p:sp>
        <p:nvSpPr>
          <p:cNvPr id="147" name="Google Shape;147;p32"/>
          <p:cNvSpPr txBox="1"/>
          <p:nvPr/>
        </p:nvSpPr>
        <p:spPr>
          <a:xfrm>
            <a:off x="4046125" y="2814375"/>
            <a:ext cx="744000" cy="2463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400">
              <a:latin typeface="Helvetica Neue"/>
              <a:ea typeface="Helvetica Neue"/>
              <a:cs typeface="Helvetica Neue"/>
              <a:sym typeface="Helvetica Neue"/>
            </a:endParaRPr>
          </a:p>
        </p:txBody>
      </p:sp>
      <p:pic>
        <p:nvPicPr>
          <p:cNvPr id="148" name="Google Shape;148;p32"/>
          <p:cNvPicPr preferRelativeResize="0"/>
          <p:nvPr/>
        </p:nvPicPr>
        <p:blipFill>
          <a:blip r:embed="rId6">
            <a:alphaModFix/>
          </a:blip>
          <a:stretch>
            <a:fillRect/>
          </a:stretch>
        </p:blipFill>
        <p:spPr>
          <a:xfrm>
            <a:off x="3771298" y="2814375"/>
            <a:ext cx="1036575" cy="320672"/>
          </a:xfrm>
          <a:prstGeom prst="rect">
            <a:avLst/>
          </a:prstGeom>
          <a:noFill/>
          <a:ln>
            <a:noFill/>
          </a:ln>
        </p:spPr>
      </p:pic>
      <p:pic>
        <p:nvPicPr>
          <p:cNvPr id="149" name="Google Shape;149;p32"/>
          <p:cNvPicPr preferRelativeResize="0"/>
          <p:nvPr/>
        </p:nvPicPr>
        <p:blipFill>
          <a:blip r:embed="rId7">
            <a:alphaModFix/>
          </a:blip>
          <a:stretch>
            <a:fillRect/>
          </a:stretch>
        </p:blipFill>
        <p:spPr>
          <a:xfrm>
            <a:off x="659138" y="4370735"/>
            <a:ext cx="744100" cy="281665"/>
          </a:xfrm>
          <a:prstGeom prst="rect">
            <a:avLst/>
          </a:prstGeom>
          <a:noFill/>
          <a:ln>
            <a:noFill/>
          </a:ln>
        </p:spPr>
      </p:pic>
      <p:sp>
        <p:nvSpPr>
          <p:cNvPr id="150" name="Google Shape;150;p32"/>
          <p:cNvSpPr/>
          <p:nvPr/>
        </p:nvSpPr>
        <p:spPr>
          <a:xfrm>
            <a:off x="646975" y="2830550"/>
            <a:ext cx="873300" cy="1716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32"/>
          <p:cNvSpPr/>
          <p:nvPr/>
        </p:nvSpPr>
        <p:spPr>
          <a:xfrm>
            <a:off x="3231150" y="1608125"/>
            <a:ext cx="873300" cy="1716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2" name="Google Shape;152;p32"/>
          <p:cNvPicPr preferRelativeResize="0"/>
          <p:nvPr/>
        </p:nvPicPr>
        <p:blipFill>
          <a:blip r:embed="rId8">
            <a:alphaModFix/>
          </a:blip>
          <a:stretch>
            <a:fillRect/>
          </a:stretch>
        </p:blipFill>
        <p:spPr>
          <a:xfrm>
            <a:off x="695826" y="2773525"/>
            <a:ext cx="670724" cy="291325"/>
          </a:xfrm>
          <a:prstGeom prst="rect">
            <a:avLst/>
          </a:prstGeom>
          <a:noFill/>
          <a:ln>
            <a:noFill/>
          </a:ln>
        </p:spPr>
      </p:pic>
      <p:pic>
        <p:nvPicPr>
          <p:cNvPr id="153" name="Google Shape;153;p32"/>
          <p:cNvPicPr preferRelativeResize="0"/>
          <p:nvPr/>
        </p:nvPicPr>
        <p:blipFill>
          <a:blip r:embed="rId9">
            <a:alphaModFix/>
          </a:blip>
          <a:stretch>
            <a:fillRect/>
          </a:stretch>
        </p:blipFill>
        <p:spPr>
          <a:xfrm>
            <a:off x="3231158" y="1548263"/>
            <a:ext cx="1036575" cy="291325"/>
          </a:xfrm>
          <a:prstGeom prst="rect">
            <a:avLst/>
          </a:prstGeom>
          <a:noFill/>
          <a:ln>
            <a:noFill/>
          </a:ln>
        </p:spPr>
      </p:pic>
      <p:sp>
        <p:nvSpPr>
          <p:cNvPr id="154" name="Google Shape;154;p32"/>
          <p:cNvSpPr txBox="1"/>
          <p:nvPr/>
        </p:nvSpPr>
        <p:spPr>
          <a:xfrm>
            <a:off x="3060750" y="652000"/>
            <a:ext cx="1938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Helvetica Neue"/>
                <a:ea typeface="Helvetica Neue"/>
                <a:cs typeface="Helvetica Neue"/>
                <a:sym typeface="Helvetica Neue"/>
              </a:rPr>
              <a:t>ds cDNA &gt; ss cDNA</a:t>
            </a:r>
            <a:endParaRPr>
              <a:latin typeface="Helvetica Neue"/>
              <a:ea typeface="Helvetica Neue"/>
              <a:cs typeface="Helvetica Neue"/>
              <a:sym typeface="Helvetica Neue"/>
            </a:endParaRPr>
          </a:p>
        </p:txBody>
      </p:sp>
      <p:pic>
        <p:nvPicPr>
          <p:cNvPr id="155" name="Google Shape;155;p32"/>
          <p:cNvPicPr preferRelativeResize="0"/>
          <p:nvPr/>
        </p:nvPicPr>
        <p:blipFill>
          <a:blip r:embed="rId10">
            <a:alphaModFix/>
          </a:blip>
          <a:stretch>
            <a:fillRect/>
          </a:stretch>
        </p:blipFill>
        <p:spPr>
          <a:xfrm>
            <a:off x="5178975" y="736800"/>
            <a:ext cx="3653722" cy="400200"/>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4" name="Shape 664"/>
        <p:cNvGrpSpPr/>
        <p:nvPr/>
      </p:nvGrpSpPr>
      <p:grpSpPr>
        <a:xfrm>
          <a:off x="0" y="0"/>
          <a:ext cx="0" cy="0"/>
          <a:chOff x="0" y="0"/>
          <a:chExt cx="0" cy="0"/>
        </a:xfrm>
      </p:grpSpPr>
      <p:sp>
        <p:nvSpPr>
          <p:cNvPr id="665" name="Google Shape;665;p86"/>
          <p:cNvSpPr txBox="1"/>
          <p:nvPr>
            <p:ph type="title"/>
          </p:nvPr>
        </p:nvSpPr>
        <p:spPr>
          <a:xfrm>
            <a:off x="157850" y="512750"/>
            <a:ext cx="7886700" cy="26214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t>Docker desktop download and installation </a:t>
            </a:r>
            <a:r>
              <a:rPr lang="en" sz="2000"/>
              <a:t>(</a:t>
            </a:r>
            <a:r>
              <a:rPr lang="en" sz="2000" u="sng">
                <a:solidFill>
                  <a:schemeClr val="hlink"/>
                </a:solidFill>
                <a:hlinkClick r:id="rId3"/>
              </a:rPr>
              <a:t>https://www.docker.com/products/docker-desktop/</a:t>
            </a:r>
            <a:r>
              <a:rPr lang="en" sz="2000"/>
              <a:t> )</a:t>
            </a:r>
            <a:endParaRPr sz="2000"/>
          </a:p>
          <a:p>
            <a:pPr indent="0" lvl="0" marL="0" rtl="0" algn="l">
              <a:spcBef>
                <a:spcPts val="0"/>
              </a:spcBef>
              <a:spcAft>
                <a:spcPts val="0"/>
              </a:spcAft>
              <a:buClr>
                <a:schemeClr val="dk1"/>
              </a:buClr>
              <a:buSzPts val="1100"/>
              <a:buFont typeface="Arial"/>
              <a:buNone/>
            </a:pPr>
            <a:r>
              <a:rPr lang="en" sz="2000"/>
              <a:t>(</a:t>
            </a:r>
            <a:r>
              <a:rPr lang="en" sz="2000" u="sng">
                <a:solidFill>
                  <a:schemeClr val="hlink"/>
                </a:solidFill>
                <a:hlinkClick r:id="rId4"/>
              </a:rPr>
              <a:t>https://docs.docker.com/desktop/install/windows-install/</a:t>
            </a:r>
            <a:r>
              <a:rPr lang="en" sz="2000"/>
              <a:t> )</a:t>
            </a:r>
            <a:endParaRPr sz="2000"/>
          </a:p>
          <a:p>
            <a:pPr indent="0" lvl="0" marL="0" rtl="0" algn="l">
              <a:spcBef>
                <a:spcPts val="0"/>
              </a:spcBef>
              <a:spcAft>
                <a:spcPts val="0"/>
              </a:spcAft>
              <a:buNone/>
            </a:pPr>
            <a:r>
              <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9" name="Shape 669"/>
        <p:cNvGrpSpPr/>
        <p:nvPr/>
      </p:nvGrpSpPr>
      <p:grpSpPr>
        <a:xfrm>
          <a:off x="0" y="0"/>
          <a:ext cx="0" cy="0"/>
          <a:chOff x="0" y="0"/>
          <a:chExt cx="0" cy="0"/>
        </a:xfrm>
      </p:grpSpPr>
      <p:sp>
        <p:nvSpPr>
          <p:cNvPr id="670" name="Google Shape;670;p87"/>
          <p:cNvSpPr txBox="1"/>
          <p:nvPr>
            <p:ph type="title"/>
          </p:nvPr>
        </p:nvSpPr>
        <p:spPr>
          <a:xfrm>
            <a:off x="118872" y="0"/>
            <a:ext cx="78867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sz="3100"/>
              <a:t>Session 1: Take-home messages</a:t>
            </a:r>
            <a:endParaRPr sz="3100"/>
          </a:p>
        </p:txBody>
      </p:sp>
      <p:sp>
        <p:nvSpPr>
          <p:cNvPr id="671" name="Google Shape;671;p87"/>
          <p:cNvSpPr txBox="1"/>
          <p:nvPr/>
        </p:nvSpPr>
        <p:spPr>
          <a:xfrm>
            <a:off x="118875" y="465375"/>
            <a:ext cx="8727000" cy="1971600"/>
          </a:xfrm>
          <a:prstGeom prst="rect">
            <a:avLst/>
          </a:prstGeom>
          <a:noFill/>
          <a:ln>
            <a:noFill/>
          </a:ln>
        </p:spPr>
        <p:txBody>
          <a:bodyPr anchorCtr="0" anchor="t" bIns="91425" lIns="91425" spcFirstLastPara="1" rIns="91425" wrap="square" tIns="91425">
            <a:spAutoFit/>
          </a:bodyPr>
          <a:lstStyle/>
          <a:p>
            <a:pPr indent="-349250" lvl="0" marL="457200" rtl="0" algn="l">
              <a:lnSpc>
                <a:spcPct val="90000"/>
              </a:lnSpc>
              <a:spcBef>
                <a:spcPts val="0"/>
              </a:spcBef>
              <a:spcAft>
                <a:spcPts val="0"/>
              </a:spcAft>
              <a:buClr>
                <a:schemeClr val="dk1"/>
              </a:buClr>
              <a:buSzPts val="1900"/>
              <a:buAutoNum type="arabicParenR"/>
            </a:pPr>
            <a:r>
              <a:rPr lang="en" sz="1900">
                <a:solidFill>
                  <a:schemeClr val="dk1"/>
                </a:solidFill>
              </a:rPr>
              <a:t>Define your hypothesis and datasets before planning RNA-seq experiment</a:t>
            </a:r>
            <a:endParaRPr sz="1900">
              <a:solidFill>
                <a:schemeClr val="dk1"/>
              </a:solidFill>
            </a:endParaRPr>
          </a:p>
          <a:p>
            <a:pPr indent="0" lvl="0" marL="0" rtl="0" algn="l">
              <a:lnSpc>
                <a:spcPct val="90000"/>
              </a:lnSpc>
              <a:spcBef>
                <a:spcPts val="0"/>
              </a:spcBef>
              <a:spcAft>
                <a:spcPts val="0"/>
              </a:spcAft>
              <a:buNone/>
            </a:pPr>
            <a:r>
              <a:t/>
            </a:r>
            <a:endParaRPr sz="1900">
              <a:solidFill>
                <a:schemeClr val="dk1"/>
              </a:solidFill>
            </a:endParaRPr>
          </a:p>
          <a:p>
            <a:pPr indent="-349250" lvl="0" marL="457200" rtl="0" algn="l">
              <a:lnSpc>
                <a:spcPct val="90000"/>
              </a:lnSpc>
              <a:spcBef>
                <a:spcPts val="0"/>
              </a:spcBef>
              <a:spcAft>
                <a:spcPts val="0"/>
              </a:spcAft>
              <a:buClr>
                <a:schemeClr val="dk1"/>
              </a:buClr>
              <a:buSzPts val="1900"/>
              <a:buAutoNum type="arabicParenR"/>
            </a:pPr>
            <a:r>
              <a:rPr lang="en" sz="1900">
                <a:solidFill>
                  <a:schemeClr val="dk1"/>
                </a:solidFill>
              </a:rPr>
              <a:t>Each steps of the analysis can be affected by some kind of bias - Check the quality after each step!</a:t>
            </a:r>
            <a:endParaRPr sz="1900">
              <a:solidFill>
                <a:schemeClr val="dk1"/>
              </a:solidFill>
            </a:endParaRPr>
          </a:p>
          <a:p>
            <a:pPr indent="0" lvl="0" marL="0" rtl="0" algn="l">
              <a:lnSpc>
                <a:spcPct val="90000"/>
              </a:lnSpc>
              <a:spcBef>
                <a:spcPts val="0"/>
              </a:spcBef>
              <a:spcAft>
                <a:spcPts val="0"/>
              </a:spcAft>
              <a:buNone/>
            </a:pPr>
            <a:r>
              <a:t/>
            </a:r>
            <a:endParaRPr sz="1500">
              <a:solidFill>
                <a:schemeClr val="dk1"/>
              </a:solidFill>
            </a:endParaRPr>
          </a:p>
          <a:p>
            <a:pPr indent="-349250" lvl="0" marL="457200" rtl="0" algn="l">
              <a:lnSpc>
                <a:spcPct val="90000"/>
              </a:lnSpc>
              <a:spcBef>
                <a:spcPts val="0"/>
              </a:spcBef>
              <a:spcAft>
                <a:spcPts val="0"/>
              </a:spcAft>
              <a:buClr>
                <a:schemeClr val="dk1"/>
              </a:buClr>
              <a:buSzPts val="1900"/>
              <a:buAutoNum type="arabicParenR"/>
            </a:pPr>
            <a:r>
              <a:rPr lang="en" sz="1900">
                <a:solidFill>
                  <a:schemeClr val="dk1"/>
                </a:solidFill>
              </a:rPr>
              <a:t>Be familiar with file formats</a:t>
            </a:r>
            <a:endParaRPr sz="1900">
              <a:solidFill>
                <a:schemeClr val="dk1"/>
              </a:solidFill>
            </a:endParaRPr>
          </a:p>
          <a:p>
            <a:pPr indent="0" lvl="0" marL="0" rtl="0" algn="l">
              <a:lnSpc>
                <a:spcPct val="90000"/>
              </a:lnSpc>
              <a:spcBef>
                <a:spcPts val="0"/>
              </a:spcBef>
              <a:spcAft>
                <a:spcPts val="0"/>
              </a:spcAft>
              <a:buNone/>
            </a:pPr>
            <a:r>
              <a:t/>
            </a:r>
            <a:endParaRPr sz="1900">
              <a:solidFill>
                <a:schemeClr val="dk1"/>
              </a:solidFill>
            </a:endParaRPr>
          </a:p>
        </p:txBody>
      </p:sp>
      <p:sp>
        <p:nvSpPr>
          <p:cNvPr id="672" name="Google Shape;672;p87"/>
          <p:cNvSpPr txBox="1"/>
          <p:nvPr/>
        </p:nvSpPr>
        <p:spPr>
          <a:xfrm>
            <a:off x="2358125" y="3585150"/>
            <a:ext cx="3000000" cy="697200"/>
          </a:xfrm>
          <a:prstGeom prst="rect">
            <a:avLst/>
          </a:prstGeom>
          <a:noFill/>
          <a:ln>
            <a:noFill/>
          </a:ln>
        </p:spPr>
        <p:txBody>
          <a:bodyPr anchorCtr="0" anchor="t" bIns="91425" lIns="91425" spcFirstLastPara="1" rIns="91425" wrap="square" tIns="91425">
            <a:spAutoFit/>
          </a:bodyPr>
          <a:lstStyle/>
          <a:p>
            <a:pPr indent="0" lvl="0" marL="0" rtl="0" algn="r">
              <a:lnSpc>
                <a:spcPct val="90000"/>
              </a:lnSpc>
              <a:spcBef>
                <a:spcPts val="0"/>
              </a:spcBef>
              <a:spcAft>
                <a:spcPts val="0"/>
              </a:spcAft>
              <a:buNone/>
            </a:pPr>
            <a:r>
              <a:rPr b="1" lang="en" sz="2100">
                <a:solidFill>
                  <a:srgbClr val="1155CC"/>
                </a:solidFill>
                <a:latin typeface="Helvetica Neue"/>
                <a:ea typeface="Helvetica Neue"/>
                <a:cs typeface="Helvetica Neue"/>
                <a:sym typeface="Helvetica Neue"/>
              </a:rPr>
              <a:t>Session 2</a:t>
            </a:r>
            <a:endParaRPr b="1" sz="2100">
              <a:solidFill>
                <a:srgbClr val="1155CC"/>
              </a:solidFill>
              <a:latin typeface="Helvetica Neue"/>
              <a:ea typeface="Helvetica Neue"/>
              <a:cs typeface="Helvetica Neue"/>
              <a:sym typeface="Helvetica Neue"/>
            </a:endParaRPr>
          </a:p>
          <a:p>
            <a:pPr indent="0" lvl="0" marL="0" rtl="0" algn="r">
              <a:lnSpc>
                <a:spcPct val="90000"/>
              </a:lnSpc>
              <a:spcBef>
                <a:spcPts val="0"/>
              </a:spcBef>
              <a:spcAft>
                <a:spcPts val="0"/>
              </a:spcAft>
              <a:buNone/>
            </a:pPr>
            <a:r>
              <a:rPr b="1" lang="en" sz="1600">
                <a:solidFill>
                  <a:srgbClr val="1155CC"/>
                </a:solidFill>
                <a:latin typeface="Helvetica Neue"/>
                <a:ea typeface="Helvetica Neue"/>
                <a:cs typeface="Helvetica Neue"/>
                <a:sym typeface="Helvetica Neue"/>
              </a:rPr>
              <a:t>Demo and Concepts </a:t>
            </a:r>
            <a:endParaRPr sz="100"/>
          </a:p>
        </p:txBody>
      </p:sp>
      <p:sp>
        <p:nvSpPr>
          <p:cNvPr id="673" name="Google Shape;673;p87"/>
          <p:cNvSpPr/>
          <p:nvPr/>
        </p:nvSpPr>
        <p:spPr>
          <a:xfrm>
            <a:off x="5535818" y="2873450"/>
            <a:ext cx="1238700" cy="366300"/>
          </a:xfrm>
          <a:prstGeom prst="roundRect">
            <a:avLst>
              <a:gd fmla="val 16667" name="adj"/>
            </a:avLst>
          </a:prstGeom>
          <a:solidFill>
            <a:srgbClr val="F3F3F3"/>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t>Sequencer: Reads</a:t>
            </a:r>
            <a:r>
              <a:rPr lang="en" sz="800"/>
              <a:t> </a:t>
            </a:r>
            <a:r>
              <a:rPr b="1" lang="en" sz="800">
                <a:solidFill>
                  <a:schemeClr val="accent2"/>
                </a:solidFill>
              </a:rPr>
              <a:t>Fastq</a:t>
            </a:r>
            <a:endParaRPr b="1" sz="800">
              <a:solidFill>
                <a:schemeClr val="accent2"/>
              </a:solidFill>
            </a:endParaRPr>
          </a:p>
        </p:txBody>
      </p:sp>
      <p:sp>
        <p:nvSpPr>
          <p:cNvPr id="674" name="Google Shape;674;p87"/>
          <p:cNvSpPr/>
          <p:nvPr/>
        </p:nvSpPr>
        <p:spPr>
          <a:xfrm>
            <a:off x="6858966" y="2873450"/>
            <a:ext cx="1073400" cy="366300"/>
          </a:xfrm>
          <a:prstGeom prst="roundRect">
            <a:avLst>
              <a:gd fmla="val 16667" name="adj"/>
            </a:avLst>
          </a:prstGeom>
          <a:solidFill>
            <a:srgbClr val="F3F3F3"/>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t>Quality check </a:t>
            </a:r>
            <a:r>
              <a:rPr lang="en" sz="800"/>
              <a:t> </a:t>
            </a:r>
            <a:endParaRPr sz="800"/>
          </a:p>
          <a:p>
            <a:pPr indent="0" lvl="0" marL="0" rtl="0" algn="ctr">
              <a:spcBef>
                <a:spcPts val="0"/>
              </a:spcBef>
              <a:spcAft>
                <a:spcPts val="0"/>
              </a:spcAft>
              <a:buNone/>
            </a:pPr>
            <a:r>
              <a:rPr b="1" lang="en" sz="800">
                <a:solidFill>
                  <a:schemeClr val="accent2"/>
                </a:solidFill>
              </a:rPr>
              <a:t>FastQC </a:t>
            </a:r>
            <a:endParaRPr b="1" sz="800">
              <a:solidFill>
                <a:schemeClr val="accent2"/>
              </a:solidFill>
            </a:endParaRPr>
          </a:p>
        </p:txBody>
      </p:sp>
      <p:sp>
        <p:nvSpPr>
          <p:cNvPr id="675" name="Google Shape;675;p87"/>
          <p:cNvSpPr/>
          <p:nvPr/>
        </p:nvSpPr>
        <p:spPr>
          <a:xfrm>
            <a:off x="5535818" y="3803811"/>
            <a:ext cx="1238700" cy="366300"/>
          </a:xfrm>
          <a:prstGeom prst="roundRect">
            <a:avLst>
              <a:gd fmla="val 16667" name="adj"/>
            </a:avLst>
          </a:prstGeom>
          <a:solidFill>
            <a:srgbClr val="F7F6F3"/>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t>Alignment/Mapping</a:t>
            </a:r>
            <a:endParaRPr b="1" sz="800"/>
          </a:p>
          <a:p>
            <a:pPr indent="0" lvl="0" marL="0" rtl="0" algn="ctr">
              <a:spcBef>
                <a:spcPts val="0"/>
              </a:spcBef>
              <a:spcAft>
                <a:spcPts val="0"/>
              </a:spcAft>
              <a:buNone/>
            </a:pPr>
            <a:r>
              <a:rPr b="1" lang="en" sz="800">
                <a:solidFill>
                  <a:schemeClr val="accent2"/>
                </a:solidFill>
              </a:rPr>
              <a:t>STAR</a:t>
            </a:r>
            <a:r>
              <a:rPr lang="en" sz="800"/>
              <a:t> </a:t>
            </a:r>
            <a:endParaRPr sz="800"/>
          </a:p>
        </p:txBody>
      </p:sp>
      <p:sp>
        <p:nvSpPr>
          <p:cNvPr id="676" name="Google Shape;676;p87"/>
          <p:cNvSpPr/>
          <p:nvPr/>
        </p:nvSpPr>
        <p:spPr>
          <a:xfrm>
            <a:off x="5535818" y="3356863"/>
            <a:ext cx="1238700" cy="366300"/>
          </a:xfrm>
          <a:prstGeom prst="roundRect">
            <a:avLst>
              <a:gd fmla="val 16667" name="adj"/>
            </a:avLst>
          </a:prstGeom>
          <a:solidFill>
            <a:srgbClr val="F7F6F3"/>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t>Trimming</a:t>
            </a:r>
            <a:endParaRPr b="1" sz="800"/>
          </a:p>
          <a:p>
            <a:pPr indent="0" lvl="0" marL="0" rtl="0" algn="ctr">
              <a:spcBef>
                <a:spcPts val="0"/>
              </a:spcBef>
              <a:spcAft>
                <a:spcPts val="0"/>
              </a:spcAft>
              <a:buNone/>
            </a:pPr>
            <a:r>
              <a:rPr b="1" lang="en" sz="800">
                <a:solidFill>
                  <a:schemeClr val="accent2"/>
                </a:solidFill>
              </a:rPr>
              <a:t>cutadapt</a:t>
            </a:r>
            <a:endParaRPr b="1" sz="800">
              <a:solidFill>
                <a:schemeClr val="accent2"/>
              </a:solidFill>
            </a:endParaRPr>
          </a:p>
        </p:txBody>
      </p:sp>
      <p:sp>
        <p:nvSpPr>
          <p:cNvPr id="677" name="Google Shape;677;p87"/>
          <p:cNvSpPr/>
          <p:nvPr/>
        </p:nvSpPr>
        <p:spPr>
          <a:xfrm>
            <a:off x="6858966" y="3356863"/>
            <a:ext cx="1073400" cy="366300"/>
          </a:xfrm>
          <a:prstGeom prst="roundRect">
            <a:avLst>
              <a:gd fmla="val 16667" name="adj"/>
            </a:avLst>
          </a:prstGeom>
          <a:solidFill>
            <a:srgbClr val="F7F6F3"/>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t>Quality check </a:t>
            </a:r>
            <a:r>
              <a:rPr lang="en" sz="800"/>
              <a:t> </a:t>
            </a:r>
            <a:endParaRPr sz="800"/>
          </a:p>
          <a:p>
            <a:pPr indent="0" lvl="0" marL="0" rtl="0" algn="ctr">
              <a:spcBef>
                <a:spcPts val="0"/>
              </a:spcBef>
              <a:spcAft>
                <a:spcPts val="0"/>
              </a:spcAft>
              <a:buNone/>
            </a:pPr>
            <a:r>
              <a:rPr b="1" lang="en" sz="800">
                <a:solidFill>
                  <a:schemeClr val="accent2"/>
                </a:solidFill>
              </a:rPr>
              <a:t>FastQC </a:t>
            </a:r>
            <a:endParaRPr b="1" sz="800">
              <a:solidFill>
                <a:schemeClr val="accent2"/>
              </a:solidFill>
            </a:endParaRPr>
          </a:p>
        </p:txBody>
      </p:sp>
      <p:sp>
        <p:nvSpPr>
          <p:cNvPr id="678" name="Google Shape;678;p87"/>
          <p:cNvSpPr/>
          <p:nvPr/>
        </p:nvSpPr>
        <p:spPr>
          <a:xfrm>
            <a:off x="6858966" y="3803820"/>
            <a:ext cx="1073400" cy="366300"/>
          </a:xfrm>
          <a:prstGeom prst="roundRect">
            <a:avLst>
              <a:gd fmla="val 16667" name="adj"/>
            </a:avLst>
          </a:prstGeom>
          <a:solidFill>
            <a:srgbClr val="F7F6F3"/>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t>Quality check </a:t>
            </a:r>
            <a:r>
              <a:rPr lang="en" sz="800"/>
              <a:t> </a:t>
            </a:r>
            <a:endParaRPr sz="800"/>
          </a:p>
          <a:p>
            <a:pPr indent="0" lvl="0" marL="0" rtl="0" algn="ctr">
              <a:spcBef>
                <a:spcPts val="0"/>
              </a:spcBef>
              <a:spcAft>
                <a:spcPts val="0"/>
              </a:spcAft>
              <a:buNone/>
            </a:pPr>
            <a:r>
              <a:t/>
            </a:r>
            <a:endParaRPr b="1" sz="800">
              <a:solidFill>
                <a:schemeClr val="accent2"/>
              </a:solidFill>
            </a:endParaRPr>
          </a:p>
        </p:txBody>
      </p:sp>
      <p:sp>
        <p:nvSpPr>
          <p:cNvPr id="679" name="Google Shape;679;p87"/>
          <p:cNvSpPr/>
          <p:nvPr/>
        </p:nvSpPr>
        <p:spPr>
          <a:xfrm>
            <a:off x="5535818" y="1943099"/>
            <a:ext cx="1238700" cy="366300"/>
          </a:xfrm>
          <a:prstGeom prst="roundRect">
            <a:avLst>
              <a:gd fmla="val 16667" name="adj"/>
            </a:avLst>
          </a:prstGeom>
          <a:solidFill>
            <a:srgbClr val="D5A6BD"/>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t>Biological samples</a:t>
            </a:r>
            <a:endParaRPr b="1" sz="800">
              <a:solidFill>
                <a:schemeClr val="accent2"/>
              </a:solidFill>
            </a:endParaRPr>
          </a:p>
        </p:txBody>
      </p:sp>
      <p:sp>
        <p:nvSpPr>
          <p:cNvPr id="680" name="Google Shape;680;p87"/>
          <p:cNvSpPr/>
          <p:nvPr/>
        </p:nvSpPr>
        <p:spPr>
          <a:xfrm>
            <a:off x="5535818" y="2408266"/>
            <a:ext cx="1238700" cy="366300"/>
          </a:xfrm>
          <a:prstGeom prst="roundRect">
            <a:avLst>
              <a:gd fmla="val 16667" name="adj"/>
            </a:avLst>
          </a:prstGeom>
          <a:solidFill>
            <a:srgbClr val="D5A6BD"/>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t>Library preparation</a:t>
            </a:r>
            <a:endParaRPr b="1" sz="800">
              <a:solidFill>
                <a:schemeClr val="accent2"/>
              </a:solidFill>
            </a:endParaRPr>
          </a:p>
        </p:txBody>
      </p:sp>
      <p:sp>
        <p:nvSpPr>
          <p:cNvPr id="681" name="Google Shape;681;p87"/>
          <p:cNvSpPr/>
          <p:nvPr/>
        </p:nvSpPr>
        <p:spPr>
          <a:xfrm>
            <a:off x="5414175" y="2873450"/>
            <a:ext cx="2591400" cy="1971600"/>
          </a:xfrm>
          <a:prstGeom prst="roundRect">
            <a:avLst>
              <a:gd fmla="val 16667" name="adj"/>
            </a:avLst>
          </a:prstGeom>
          <a:noFill/>
          <a:ln cap="flat" cmpd="sng" w="28575">
            <a:solidFill>
              <a:srgbClr val="0000FF"/>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87"/>
          <p:cNvSpPr/>
          <p:nvPr/>
        </p:nvSpPr>
        <p:spPr>
          <a:xfrm>
            <a:off x="5535818" y="4268986"/>
            <a:ext cx="1238700" cy="366300"/>
          </a:xfrm>
          <a:prstGeom prst="roundRect">
            <a:avLst>
              <a:gd fmla="val 16667" name="adj"/>
            </a:avLst>
          </a:prstGeom>
          <a:solidFill>
            <a:srgbClr val="F7F6F3"/>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700"/>
              <a:t>Counting Reads </a:t>
            </a:r>
            <a:endParaRPr b="1" sz="700"/>
          </a:p>
          <a:p>
            <a:pPr indent="0" lvl="0" marL="0" rtl="0" algn="ctr">
              <a:spcBef>
                <a:spcPts val="0"/>
              </a:spcBef>
              <a:spcAft>
                <a:spcPts val="0"/>
              </a:spcAft>
              <a:buNone/>
            </a:pPr>
            <a:r>
              <a:rPr b="1" lang="en" sz="700">
                <a:solidFill>
                  <a:schemeClr val="accent2"/>
                </a:solidFill>
              </a:rPr>
              <a:t>featureCounts</a:t>
            </a:r>
            <a:endParaRPr b="1" sz="700">
              <a:solidFill>
                <a:schemeClr val="accent2"/>
              </a:solidFill>
            </a:endParaRPr>
          </a:p>
        </p:txBody>
      </p:sp>
      <p:sp>
        <p:nvSpPr>
          <p:cNvPr id="683" name="Google Shape;683;p87"/>
          <p:cNvSpPr/>
          <p:nvPr/>
        </p:nvSpPr>
        <p:spPr>
          <a:xfrm>
            <a:off x="6858966" y="4268983"/>
            <a:ext cx="1073400" cy="366300"/>
          </a:xfrm>
          <a:prstGeom prst="roundRect">
            <a:avLst>
              <a:gd fmla="val 16667" name="adj"/>
            </a:avLst>
          </a:prstGeom>
          <a:solidFill>
            <a:srgbClr val="F7F6F3"/>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t>Quality check </a:t>
            </a:r>
            <a:r>
              <a:rPr lang="en" sz="800"/>
              <a:t> </a:t>
            </a:r>
            <a:endParaRPr sz="800"/>
          </a:p>
          <a:p>
            <a:pPr indent="0" lvl="0" marL="0" rtl="0" algn="ctr">
              <a:spcBef>
                <a:spcPts val="0"/>
              </a:spcBef>
              <a:spcAft>
                <a:spcPts val="0"/>
              </a:spcAft>
              <a:buNone/>
            </a:pPr>
            <a:r>
              <a:t/>
            </a:r>
            <a:endParaRPr b="1" sz="800">
              <a:solidFill>
                <a:schemeClr val="accent2"/>
              </a:solidFill>
            </a:endParaRPr>
          </a:p>
        </p:txBody>
      </p:sp>
      <p:sp>
        <p:nvSpPr>
          <p:cNvPr id="684" name="Google Shape;684;p87"/>
          <p:cNvSpPr txBox="1"/>
          <p:nvPr/>
        </p:nvSpPr>
        <p:spPr>
          <a:xfrm>
            <a:off x="142125" y="4170100"/>
            <a:ext cx="5067900" cy="9882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n" sz="2000">
                <a:solidFill>
                  <a:schemeClr val="accent2"/>
                </a:solidFill>
              </a:rPr>
              <a:t>Please take the survey:</a:t>
            </a:r>
            <a:endParaRPr b="1" sz="2000">
              <a:solidFill>
                <a:schemeClr val="accent2"/>
              </a:solidFill>
            </a:endParaRPr>
          </a:p>
          <a:p>
            <a:pPr indent="0" lvl="0" marL="0" rtl="0" algn="l">
              <a:lnSpc>
                <a:spcPct val="90000"/>
              </a:lnSpc>
              <a:spcBef>
                <a:spcPts val="0"/>
              </a:spcBef>
              <a:spcAft>
                <a:spcPts val="0"/>
              </a:spcAft>
              <a:buNone/>
            </a:pPr>
            <a:r>
              <a:rPr lang="en" sz="1900" u="sng">
                <a:solidFill>
                  <a:schemeClr val="hlink"/>
                </a:solidFill>
                <a:hlinkClick r:id="rId3"/>
              </a:rPr>
              <a:t>https://www.surveymonkey.com/r/F75J6VZ</a:t>
            </a:r>
            <a:endParaRPr sz="1900">
              <a:solidFill>
                <a:schemeClr val="dk1"/>
              </a:solidFill>
            </a:endParaRPr>
          </a:p>
          <a:p>
            <a:pPr indent="0" lvl="0" marL="0" rtl="0" algn="l">
              <a:lnSpc>
                <a:spcPct val="90000"/>
              </a:lnSpc>
              <a:spcBef>
                <a:spcPts val="0"/>
              </a:spcBef>
              <a:spcAft>
                <a:spcPts val="0"/>
              </a:spcAft>
              <a:buNone/>
            </a:pPr>
            <a:r>
              <a:t/>
            </a:r>
            <a:endParaRPr sz="1900">
              <a:solidFill>
                <a:schemeClr val="dk1"/>
              </a:solidFill>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9" name="Shape 689"/>
        <p:cNvGrpSpPr/>
        <p:nvPr/>
      </p:nvGrpSpPr>
      <p:grpSpPr>
        <a:xfrm>
          <a:off x="0" y="0"/>
          <a:ext cx="0" cy="0"/>
          <a:chOff x="0" y="0"/>
          <a:chExt cx="0" cy="0"/>
        </a:xfrm>
      </p:grpSpPr>
      <p:sp>
        <p:nvSpPr>
          <p:cNvPr id="690" name="Google Shape;690;p88"/>
          <p:cNvSpPr txBox="1"/>
          <p:nvPr>
            <p:ph type="ctrTitle"/>
          </p:nvPr>
        </p:nvSpPr>
        <p:spPr>
          <a:xfrm>
            <a:off x="1143000" y="536972"/>
            <a:ext cx="6858000" cy="1790700"/>
          </a:xfrm>
          <a:prstGeom prst="rect">
            <a:avLst/>
          </a:prstGeom>
          <a:noFill/>
          <a:ln>
            <a:noFill/>
          </a:ln>
        </p:spPr>
        <p:txBody>
          <a:bodyPr anchorCtr="0" anchor="b" bIns="0" lIns="0" spcFirstLastPara="1" rIns="0" wrap="square" tIns="0">
            <a:normAutofit/>
          </a:bodyPr>
          <a:lstStyle/>
          <a:p>
            <a:pPr indent="0" lvl="0" marL="0" rtl="0" algn="ctr">
              <a:spcBef>
                <a:spcPts val="0"/>
              </a:spcBef>
              <a:spcAft>
                <a:spcPts val="0"/>
              </a:spcAft>
              <a:buClr>
                <a:schemeClr val="lt1"/>
              </a:buClr>
              <a:buSzPts val="6000"/>
              <a:buFont typeface="Arial"/>
              <a:buNone/>
            </a:pPr>
            <a:r>
              <a:rPr lang="en"/>
              <a:t>Introduction to RNA-seq data analysis</a:t>
            </a:r>
            <a:endParaRPr/>
          </a:p>
        </p:txBody>
      </p:sp>
      <p:sp>
        <p:nvSpPr>
          <p:cNvPr id="691" name="Google Shape;691;p88"/>
          <p:cNvSpPr txBox="1"/>
          <p:nvPr>
            <p:ph idx="1" type="subTitle"/>
          </p:nvPr>
        </p:nvSpPr>
        <p:spPr>
          <a:xfrm>
            <a:off x="1143000" y="2839803"/>
            <a:ext cx="6858000" cy="1241700"/>
          </a:xfrm>
          <a:prstGeom prst="rect">
            <a:avLst/>
          </a:prstGeom>
          <a:noFill/>
          <a:ln>
            <a:noFill/>
          </a:ln>
        </p:spPr>
        <p:txBody>
          <a:bodyPr anchorCtr="0" anchor="t" bIns="0" lIns="0" spcFirstLastPara="1" rIns="0" wrap="square" tIns="0">
            <a:normAutofit/>
          </a:bodyPr>
          <a:lstStyle/>
          <a:p>
            <a:pPr indent="0" lvl="0" marL="0" rtl="0" algn="ctr">
              <a:spcBef>
                <a:spcPts val="0"/>
              </a:spcBef>
              <a:spcAft>
                <a:spcPts val="0"/>
              </a:spcAft>
              <a:buClr>
                <a:schemeClr val="lt1"/>
              </a:buClr>
              <a:buSzPts val="2400"/>
              <a:buFont typeface="Arial"/>
              <a:buNone/>
            </a:pPr>
            <a:r>
              <a:rPr lang="en"/>
              <a:t>Michela Traglia, Ayushi Agrawal</a:t>
            </a:r>
            <a:endParaRPr/>
          </a:p>
          <a:p>
            <a:pPr indent="0" lvl="0" marL="0" rtl="0" algn="ctr">
              <a:lnSpc>
                <a:spcPct val="100000"/>
              </a:lnSpc>
              <a:spcBef>
                <a:spcPts val="0"/>
              </a:spcBef>
              <a:spcAft>
                <a:spcPts val="0"/>
              </a:spcAft>
              <a:buClr>
                <a:schemeClr val="lt1"/>
              </a:buClr>
              <a:buSzPts val="2400"/>
              <a:buFont typeface="Arial"/>
              <a:buNone/>
            </a:pPr>
            <a:r>
              <a:rPr lang="en"/>
              <a:t>Bioinformatics Core, GIDB</a:t>
            </a:r>
            <a:endParaRPr/>
          </a:p>
          <a:p>
            <a:pPr indent="0" lvl="0" marL="0" rtl="0" algn="ctr">
              <a:spcBef>
                <a:spcPts val="0"/>
              </a:spcBef>
              <a:spcAft>
                <a:spcPts val="0"/>
              </a:spcAft>
              <a:buClr>
                <a:schemeClr val="lt1"/>
              </a:buClr>
              <a:buSzPts val="2100"/>
              <a:buNone/>
            </a:pPr>
            <a:r>
              <a:rPr lang="en"/>
              <a:t>July 21-22, 2022</a:t>
            </a:r>
            <a:endParaRPr/>
          </a:p>
          <a:p>
            <a:pPr indent="0" lvl="0" marL="0" rtl="0" algn="l">
              <a:lnSpc>
                <a:spcPct val="90000"/>
              </a:lnSpc>
              <a:spcBef>
                <a:spcPts val="0"/>
              </a:spcBef>
              <a:spcAft>
                <a:spcPts val="0"/>
              </a:spcAft>
              <a:buClr>
                <a:schemeClr val="lt1"/>
              </a:buClr>
              <a:buSzPts val="2100"/>
              <a:buNone/>
            </a:pPr>
            <a:r>
              <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5" name="Shape 695"/>
        <p:cNvGrpSpPr/>
        <p:nvPr/>
      </p:nvGrpSpPr>
      <p:grpSpPr>
        <a:xfrm>
          <a:off x="0" y="0"/>
          <a:ext cx="0" cy="0"/>
          <a:chOff x="0" y="0"/>
          <a:chExt cx="0" cy="0"/>
        </a:xfrm>
      </p:grpSpPr>
      <p:sp>
        <p:nvSpPr>
          <p:cNvPr id="696" name="Google Shape;696;p89"/>
          <p:cNvSpPr txBox="1"/>
          <p:nvPr>
            <p:ph type="title"/>
          </p:nvPr>
        </p:nvSpPr>
        <p:spPr>
          <a:xfrm>
            <a:off x="272825" y="94641"/>
            <a:ext cx="78867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Working material for this workshop</a:t>
            </a:r>
            <a:endParaRPr/>
          </a:p>
        </p:txBody>
      </p:sp>
      <p:sp>
        <p:nvSpPr>
          <p:cNvPr id="697" name="Google Shape;697;p89"/>
          <p:cNvSpPr txBox="1"/>
          <p:nvPr>
            <p:ph idx="1" type="body"/>
          </p:nvPr>
        </p:nvSpPr>
        <p:spPr>
          <a:xfrm>
            <a:off x="342825" y="996850"/>
            <a:ext cx="7886700" cy="1983300"/>
          </a:xfrm>
          <a:prstGeom prst="rect">
            <a:avLst/>
          </a:prstGeom>
        </p:spPr>
        <p:txBody>
          <a:bodyPr anchorCtr="0" anchor="t" bIns="0" lIns="0" spcFirstLastPara="1" rIns="0" wrap="square" tIns="0">
            <a:noAutofit/>
          </a:bodyPr>
          <a:lstStyle/>
          <a:p>
            <a:pPr indent="-317500" lvl="0" marL="457200" rtl="0" algn="l">
              <a:lnSpc>
                <a:spcPct val="110000"/>
              </a:lnSpc>
              <a:spcBef>
                <a:spcPts val="800"/>
              </a:spcBef>
              <a:spcAft>
                <a:spcPts val="0"/>
              </a:spcAft>
              <a:buSzPts val="1400"/>
              <a:buFont typeface="Helvetica Neue"/>
              <a:buAutoNum type="arabicPeriod"/>
            </a:pPr>
            <a:r>
              <a:rPr lang="en" sz="1900"/>
              <a:t>Single_read.fastq</a:t>
            </a:r>
            <a:endParaRPr sz="1900"/>
          </a:p>
          <a:p>
            <a:pPr indent="-317500" lvl="0" marL="457200" rtl="0" algn="l">
              <a:lnSpc>
                <a:spcPct val="110000"/>
              </a:lnSpc>
              <a:spcBef>
                <a:spcPts val="0"/>
              </a:spcBef>
              <a:spcAft>
                <a:spcPts val="0"/>
              </a:spcAft>
              <a:buSzPts val="1400"/>
              <a:buFont typeface="Helvetica Neue"/>
              <a:buAutoNum type="arabicPeriod"/>
            </a:pPr>
            <a:r>
              <a:rPr lang="en" sz="1900"/>
              <a:t>Bacteria_GATTACA_L001_R1_001.fastq</a:t>
            </a:r>
            <a:endParaRPr sz="1900"/>
          </a:p>
          <a:p>
            <a:pPr indent="-317500" lvl="0" marL="457200" rtl="0" algn="l">
              <a:lnSpc>
                <a:spcPct val="110000"/>
              </a:lnSpc>
              <a:spcBef>
                <a:spcPts val="0"/>
              </a:spcBef>
              <a:spcAft>
                <a:spcPts val="0"/>
              </a:spcAft>
              <a:buSzPts val="1400"/>
              <a:buFont typeface="Helvetica Neue"/>
              <a:buAutoNum type="arabicPeriod"/>
            </a:pPr>
            <a:r>
              <a:rPr lang="en" sz="1900"/>
              <a:t>Adapter_Sequence.fasta</a:t>
            </a:r>
            <a:endParaRPr sz="1900"/>
          </a:p>
          <a:p>
            <a:pPr indent="-317500" lvl="0" marL="457200" rtl="0" algn="l">
              <a:lnSpc>
                <a:spcPct val="110000"/>
              </a:lnSpc>
              <a:spcBef>
                <a:spcPts val="0"/>
              </a:spcBef>
              <a:spcAft>
                <a:spcPts val="0"/>
              </a:spcAft>
              <a:buSzPts val="1400"/>
              <a:buFont typeface="Helvetica Neue"/>
              <a:buAutoNum type="arabicPeriod"/>
            </a:pPr>
            <a:r>
              <a:rPr lang="en" sz="1900"/>
              <a:t>rDNA_sequence.fasta</a:t>
            </a:r>
            <a:endParaRPr sz="1900"/>
          </a:p>
          <a:p>
            <a:pPr indent="-317500" lvl="0" marL="457200" rtl="0" algn="l">
              <a:lnSpc>
                <a:spcPct val="110000"/>
              </a:lnSpc>
              <a:spcBef>
                <a:spcPts val="0"/>
              </a:spcBef>
              <a:spcAft>
                <a:spcPts val="0"/>
              </a:spcAft>
              <a:buSzPts val="1400"/>
              <a:buFont typeface="Helvetica Neue"/>
              <a:buAutoNum type="arabicPeriod"/>
            </a:pPr>
            <a:r>
              <a:rPr lang="en" sz="1900"/>
              <a:t>rDNA.gtf</a:t>
            </a:r>
            <a:endParaRPr sz="1900"/>
          </a:p>
          <a:p>
            <a:pPr indent="-317500" lvl="0" marL="457200" rtl="0" algn="l">
              <a:lnSpc>
                <a:spcPct val="110000"/>
              </a:lnSpc>
              <a:spcBef>
                <a:spcPts val="0"/>
              </a:spcBef>
              <a:spcAft>
                <a:spcPts val="0"/>
              </a:spcAft>
              <a:buSzPts val="1400"/>
              <a:buFont typeface="Helvetica Neue"/>
              <a:buAutoNum type="arabicPeriod"/>
            </a:pPr>
            <a:r>
              <a:rPr lang="en" sz="1900"/>
              <a:t>All_steps.sh</a:t>
            </a:r>
            <a:endParaRPr sz="1900"/>
          </a:p>
          <a:p>
            <a:pPr indent="-317500" lvl="0" marL="457200" rtl="0" algn="l">
              <a:lnSpc>
                <a:spcPct val="110000"/>
              </a:lnSpc>
              <a:spcBef>
                <a:spcPts val="0"/>
              </a:spcBef>
              <a:spcAft>
                <a:spcPts val="0"/>
              </a:spcAft>
              <a:buSzPts val="1400"/>
              <a:buFont typeface="Helvetica Neue"/>
              <a:buAutoNum type="arabicPeriod"/>
            </a:pPr>
            <a:r>
              <a:rPr lang="en" sz="1900"/>
              <a:t>Slides</a:t>
            </a:r>
            <a:endParaRPr sz="1900"/>
          </a:p>
          <a:p>
            <a:pPr indent="0" lvl="0" marL="0" rtl="0" algn="l">
              <a:lnSpc>
                <a:spcPct val="110000"/>
              </a:lnSpc>
              <a:spcBef>
                <a:spcPts val="800"/>
              </a:spcBef>
              <a:spcAft>
                <a:spcPts val="0"/>
              </a:spcAft>
              <a:buNone/>
            </a:pPr>
            <a:r>
              <a:t/>
            </a:r>
            <a:endParaRPr sz="1900"/>
          </a:p>
        </p:txBody>
      </p:sp>
      <p:sp>
        <p:nvSpPr>
          <p:cNvPr id="698" name="Google Shape;698;p89"/>
          <p:cNvSpPr txBox="1"/>
          <p:nvPr>
            <p:ph idx="1" type="body"/>
          </p:nvPr>
        </p:nvSpPr>
        <p:spPr>
          <a:xfrm>
            <a:off x="272825" y="4003025"/>
            <a:ext cx="8402100" cy="787500"/>
          </a:xfrm>
          <a:prstGeom prst="rect">
            <a:avLst/>
          </a:prstGeom>
        </p:spPr>
        <p:txBody>
          <a:bodyPr anchorCtr="0" anchor="t" bIns="0" lIns="0" spcFirstLastPara="1" rIns="0" wrap="square" tIns="0">
            <a:noAutofit/>
          </a:bodyPr>
          <a:lstStyle/>
          <a:p>
            <a:pPr indent="0" lvl="0" marL="0" rtl="0" algn="l">
              <a:lnSpc>
                <a:spcPct val="90000"/>
              </a:lnSpc>
              <a:spcBef>
                <a:spcPts val="0"/>
              </a:spcBef>
              <a:spcAft>
                <a:spcPts val="0"/>
              </a:spcAft>
              <a:buNone/>
            </a:pPr>
            <a:r>
              <a:t/>
            </a:r>
            <a:endParaRPr sz="1800">
              <a:solidFill>
                <a:srgbClr val="24292F"/>
              </a:solidFill>
              <a:highlight>
                <a:srgbClr val="FFFFFF"/>
              </a:highlight>
              <a:latin typeface="Arial"/>
              <a:ea typeface="Arial"/>
              <a:cs typeface="Arial"/>
              <a:sym typeface="Arial"/>
            </a:endParaRPr>
          </a:p>
          <a:p>
            <a:pPr indent="0" lvl="0" marL="0" rtl="0" algn="l">
              <a:lnSpc>
                <a:spcPct val="90000"/>
              </a:lnSpc>
              <a:spcBef>
                <a:spcPts val="0"/>
              </a:spcBef>
              <a:spcAft>
                <a:spcPts val="0"/>
              </a:spcAft>
              <a:buNone/>
            </a:pPr>
            <a:r>
              <a:t/>
            </a:r>
            <a:endParaRPr sz="1800">
              <a:solidFill>
                <a:srgbClr val="24292F"/>
              </a:solidFill>
              <a:highlight>
                <a:srgbClr val="FFFFFF"/>
              </a:highlight>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b="1" lang="en" sz="2400">
                <a:solidFill>
                  <a:srgbClr val="1155CC"/>
                </a:solidFill>
              </a:rPr>
              <a:t>Please install Docker </a:t>
            </a:r>
            <a:r>
              <a:rPr lang="en" sz="1800" u="sng">
                <a:solidFill>
                  <a:schemeClr val="hlink"/>
                </a:solidFill>
                <a:highlight>
                  <a:schemeClr val="lt1"/>
                </a:highlight>
                <a:latin typeface="Arial"/>
                <a:ea typeface="Arial"/>
                <a:cs typeface="Arial"/>
                <a:sym typeface="Arial"/>
                <a:hlinkClick r:id="rId3"/>
              </a:rPr>
              <a:t>https://docs.docker.com/get-docker/</a:t>
            </a:r>
            <a:r>
              <a:rPr b="1" lang="en" sz="1800">
                <a:solidFill>
                  <a:srgbClr val="1155CC"/>
                </a:solidFill>
                <a:latin typeface="Arial"/>
                <a:ea typeface="Arial"/>
                <a:cs typeface="Arial"/>
                <a:sym typeface="Arial"/>
              </a:rPr>
              <a:t> </a:t>
            </a:r>
            <a:endParaRPr sz="1800">
              <a:solidFill>
                <a:srgbClr val="24292F"/>
              </a:solidFill>
              <a:highlight>
                <a:srgbClr val="FFFFFF"/>
              </a:highlight>
              <a:latin typeface="Arial"/>
              <a:ea typeface="Arial"/>
              <a:cs typeface="Arial"/>
              <a:sym typeface="Arial"/>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2" name="Shape 702"/>
        <p:cNvGrpSpPr/>
        <p:nvPr/>
      </p:nvGrpSpPr>
      <p:grpSpPr>
        <a:xfrm>
          <a:off x="0" y="0"/>
          <a:ext cx="0" cy="0"/>
          <a:chOff x="0" y="0"/>
          <a:chExt cx="0" cy="0"/>
        </a:xfrm>
      </p:grpSpPr>
      <p:sp>
        <p:nvSpPr>
          <p:cNvPr id="703" name="Google Shape;703;p90"/>
          <p:cNvSpPr txBox="1"/>
          <p:nvPr>
            <p:ph type="title"/>
          </p:nvPr>
        </p:nvSpPr>
        <p:spPr>
          <a:xfrm>
            <a:off x="134750" y="-4709"/>
            <a:ext cx="78867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Workshop outline</a:t>
            </a:r>
            <a:endParaRPr/>
          </a:p>
        </p:txBody>
      </p:sp>
      <p:sp>
        <p:nvSpPr>
          <p:cNvPr id="704" name="Google Shape;704;p90"/>
          <p:cNvSpPr txBox="1"/>
          <p:nvPr>
            <p:ph idx="1" type="body"/>
          </p:nvPr>
        </p:nvSpPr>
        <p:spPr>
          <a:xfrm>
            <a:off x="134750" y="457575"/>
            <a:ext cx="9144000" cy="3263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en" sz="1900">
                <a:solidFill>
                  <a:schemeClr val="accent2"/>
                </a:solidFill>
                <a:latin typeface="Arial"/>
                <a:ea typeface="Arial"/>
                <a:cs typeface="Arial"/>
                <a:sym typeface="Arial"/>
              </a:rPr>
              <a:t>Session 1 </a:t>
            </a:r>
            <a:endParaRPr b="1" sz="1900">
              <a:solidFill>
                <a:schemeClr val="accent2"/>
              </a:solidFill>
              <a:latin typeface="Arial"/>
              <a:ea typeface="Arial"/>
              <a:cs typeface="Arial"/>
              <a:sym typeface="Arial"/>
            </a:endParaRPr>
          </a:p>
          <a:p>
            <a:pPr indent="0" lvl="0" marL="0" rtl="0" algn="l">
              <a:lnSpc>
                <a:spcPct val="100000"/>
              </a:lnSpc>
              <a:spcBef>
                <a:spcPts val="0"/>
              </a:spcBef>
              <a:spcAft>
                <a:spcPts val="0"/>
              </a:spcAft>
              <a:buNone/>
            </a:pPr>
            <a:r>
              <a:t/>
            </a:r>
            <a:endParaRPr sz="600">
              <a:solidFill>
                <a:schemeClr val="accent2"/>
              </a:solidFill>
              <a:latin typeface="Arial"/>
              <a:ea typeface="Arial"/>
              <a:cs typeface="Arial"/>
              <a:sym typeface="Arial"/>
            </a:endParaRPr>
          </a:p>
          <a:p>
            <a:pPr indent="-336550" lvl="0" marL="457200" rtl="0" algn="l">
              <a:lnSpc>
                <a:spcPct val="100000"/>
              </a:lnSpc>
              <a:spcBef>
                <a:spcPts val="0"/>
              </a:spcBef>
              <a:spcAft>
                <a:spcPts val="0"/>
              </a:spcAft>
              <a:buClr>
                <a:srgbClr val="888888"/>
              </a:buClr>
              <a:buSzPts val="1700"/>
              <a:buFont typeface="Arial"/>
              <a:buChar char="•"/>
            </a:pPr>
            <a:r>
              <a:rPr lang="en" sz="1700">
                <a:solidFill>
                  <a:srgbClr val="888888"/>
                </a:solidFill>
                <a:latin typeface="Arial"/>
                <a:ea typeface="Arial"/>
                <a:cs typeface="Arial"/>
                <a:sym typeface="Arial"/>
              </a:rPr>
              <a:t>RNA-seq experiments and protocols overview</a:t>
            </a:r>
            <a:endParaRPr sz="1700">
              <a:solidFill>
                <a:srgbClr val="888888"/>
              </a:solidFill>
              <a:latin typeface="Arial"/>
              <a:ea typeface="Arial"/>
              <a:cs typeface="Arial"/>
              <a:sym typeface="Arial"/>
            </a:endParaRPr>
          </a:p>
          <a:p>
            <a:pPr indent="-336550" lvl="0" marL="457200" rtl="0" algn="l">
              <a:lnSpc>
                <a:spcPct val="100000"/>
              </a:lnSpc>
              <a:spcBef>
                <a:spcPts val="0"/>
              </a:spcBef>
              <a:spcAft>
                <a:spcPts val="0"/>
              </a:spcAft>
              <a:buClr>
                <a:srgbClr val="888888"/>
              </a:buClr>
              <a:buSzPts val="1700"/>
              <a:buFont typeface="Arial"/>
              <a:buChar char="•"/>
            </a:pPr>
            <a:r>
              <a:rPr lang="en" sz="1700">
                <a:solidFill>
                  <a:srgbClr val="888888"/>
                </a:solidFill>
                <a:latin typeface="Arial"/>
                <a:ea typeface="Arial"/>
                <a:cs typeface="Arial"/>
                <a:sym typeface="Arial"/>
              </a:rPr>
              <a:t>Understanding the sequencer output</a:t>
            </a:r>
            <a:endParaRPr sz="1500">
              <a:solidFill>
                <a:srgbClr val="888888"/>
              </a:solidFill>
              <a:latin typeface="Arial"/>
              <a:ea typeface="Arial"/>
              <a:cs typeface="Arial"/>
              <a:sym typeface="Arial"/>
            </a:endParaRPr>
          </a:p>
          <a:p>
            <a:pPr indent="-336550" lvl="0" marL="457200" rtl="0" algn="l">
              <a:lnSpc>
                <a:spcPct val="100000"/>
              </a:lnSpc>
              <a:spcBef>
                <a:spcPts val="0"/>
              </a:spcBef>
              <a:spcAft>
                <a:spcPts val="0"/>
              </a:spcAft>
              <a:buClr>
                <a:srgbClr val="888888"/>
              </a:buClr>
              <a:buSzPts val="1700"/>
              <a:buFont typeface="Arial"/>
              <a:buChar char="•"/>
            </a:pPr>
            <a:r>
              <a:rPr lang="en" sz="1700">
                <a:solidFill>
                  <a:srgbClr val="888888"/>
                </a:solidFill>
                <a:latin typeface="Arial"/>
                <a:ea typeface="Arial"/>
                <a:cs typeface="Arial"/>
                <a:sym typeface="Arial"/>
              </a:rPr>
              <a:t>From sequencer output to FastQC </a:t>
            </a:r>
            <a:endParaRPr b="1" sz="1400">
              <a:solidFill>
                <a:srgbClr val="888888"/>
              </a:solidFill>
              <a:latin typeface="Arial"/>
              <a:ea typeface="Arial"/>
              <a:cs typeface="Arial"/>
              <a:sym typeface="Arial"/>
            </a:endParaRPr>
          </a:p>
          <a:p>
            <a:pPr indent="-336550" lvl="0" marL="457200" rtl="0" algn="l">
              <a:lnSpc>
                <a:spcPct val="100000"/>
              </a:lnSpc>
              <a:spcBef>
                <a:spcPts val="0"/>
              </a:spcBef>
              <a:spcAft>
                <a:spcPts val="0"/>
              </a:spcAft>
              <a:buClr>
                <a:srgbClr val="888888"/>
              </a:buClr>
              <a:buSzPts val="1700"/>
              <a:buChar char="•"/>
            </a:pPr>
            <a:r>
              <a:rPr lang="en" sz="1700">
                <a:solidFill>
                  <a:srgbClr val="888888"/>
                </a:solidFill>
                <a:latin typeface="Arial"/>
                <a:ea typeface="Arial"/>
                <a:cs typeface="Arial"/>
                <a:sym typeface="Arial"/>
              </a:rPr>
              <a:t>From FastaQC to Trimming</a:t>
            </a:r>
            <a:endParaRPr sz="1700">
              <a:solidFill>
                <a:srgbClr val="888888"/>
              </a:solidFill>
              <a:latin typeface="Arial"/>
              <a:ea typeface="Arial"/>
              <a:cs typeface="Arial"/>
              <a:sym typeface="Arial"/>
            </a:endParaRPr>
          </a:p>
          <a:p>
            <a:pPr indent="-336550" lvl="0" marL="457200" rtl="0" algn="l">
              <a:lnSpc>
                <a:spcPct val="100000"/>
              </a:lnSpc>
              <a:spcBef>
                <a:spcPts val="0"/>
              </a:spcBef>
              <a:spcAft>
                <a:spcPts val="0"/>
              </a:spcAft>
              <a:buClr>
                <a:srgbClr val="888888"/>
              </a:buClr>
              <a:buSzPts val="1700"/>
              <a:buChar char="•"/>
            </a:pPr>
            <a:r>
              <a:rPr lang="en" sz="1700">
                <a:solidFill>
                  <a:srgbClr val="888888"/>
                </a:solidFill>
                <a:latin typeface="Arial"/>
                <a:ea typeface="Arial"/>
                <a:cs typeface="Arial"/>
                <a:sym typeface="Arial"/>
              </a:rPr>
              <a:t>Mapping to reference genome</a:t>
            </a:r>
            <a:endParaRPr sz="1700">
              <a:solidFill>
                <a:srgbClr val="888888"/>
              </a:solidFill>
              <a:latin typeface="Arial"/>
              <a:ea typeface="Arial"/>
              <a:cs typeface="Arial"/>
              <a:sym typeface="Arial"/>
            </a:endParaRPr>
          </a:p>
          <a:p>
            <a:pPr indent="0" lvl="0" marL="914400" rtl="0" algn="l">
              <a:lnSpc>
                <a:spcPct val="100000"/>
              </a:lnSpc>
              <a:spcBef>
                <a:spcPts val="1000"/>
              </a:spcBef>
              <a:spcAft>
                <a:spcPts val="0"/>
              </a:spcAft>
              <a:buNone/>
            </a:pPr>
            <a:r>
              <a:rPr lang="en" sz="1700">
                <a:solidFill>
                  <a:srgbClr val="888888"/>
                </a:solidFill>
                <a:latin typeface="Arial"/>
                <a:ea typeface="Arial"/>
                <a:cs typeface="Arial"/>
                <a:sym typeface="Arial"/>
              </a:rPr>
              <a:t>Break</a:t>
            </a:r>
            <a:endParaRPr sz="1700">
              <a:solidFill>
                <a:srgbClr val="888888"/>
              </a:solidFill>
              <a:latin typeface="Arial"/>
              <a:ea typeface="Arial"/>
              <a:cs typeface="Arial"/>
              <a:sym typeface="Arial"/>
            </a:endParaRPr>
          </a:p>
          <a:p>
            <a:pPr indent="-336550" lvl="0" marL="457200" rtl="0" algn="l">
              <a:lnSpc>
                <a:spcPct val="100000"/>
              </a:lnSpc>
              <a:spcBef>
                <a:spcPts val="0"/>
              </a:spcBef>
              <a:spcAft>
                <a:spcPts val="0"/>
              </a:spcAft>
              <a:buClr>
                <a:srgbClr val="888888"/>
              </a:buClr>
              <a:buSzPts val="1700"/>
              <a:buChar char="•"/>
            </a:pPr>
            <a:r>
              <a:rPr lang="en" sz="1700">
                <a:solidFill>
                  <a:srgbClr val="888888"/>
                </a:solidFill>
                <a:latin typeface="Arial"/>
                <a:ea typeface="Arial"/>
                <a:cs typeface="Arial"/>
                <a:sym typeface="Arial"/>
              </a:rPr>
              <a:t>Introduction to docker and setup</a:t>
            </a:r>
            <a:endParaRPr sz="1700">
              <a:solidFill>
                <a:srgbClr val="888888"/>
              </a:solidFill>
              <a:latin typeface="Arial"/>
              <a:ea typeface="Arial"/>
              <a:cs typeface="Arial"/>
              <a:sym typeface="Arial"/>
            </a:endParaRPr>
          </a:p>
          <a:p>
            <a:pPr indent="0" lvl="0" marL="0" rtl="0" algn="l">
              <a:spcBef>
                <a:spcPts val="0"/>
              </a:spcBef>
              <a:spcAft>
                <a:spcPts val="0"/>
              </a:spcAft>
              <a:buNone/>
            </a:pPr>
            <a:r>
              <a:t/>
            </a:r>
            <a:endParaRPr b="1" sz="1000">
              <a:latin typeface="Arial"/>
              <a:ea typeface="Arial"/>
              <a:cs typeface="Arial"/>
              <a:sym typeface="Arial"/>
            </a:endParaRPr>
          </a:p>
          <a:p>
            <a:pPr indent="0" lvl="0" marL="0" rtl="0" algn="l">
              <a:spcBef>
                <a:spcPts val="0"/>
              </a:spcBef>
              <a:spcAft>
                <a:spcPts val="0"/>
              </a:spcAft>
              <a:buNone/>
            </a:pPr>
            <a:r>
              <a:rPr b="1" lang="en" sz="1900">
                <a:solidFill>
                  <a:schemeClr val="accent2"/>
                </a:solidFill>
                <a:latin typeface="Arial"/>
                <a:ea typeface="Arial"/>
                <a:cs typeface="Arial"/>
                <a:sym typeface="Arial"/>
              </a:rPr>
              <a:t>Session 2 (day2)</a:t>
            </a:r>
            <a:endParaRPr b="1" sz="1900">
              <a:solidFill>
                <a:schemeClr val="accent2"/>
              </a:solidFill>
              <a:latin typeface="Arial"/>
              <a:ea typeface="Arial"/>
              <a:cs typeface="Arial"/>
              <a:sym typeface="Arial"/>
            </a:endParaRPr>
          </a:p>
          <a:p>
            <a:pPr indent="-342900" lvl="0" marL="457200" rtl="0" algn="l">
              <a:lnSpc>
                <a:spcPct val="100000"/>
              </a:lnSpc>
              <a:spcBef>
                <a:spcPts val="1000"/>
              </a:spcBef>
              <a:spcAft>
                <a:spcPts val="0"/>
              </a:spcAft>
              <a:buSzPts val="1800"/>
              <a:buFont typeface="Arial"/>
              <a:buChar char="•"/>
            </a:pPr>
            <a:r>
              <a:rPr lang="en" sz="1800">
                <a:latin typeface="Arial"/>
                <a:ea typeface="Arial"/>
                <a:cs typeface="Arial"/>
                <a:sym typeface="Arial"/>
              </a:rPr>
              <a:t>Summarize steps so far</a:t>
            </a:r>
            <a:endParaRPr sz="1800">
              <a:latin typeface="Arial"/>
              <a:ea typeface="Arial"/>
              <a:cs typeface="Arial"/>
              <a:sym typeface="Arial"/>
            </a:endParaRPr>
          </a:p>
          <a:p>
            <a:pPr indent="-342900" lvl="0" marL="457200" rtl="0" algn="l">
              <a:lnSpc>
                <a:spcPct val="100000"/>
              </a:lnSpc>
              <a:spcBef>
                <a:spcPts val="0"/>
              </a:spcBef>
              <a:spcAft>
                <a:spcPts val="0"/>
              </a:spcAft>
              <a:buSzPts val="1800"/>
              <a:buChar char="•"/>
            </a:pPr>
            <a:r>
              <a:rPr lang="en" sz="1800">
                <a:latin typeface="Arial"/>
                <a:ea typeface="Arial"/>
                <a:cs typeface="Arial"/>
                <a:sym typeface="Arial"/>
              </a:rPr>
              <a:t>From alignment to counting features </a:t>
            </a:r>
            <a:endParaRPr sz="1800">
              <a:latin typeface="Arial"/>
              <a:ea typeface="Arial"/>
              <a:cs typeface="Arial"/>
              <a:sym typeface="Arial"/>
            </a:endParaRPr>
          </a:p>
          <a:p>
            <a:pPr indent="0" lvl="0" marL="457200" rtl="0" algn="l">
              <a:lnSpc>
                <a:spcPct val="100000"/>
              </a:lnSpc>
              <a:spcBef>
                <a:spcPts val="1000"/>
              </a:spcBef>
              <a:spcAft>
                <a:spcPts val="0"/>
              </a:spcAft>
              <a:buNone/>
            </a:pPr>
            <a:r>
              <a:rPr lang="en" sz="1600">
                <a:latin typeface="Arial"/>
                <a:ea typeface="Arial"/>
                <a:cs typeface="Arial"/>
                <a:sym typeface="Arial"/>
              </a:rPr>
              <a:t>Break</a:t>
            </a:r>
            <a:endParaRPr sz="1600">
              <a:latin typeface="Arial"/>
              <a:ea typeface="Arial"/>
              <a:cs typeface="Arial"/>
              <a:sym typeface="Arial"/>
            </a:endParaRPr>
          </a:p>
          <a:p>
            <a:pPr indent="-342900" lvl="0" marL="457200" rtl="0" algn="l">
              <a:lnSpc>
                <a:spcPct val="100000"/>
              </a:lnSpc>
              <a:spcBef>
                <a:spcPts val="1000"/>
              </a:spcBef>
              <a:spcAft>
                <a:spcPts val="0"/>
              </a:spcAft>
              <a:buSzPts val="1800"/>
              <a:buFont typeface="Arial"/>
              <a:buChar char="•"/>
            </a:pPr>
            <a:r>
              <a:rPr lang="en" sz="1800">
                <a:latin typeface="Arial"/>
                <a:ea typeface="Arial"/>
                <a:cs typeface="Arial"/>
                <a:sym typeface="Arial"/>
              </a:rPr>
              <a:t>Demo</a:t>
            </a:r>
            <a:endParaRPr sz="1800">
              <a:latin typeface="Arial"/>
              <a:ea typeface="Arial"/>
              <a:cs typeface="Arial"/>
              <a:sym typeface="Arial"/>
            </a:endParaRPr>
          </a:p>
          <a:p>
            <a:pPr indent="-342900" lvl="0" marL="457200" rtl="0" algn="l">
              <a:lnSpc>
                <a:spcPct val="100000"/>
              </a:lnSpc>
              <a:spcBef>
                <a:spcPts val="0"/>
              </a:spcBef>
              <a:spcAft>
                <a:spcPts val="0"/>
              </a:spcAft>
              <a:buSzPts val="1800"/>
              <a:buFont typeface="Arial"/>
              <a:buChar char="•"/>
            </a:pPr>
            <a:r>
              <a:rPr lang="en" sz="1800">
                <a:latin typeface="Arial"/>
                <a:ea typeface="Arial"/>
                <a:cs typeface="Arial"/>
                <a:sym typeface="Arial"/>
              </a:rPr>
              <a:t>Additional resources</a:t>
            </a:r>
            <a:endParaRPr sz="1800">
              <a:latin typeface="Arial"/>
              <a:ea typeface="Arial"/>
              <a:cs typeface="Arial"/>
              <a:sym typeface="Arial"/>
            </a:endParaRPr>
          </a:p>
          <a:p>
            <a:pPr indent="0" lvl="0" marL="0" rtl="0" algn="l">
              <a:lnSpc>
                <a:spcPct val="100000"/>
              </a:lnSpc>
              <a:spcBef>
                <a:spcPts val="0"/>
              </a:spcBef>
              <a:spcAft>
                <a:spcPts val="0"/>
              </a:spcAft>
              <a:buNone/>
            </a:pPr>
            <a:r>
              <a:t/>
            </a:r>
            <a:endParaRPr b="1" sz="1800">
              <a:latin typeface="Arial"/>
              <a:ea typeface="Arial"/>
              <a:cs typeface="Arial"/>
              <a:sym typeface="Arial"/>
            </a:endParaRPr>
          </a:p>
          <a:p>
            <a:pPr indent="0" lvl="0" marL="0" rtl="0" algn="l">
              <a:spcBef>
                <a:spcPts val="0"/>
              </a:spcBef>
              <a:spcAft>
                <a:spcPts val="0"/>
              </a:spcAft>
              <a:buNone/>
            </a:pPr>
            <a:r>
              <a:t/>
            </a:r>
            <a:endParaRPr b="1" sz="1800">
              <a:latin typeface="Arial"/>
              <a:ea typeface="Arial"/>
              <a:cs typeface="Arial"/>
              <a:sym typeface="Arial"/>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8" name="Shape 708"/>
        <p:cNvGrpSpPr/>
        <p:nvPr/>
      </p:nvGrpSpPr>
      <p:grpSpPr>
        <a:xfrm>
          <a:off x="0" y="0"/>
          <a:ext cx="0" cy="0"/>
          <a:chOff x="0" y="0"/>
          <a:chExt cx="0" cy="0"/>
        </a:xfrm>
      </p:grpSpPr>
      <p:sp>
        <p:nvSpPr>
          <p:cNvPr id="709" name="Google Shape;709;p91"/>
          <p:cNvSpPr txBox="1"/>
          <p:nvPr/>
        </p:nvSpPr>
        <p:spPr>
          <a:xfrm>
            <a:off x="515800" y="3051725"/>
            <a:ext cx="8628300" cy="12237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n" sz="2600">
                <a:solidFill>
                  <a:schemeClr val="accent2"/>
                </a:solidFill>
              </a:rPr>
              <a:t>Session 2</a:t>
            </a:r>
            <a:endParaRPr b="1" sz="2600">
              <a:solidFill>
                <a:schemeClr val="accent2"/>
              </a:solidFill>
            </a:endParaRPr>
          </a:p>
          <a:p>
            <a:pPr indent="0" lvl="0" marL="0" rtl="0" algn="l">
              <a:lnSpc>
                <a:spcPct val="90000"/>
              </a:lnSpc>
              <a:spcBef>
                <a:spcPts val="0"/>
              </a:spcBef>
              <a:spcAft>
                <a:spcPts val="0"/>
              </a:spcAft>
              <a:buNone/>
            </a:pPr>
            <a:r>
              <a:t/>
            </a:r>
            <a:endParaRPr b="1" sz="2600">
              <a:solidFill>
                <a:schemeClr val="accent2"/>
              </a:solidFill>
            </a:endParaRPr>
          </a:p>
          <a:p>
            <a:pPr indent="0" lvl="0" marL="0" rtl="0" algn="l">
              <a:lnSpc>
                <a:spcPct val="90000"/>
              </a:lnSpc>
              <a:spcBef>
                <a:spcPts val="0"/>
              </a:spcBef>
              <a:spcAft>
                <a:spcPts val="0"/>
              </a:spcAft>
              <a:buNone/>
            </a:pPr>
            <a:r>
              <a:rPr b="1" lang="en" sz="2300">
                <a:solidFill>
                  <a:schemeClr val="dk1"/>
                </a:solidFill>
              </a:rPr>
              <a:t>Tools: </a:t>
            </a:r>
            <a:r>
              <a:rPr b="1" lang="en" sz="2300">
                <a:solidFill>
                  <a:schemeClr val="dk1"/>
                </a:solidFill>
              </a:rPr>
              <a:t>Docker, FastaQC, </a:t>
            </a:r>
            <a:r>
              <a:rPr b="1" lang="en" sz="2300">
                <a:solidFill>
                  <a:schemeClr val="dk1"/>
                </a:solidFill>
              </a:rPr>
              <a:t>cutadapt, STAR, featureCounts </a:t>
            </a:r>
            <a:endParaRPr b="1" sz="2300">
              <a:solidFill>
                <a:schemeClr val="dk1"/>
              </a:solidFill>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3" name="Shape 713"/>
        <p:cNvGrpSpPr/>
        <p:nvPr/>
      </p:nvGrpSpPr>
      <p:grpSpPr>
        <a:xfrm>
          <a:off x="0" y="0"/>
          <a:ext cx="0" cy="0"/>
          <a:chOff x="0" y="0"/>
          <a:chExt cx="0" cy="0"/>
        </a:xfrm>
      </p:grpSpPr>
      <p:sp>
        <p:nvSpPr>
          <p:cNvPr id="714" name="Google Shape;714;p92"/>
          <p:cNvSpPr txBox="1"/>
          <p:nvPr>
            <p:ph type="title"/>
          </p:nvPr>
        </p:nvSpPr>
        <p:spPr>
          <a:xfrm>
            <a:off x="205725" y="-9"/>
            <a:ext cx="78867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sz="2900"/>
              <a:t>RNA-seq - recap</a:t>
            </a:r>
            <a:endParaRPr sz="2900"/>
          </a:p>
        </p:txBody>
      </p:sp>
      <p:sp>
        <p:nvSpPr>
          <p:cNvPr id="715" name="Google Shape;715;p92"/>
          <p:cNvSpPr txBox="1"/>
          <p:nvPr/>
        </p:nvSpPr>
        <p:spPr>
          <a:xfrm>
            <a:off x="293000" y="4329450"/>
            <a:ext cx="5371500" cy="7182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800"/>
              </a:spcBef>
              <a:spcAft>
                <a:spcPts val="0"/>
              </a:spcAft>
              <a:buNone/>
            </a:pPr>
            <a:r>
              <a:rPr lang="en">
                <a:solidFill>
                  <a:schemeClr val="dk1"/>
                </a:solidFill>
                <a:latin typeface="Helvetica Neue"/>
                <a:ea typeface="Helvetica Neue"/>
                <a:cs typeface="Helvetica Neue"/>
                <a:sym typeface="Helvetica Neue"/>
              </a:rPr>
              <a:t>Single_read.fastq</a:t>
            </a:r>
            <a:endParaRPr>
              <a:solidFill>
                <a:schemeClr val="dk1"/>
              </a:solidFill>
              <a:latin typeface="Helvetica Neue"/>
              <a:ea typeface="Helvetica Neue"/>
              <a:cs typeface="Helvetica Neue"/>
              <a:sym typeface="Helvetica Neue"/>
            </a:endParaRPr>
          </a:p>
          <a:p>
            <a:pPr indent="0" lvl="0" marL="0" rtl="0" algn="l">
              <a:lnSpc>
                <a:spcPct val="100000"/>
              </a:lnSpc>
              <a:spcBef>
                <a:spcPts val="800"/>
              </a:spcBef>
              <a:spcAft>
                <a:spcPts val="0"/>
              </a:spcAft>
              <a:buNone/>
            </a:pPr>
            <a:r>
              <a:rPr lang="en">
                <a:solidFill>
                  <a:schemeClr val="dk1"/>
                </a:solidFill>
                <a:latin typeface="Helvetica Neue"/>
                <a:ea typeface="Helvetica Neue"/>
                <a:cs typeface="Helvetica Neue"/>
                <a:sym typeface="Helvetica Neue"/>
              </a:rPr>
              <a:t>Bacteria_GATTACA_L001_R1_001.fastq</a:t>
            </a:r>
            <a:endParaRPr sz="700">
              <a:solidFill>
                <a:schemeClr val="dk1"/>
              </a:solidFill>
            </a:endParaRPr>
          </a:p>
        </p:txBody>
      </p:sp>
      <p:pic>
        <p:nvPicPr>
          <p:cNvPr id="716" name="Google Shape;716;p92"/>
          <p:cNvPicPr preferRelativeResize="0"/>
          <p:nvPr/>
        </p:nvPicPr>
        <p:blipFill>
          <a:blip r:embed="rId3">
            <a:alphaModFix/>
          </a:blip>
          <a:stretch>
            <a:fillRect/>
          </a:stretch>
        </p:blipFill>
        <p:spPr>
          <a:xfrm>
            <a:off x="700450" y="457591"/>
            <a:ext cx="6701295" cy="3871859"/>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0" name="Shape 720"/>
        <p:cNvGrpSpPr/>
        <p:nvPr/>
      </p:nvGrpSpPr>
      <p:grpSpPr>
        <a:xfrm>
          <a:off x="0" y="0"/>
          <a:ext cx="0" cy="0"/>
          <a:chOff x="0" y="0"/>
          <a:chExt cx="0" cy="0"/>
        </a:xfrm>
      </p:grpSpPr>
      <p:sp>
        <p:nvSpPr>
          <p:cNvPr id="721" name="Google Shape;721;p93"/>
          <p:cNvSpPr txBox="1"/>
          <p:nvPr>
            <p:ph type="title"/>
          </p:nvPr>
        </p:nvSpPr>
        <p:spPr>
          <a:xfrm>
            <a:off x="205725" y="-9"/>
            <a:ext cx="78867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sz="2900"/>
              <a:t>Bioinformatic pipeline - summary</a:t>
            </a:r>
            <a:endParaRPr sz="2900"/>
          </a:p>
        </p:txBody>
      </p:sp>
      <p:grpSp>
        <p:nvGrpSpPr>
          <p:cNvPr id="722" name="Google Shape;722;p93"/>
          <p:cNvGrpSpPr/>
          <p:nvPr/>
        </p:nvGrpSpPr>
        <p:grpSpPr>
          <a:xfrm>
            <a:off x="205714" y="603199"/>
            <a:ext cx="3509345" cy="1515643"/>
            <a:chOff x="1031950" y="638658"/>
            <a:chExt cx="9281526" cy="3989585"/>
          </a:xfrm>
        </p:grpSpPr>
        <p:grpSp>
          <p:nvGrpSpPr>
            <p:cNvPr id="723" name="Google Shape;723;p93"/>
            <p:cNvGrpSpPr/>
            <p:nvPr/>
          </p:nvGrpSpPr>
          <p:grpSpPr>
            <a:xfrm>
              <a:off x="1031951" y="638658"/>
              <a:ext cx="6332906" cy="3989585"/>
              <a:chOff x="1031951" y="638658"/>
              <a:chExt cx="6332906" cy="3989585"/>
            </a:xfrm>
          </p:grpSpPr>
          <p:pic>
            <p:nvPicPr>
              <p:cNvPr id="724" name="Google Shape;724;p93"/>
              <p:cNvPicPr preferRelativeResize="0"/>
              <p:nvPr/>
            </p:nvPicPr>
            <p:blipFill rotWithShape="1">
              <a:blip r:embed="rId3">
                <a:alphaModFix/>
              </a:blip>
              <a:srcRect b="1941" l="0" r="0" t="0"/>
              <a:stretch/>
            </p:blipFill>
            <p:spPr>
              <a:xfrm>
                <a:off x="1031951" y="638658"/>
                <a:ext cx="6332906" cy="3989585"/>
              </a:xfrm>
              <a:prstGeom prst="rect">
                <a:avLst/>
              </a:prstGeom>
              <a:noFill/>
              <a:ln>
                <a:noFill/>
              </a:ln>
            </p:spPr>
          </p:pic>
          <p:sp>
            <p:nvSpPr>
              <p:cNvPr id="725" name="Google Shape;725;p93"/>
              <p:cNvSpPr/>
              <p:nvPr/>
            </p:nvSpPr>
            <p:spPr>
              <a:xfrm>
                <a:off x="4008763" y="1060126"/>
                <a:ext cx="2221800" cy="784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93"/>
              <p:cNvSpPr/>
              <p:nvPr/>
            </p:nvSpPr>
            <p:spPr>
              <a:xfrm>
                <a:off x="2142000" y="3267121"/>
                <a:ext cx="904200" cy="104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93"/>
              <p:cNvSpPr/>
              <p:nvPr/>
            </p:nvSpPr>
            <p:spPr>
              <a:xfrm>
                <a:off x="2419137" y="3146695"/>
                <a:ext cx="904200" cy="9144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728" name="Google Shape;728;p93"/>
            <p:cNvPicPr preferRelativeResize="0"/>
            <p:nvPr/>
          </p:nvPicPr>
          <p:blipFill>
            <a:blip r:embed="rId4">
              <a:alphaModFix/>
            </a:blip>
            <a:stretch>
              <a:fillRect/>
            </a:stretch>
          </p:blipFill>
          <p:spPr>
            <a:xfrm>
              <a:off x="1031950" y="1736165"/>
              <a:ext cx="9281526" cy="1440600"/>
            </a:xfrm>
            <a:prstGeom prst="rect">
              <a:avLst/>
            </a:prstGeom>
            <a:noFill/>
            <a:ln>
              <a:noFill/>
            </a:ln>
          </p:spPr>
        </p:pic>
        <p:sp>
          <p:nvSpPr>
            <p:cNvPr id="729" name="Google Shape;729;p93"/>
            <p:cNvSpPr/>
            <p:nvPr/>
          </p:nvSpPr>
          <p:spPr>
            <a:xfrm>
              <a:off x="2277525" y="2095786"/>
              <a:ext cx="141600" cy="969900"/>
            </a:xfrm>
            <a:prstGeom prst="rect">
              <a:avLst/>
            </a:prstGeom>
            <a:noFill/>
            <a:ln cap="flat" cmpd="sng" w="38100">
              <a:solidFill>
                <a:srgbClr val="6FA8D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93"/>
            <p:cNvSpPr/>
            <p:nvPr/>
          </p:nvSpPr>
          <p:spPr>
            <a:xfrm flipH="1">
              <a:off x="2212024" y="3389076"/>
              <a:ext cx="1026000" cy="802800"/>
            </a:xfrm>
            <a:prstGeom prst="bentUpArrow">
              <a:avLst>
                <a:gd fmla="val 11505" name="adj1"/>
                <a:gd fmla="val 18969" name="adj2"/>
                <a:gd fmla="val 25000" name="adj3"/>
              </a:avLst>
            </a:prstGeom>
            <a:solidFill>
              <a:srgbClr val="CFE2F3"/>
            </a:solidFill>
            <a:ln cap="flat" cmpd="sng" w="9525">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1" name="Google Shape;731;p93"/>
          <p:cNvSpPr/>
          <p:nvPr/>
        </p:nvSpPr>
        <p:spPr>
          <a:xfrm>
            <a:off x="68550" y="589500"/>
            <a:ext cx="3989400" cy="1713600"/>
          </a:xfrm>
          <a:prstGeom prst="roundRect">
            <a:avLst>
              <a:gd fmla="val 16667" name="adj"/>
            </a:avLst>
          </a:prstGeom>
          <a:noFill/>
          <a:ln cap="flat" cmpd="sng" w="19050">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93"/>
          <p:cNvSpPr txBox="1"/>
          <p:nvPr/>
        </p:nvSpPr>
        <p:spPr>
          <a:xfrm>
            <a:off x="2299025" y="1864400"/>
            <a:ext cx="1590300" cy="400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b="1" lang="en">
                <a:solidFill>
                  <a:srgbClr val="3D85C6"/>
                </a:solidFill>
                <a:latin typeface="Helvetica Neue"/>
                <a:ea typeface="Helvetica Neue"/>
                <a:cs typeface="Helvetica Neue"/>
                <a:sym typeface="Helvetica Neue"/>
              </a:rPr>
              <a:t>FASTQ format</a:t>
            </a:r>
            <a:endParaRPr b="1">
              <a:solidFill>
                <a:srgbClr val="3D85C6"/>
              </a:solidFill>
              <a:latin typeface="Helvetica Neue"/>
              <a:ea typeface="Helvetica Neue"/>
              <a:cs typeface="Helvetica Neue"/>
              <a:sym typeface="Helvetica Neue"/>
            </a:endParaRPr>
          </a:p>
        </p:txBody>
      </p:sp>
      <p:pic>
        <p:nvPicPr>
          <p:cNvPr id="733" name="Google Shape;733;p93"/>
          <p:cNvPicPr preferRelativeResize="0"/>
          <p:nvPr/>
        </p:nvPicPr>
        <p:blipFill>
          <a:blip r:embed="rId5">
            <a:alphaModFix/>
          </a:blip>
          <a:stretch>
            <a:fillRect/>
          </a:stretch>
        </p:blipFill>
        <p:spPr>
          <a:xfrm>
            <a:off x="4416400" y="857650"/>
            <a:ext cx="3959901" cy="1006750"/>
          </a:xfrm>
          <a:prstGeom prst="rect">
            <a:avLst/>
          </a:prstGeom>
          <a:noFill/>
          <a:ln>
            <a:noFill/>
          </a:ln>
        </p:spPr>
      </p:pic>
      <p:sp>
        <p:nvSpPr>
          <p:cNvPr id="734" name="Google Shape;734;p93"/>
          <p:cNvSpPr/>
          <p:nvPr/>
        </p:nvSpPr>
        <p:spPr>
          <a:xfrm>
            <a:off x="4431250" y="589500"/>
            <a:ext cx="3989400" cy="1713600"/>
          </a:xfrm>
          <a:prstGeom prst="roundRect">
            <a:avLst>
              <a:gd fmla="val 16667" name="adj"/>
            </a:avLst>
          </a:prstGeom>
          <a:noFill/>
          <a:ln cap="flat" cmpd="sng" w="19050">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93"/>
          <p:cNvSpPr txBox="1"/>
          <p:nvPr/>
        </p:nvSpPr>
        <p:spPr>
          <a:xfrm>
            <a:off x="6502125" y="1864400"/>
            <a:ext cx="1590300" cy="400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b="1" lang="en">
                <a:solidFill>
                  <a:srgbClr val="3D85C6"/>
                </a:solidFill>
                <a:latin typeface="Helvetica Neue"/>
                <a:ea typeface="Helvetica Neue"/>
                <a:cs typeface="Helvetica Neue"/>
                <a:sym typeface="Helvetica Neue"/>
              </a:rPr>
              <a:t>FASTQ file</a:t>
            </a:r>
            <a:endParaRPr b="1">
              <a:solidFill>
                <a:srgbClr val="3D85C6"/>
              </a:solidFill>
              <a:latin typeface="Helvetica Neue"/>
              <a:ea typeface="Helvetica Neue"/>
              <a:cs typeface="Helvetica Neue"/>
              <a:sym typeface="Helvetica Neue"/>
            </a:endParaRPr>
          </a:p>
        </p:txBody>
      </p:sp>
      <p:pic>
        <p:nvPicPr>
          <p:cNvPr id="736" name="Google Shape;736;p93"/>
          <p:cNvPicPr preferRelativeResize="0"/>
          <p:nvPr/>
        </p:nvPicPr>
        <p:blipFill rotWithShape="1">
          <a:blip r:embed="rId6">
            <a:alphaModFix/>
          </a:blip>
          <a:srcRect b="0" l="0" r="49166" t="0"/>
          <a:stretch/>
        </p:blipFill>
        <p:spPr>
          <a:xfrm>
            <a:off x="4493775" y="2745450"/>
            <a:ext cx="2233338" cy="1713600"/>
          </a:xfrm>
          <a:prstGeom prst="rect">
            <a:avLst/>
          </a:prstGeom>
          <a:noFill/>
          <a:ln>
            <a:noFill/>
          </a:ln>
        </p:spPr>
      </p:pic>
      <p:pic>
        <p:nvPicPr>
          <p:cNvPr id="737" name="Google Shape;737;p93"/>
          <p:cNvPicPr preferRelativeResize="0"/>
          <p:nvPr/>
        </p:nvPicPr>
        <p:blipFill>
          <a:blip r:embed="rId7">
            <a:alphaModFix/>
          </a:blip>
          <a:stretch>
            <a:fillRect/>
          </a:stretch>
        </p:blipFill>
        <p:spPr>
          <a:xfrm>
            <a:off x="523026" y="2475863"/>
            <a:ext cx="2874725" cy="2165324"/>
          </a:xfrm>
          <a:prstGeom prst="rect">
            <a:avLst/>
          </a:prstGeom>
          <a:noFill/>
          <a:ln>
            <a:noFill/>
          </a:ln>
        </p:spPr>
      </p:pic>
      <p:sp>
        <p:nvSpPr>
          <p:cNvPr id="738" name="Google Shape;738;p93"/>
          <p:cNvSpPr/>
          <p:nvPr/>
        </p:nvSpPr>
        <p:spPr>
          <a:xfrm>
            <a:off x="68550" y="2382150"/>
            <a:ext cx="3989400" cy="2556000"/>
          </a:xfrm>
          <a:prstGeom prst="roundRect">
            <a:avLst>
              <a:gd fmla="val 16667" name="adj"/>
            </a:avLst>
          </a:prstGeom>
          <a:noFill/>
          <a:ln cap="flat" cmpd="sng" w="19050">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93"/>
          <p:cNvSpPr txBox="1"/>
          <p:nvPr/>
        </p:nvSpPr>
        <p:spPr>
          <a:xfrm>
            <a:off x="657575" y="4564975"/>
            <a:ext cx="2740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3D85C6"/>
                </a:solidFill>
                <a:latin typeface="Helvetica Neue"/>
                <a:ea typeface="Helvetica Neue"/>
                <a:cs typeface="Helvetica Neue"/>
                <a:sym typeface="Helvetica Neue"/>
              </a:rPr>
              <a:t>FastQC - good experiment</a:t>
            </a:r>
            <a:endParaRPr b="1">
              <a:solidFill>
                <a:srgbClr val="3D85C6"/>
              </a:solidFill>
              <a:latin typeface="Helvetica Neue"/>
              <a:ea typeface="Helvetica Neue"/>
              <a:cs typeface="Helvetica Neue"/>
              <a:sym typeface="Helvetica Neue"/>
            </a:endParaRPr>
          </a:p>
        </p:txBody>
      </p:sp>
      <p:sp>
        <p:nvSpPr>
          <p:cNvPr id="740" name="Google Shape;740;p93"/>
          <p:cNvSpPr/>
          <p:nvPr/>
        </p:nvSpPr>
        <p:spPr>
          <a:xfrm>
            <a:off x="4431250" y="2372125"/>
            <a:ext cx="3989400" cy="2556000"/>
          </a:xfrm>
          <a:prstGeom prst="roundRect">
            <a:avLst>
              <a:gd fmla="val 16667" name="adj"/>
            </a:avLst>
          </a:prstGeom>
          <a:noFill/>
          <a:ln cap="flat" cmpd="sng" w="19050">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93"/>
          <p:cNvSpPr txBox="1"/>
          <p:nvPr/>
        </p:nvSpPr>
        <p:spPr>
          <a:xfrm>
            <a:off x="4572000" y="4381075"/>
            <a:ext cx="3740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3D85C6"/>
                </a:solidFill>
                <a:latin typeface="Helvetica Neue"/>
                <a:ea typeface="Helvetica Neue"/>
                <a:cs typeface="Helvetica Neue"/>
                <a:sym typeface="Helvetica Neue"/>
              </a:rPr>
              <a:t>FastQC - bad experiment needs trimming - cutadapt</a:t>
            </a:r>
            <a:endParaRPr b="1">
              <a:solidFill>
                <a:srgbClr val="3D85C6"/>
              </a:solidFill>
              <a:latin typeface="Helvetica Neue"/>
              <a:ea typeface="Helvetica Neue"/>
              <a:cs typeface="Helvetica Neue"/>
              <a:sym typeface="Helvetica Neue"/>
            </a:endParaRPr>
          </a:p>
        </p:txBody>
      </p:sp>
      <p:pic>
        <p:nvPicPr>
          <p:cNvPr id="742" name="Google Shape;742;p93"/>
          <p:cNvPicPr preferRelativeResize="0"/>
          <p:nvPr/>
        </p:nvPicPr>
        <p:blipFill rotWithShape="1">
          <a:blip r:embed="rId8">
            <a:alphaModFix/>
          </a:blip>
          <a:srcRect b="0" l="0" r="54065" t="25744"/>
          <a:stretch/>
        </p:blipFill>
        <p:spPr>
          <a:xfrm>
            <a:off x="6754150" y="3392197"/>
            <a:ext cx="1590299" cy="668253"/>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6" name="Shape 746"/>
        <p:cNvGrpSpPr/>
        <p:nvPr/>
      </p:nvGrpSpPr>
      <p:grpSpPr>
        <a:xfrm>
          <a:off x="0" y="0"/>
          <a:ext cx="0" cy="0"/>
          <a:chOff x="0" y="0"/>
          <a:chExt cx="0" cy="0"/>
        </a:xfrm>
      </p:grpSpPr>
      <p:sp>
        <p:nvSpPr>
          <p:cNvPr id="747" name="Google Shape;747;p94"/>
          <p:cNvSpPr txBox="1"/>
          <p:nvPr/>
        </p:nvSpPr>
        <p:spPr>
          <a:xfrm>
            <a:off x="700388" y="3935925"/>
            <a:ext cx="2740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rgbClr val="3D85C6"/>
                </a:solidFill>
                <a:latin typeface="Helvetica Neue"/>
                <a:ea typeface="Helvetica Neue"/>
                <a:cs typeface="Helvetica Neue"/>
                <a:sym typeface="Helvetica Neue"/>
              </a:rPr>
              <a:t>Alignment</a:t>
            </a:r>
            <a:endParaRPr b="1">
              <a:solidFill>
                <a:srgbClr val="3D85C6"/>
              </a:solidFill>
              <a:latin typeface="Helvetica Neue"/>
              <a:ea typeface="Helvetica Neue"/>
              <a:cs typeface="Helvetica Neue"/>
              <a:sym typeface="Helvetica Neue"/>
            </a:endParaRPr>
          </a:p>
        </p:txBody>
      </p:sp>
      <p:sp>
        <p:nvSpPr>
          <p:cNvPr id="748" name="Google Shape;748;p94"/>
          <p:cNvSpPr txBox="1"/>
          <p:nvPr/>
        </p:nvSpPr>
        <p:spPr>
          <a:xfrm>
            <a:off x="4486600" y="3845050"/>
            <a:ext cx="3740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rgbClr val="3D85C6"/>
                </a:solidFill>
                <a:latin typeface="Helvetica Neue"/>
                <a:ea typeface="Helvetica Neue"/>
                <a:cs typeface="Helvetica Neue"/>
                <a:sym typeface="Helvetica Neue"/>
              </a:rPr>
              <a:t>How STAR works</a:t>
            </a:r>
            <a:endParaRPr b="1">
              <a:solidFill>
                <a:srgbClr val="3D85C6"/>
              </a:solidFill>
              <a:latin typeface="Helvetica Neue"/>
              <a:ea typeface="Helvetica Neue"/>
              <a:cs typeface="Helvetica Neue"/>
              <a:sym typeface="Helvetica Neue"/>
            </a:endParaRPr>
          </a:p>
        </p:txBody>
      </p:sp>
      <p:sp>
        <p:nvSpPr>
          <p:cNvPr id="749" name="Google Shape;749;p94"/>
          <p:cNvSpPr txBox="1"/>
          <p:nvPr>
            <p:ph type="title"/>
          </p:nvPr>
        </p:nvSpPr>
        <p:spPr>
          <a:xfrm>
            <a:off x="205725" y="-9"/>
            <a:ext cx="78867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sz="2900"/>
              <a:t>Bioinformatic pipeline - summary</a:t>
            </a:r>
            <a:endParaRPr sz="2900"/>
          </a:p>
        </p:txBody>
      </p:sp>
      <p:pic>
        <p:nvPicPr>
          <p:cNvPr id="750" name="Google Shape;750;p94"/>
          <p:cNvPicPr preferRelativeResize="0"/>
          <p:nvPr/>
        </p:nvPicPr>
        <p:blipFill>
          <a:blip r:embed="rId3">
            <a:alphaModFix/>
          </a:blip>
          <a:stretch>
            <a:fillRect/>
          </a:stretch>
        </p:blipFill>
        <p:spPr>
          <a:xfrm>
            <a:off x="205720" y="882079"/>
            <a:ext cx="3355775" cy="3053851"/>
          </a:xfrm>
          <a:prstGeom prst="rect">
            <a:avLst/>
          </a:prstGeom>
          <a:noFill/>
          <a:ln>
            <a:noFill/>
          </a:ln>
        </p:spPr>
      </p:pic>
      <p:pic>
        <p:nvPicPr>
          <p:cNvPr id="751" name="Google Shape;751;p94"/>
          <p:cNvPicPr preferRelativeResize="0"/>
          <p:nvPr/>
        </p:nvPicPr>
        <p:blipFill>
          <a:blip r:embed="rId4">
            <a:alphaModFix/>
          </a:blip>
          <a:stretch>
            <a:fillRect/>
          </a:stretch>
        </p:blipFill>
        <p:spPr>
          <a:xfrm>
            <a:off x="4486596" y="882075"/>
            <a:ext cx="4123945" cy="2755260"/>
          </a:xfrm>
          <a:prstGeom prst="rect">
            <a:avLst/>
          </a:prstGeom>
          <a:noFill/>
          <a:ln>
            <a:noFill/>
          </a:ln>
        </p:spPr>
      </p:pic>
      <p:sp>
        <p:nvSpPr>
          <p:cNvPr id="752" name="Google Shape;752;p94"/>
          <p:cNvSpPr/>
          <p:nvPr/>
        </p:nvSpPr>
        <p:spPr>
          <a:xfrm>
            <a:off x="4408625" y="602400"/>
            <a:ext cx="4410000" cy="3170700"/>
          </a:xfrm>
          <a:prstGeom prst="roundRect">
            <a:avLst>
              <a:gd fmla="val 16667" name="adj"/>
            </a:avLst>
          </a:prstGeom>
          <a:noFill/>
          <a:ln cap="flat" cmpd="sng" w="19050">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94"/>
          <p:cNvSpPr/>
          <p:nvPr/>
        </p:nvSpPr>
        <p:spPr>
          <a:xfrm>
            <a:off x="62300" y="674350"/>
            <a:ext cx="4200300" cy="3170700"/>
          </a:xfrm>
          <a:prstGeom prst="roundRect">
            <a:avLst>
              <a:gd fmla="val 16667" name="adj"/>
            </a:avLst>
          </a:prstGeom>
          <a:noFill/>
          <a:ln cap="flat" cmpd="sng" w="19050">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7" name="Shape 757"/>
        <p:cNvGrpSpPr/>
        <p:nvPr/>
      </p:nvGrpSpPr>
      <p:grpSpPr>
        <a:xfrm>
          <a:off x="0" y="0"/>
          <a:ext cx="0" cy="0"/>
          <a:chOff x="0" y="0"/>
          <a:chExt cx="0" cy="0"/>
        </a:xfrm>
      </p:grpSpPr>
      <p:sp>
        <p:nvSpPr>
          <p:cNvPr id="758" name="Google Shape;758;p95"/>
          <p:cNvSpPr/>
          <p:nvPr/>
        </p:nvSpPr>
        <p:spPr>
          <a:xfrm>
            <a:off x="628650" y="1320771"/>
            <a:ext cx="7886700" cy="409500"/>
          </a:xfrm>
          <a:prstGeom prst="roundRect">
            <a:avLst>
              <a:gd fmla="val 16667" name="adj"/>
            </a:avLst>
          </a:prstGeom>
          <a:solidFill>
            <a:schemeClr val="accent1">
              <a:alpha val="3920"/>
            </a:schemeClr>
          </a:solidFill>
          <a:ln cap="flat" cmpd="sng" w="12700">
            <a:solidFill>
              <a:srgbClr val="001E2E"/>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759" name="Google Shape;759;p95"/>
          <p:cNvSpPr txBox="1"/>
          <p:nvPr>
            <p:ph idx="1" type="body"/>
          </p:nvPr>
        </p:nvSpPr>
        <p:spPr>
          <a:xfrm>
            <a:off x="628650" y="1407362"/>
            <a:ext cx="8334600" cy="4182000"/>
          </a:xfrm>
          <a:prstGeom prst="rect">
            <a:avLst/>
          </a:prstGeom>
          <a:noFill/>
          <a:ln>
            <a:noFill/>
          </a:ln>
        </p:spPr>
        <p:txBody>
          <a:bodyPr anchorCtr="0" anchor="t" bIns="0" lIns="137150" spcFirstLastPara="1" rIns="0" wrap="square" tIns="0">
            <a:spAutoFit/>
          </a:bodyPr>
          <a:lstStyle/>
          <a:p>
            <a:pPr indent="0" lvl="0" marL="0" rtl="0" algn="l">
              <a:lnSpc>
                <a:spcPct val="90000"/>
              </a:lnSpc>
              <a:spcBef>
                <a:spcPts val="0"/>
              </a:spcBef>
              <a:spcAft>
                <a:spcPts val="0"/>
              </a:spcAft>
              <a:buClr>
                <a:srgbClr val="002B42"/>
              </a:buClr>
              <a:buSzPts val="1200"/>
              <a:buNone/>
            </a:pPr>
            <a:r>
              <a:rPr lang="en" sz="1500">
                <a:latin typeface="Lemon"/>
                <a:ea typeface="Lemon"/>
                <a:cs typeface="Lemon"/>
                <a:sym typeface="Lemon"/>
              </a:rPr>
              <a:t>$ Toolname –a 10 –b file.txt –c xyz.fq –o pqrs.tuv</a:t>
            </a:r>
            <a:endParaRPr sz="1500">
              <a:latin typeface="Lemon"/>
              <a:ea typeface="Lemon"/>
              <a:cs typeface="Lemon"/>
              <a:sym typeface="Lemon"/>
            </a:endParaRPr>
          </a:p>
          <a:p>
            <a:pPr indent="0" lvl="0" marL="0" rtl="0" algn="l">
              <a:lnSpc>
                <a:spcPct val="90000"/>
              </a:lnSpc>
              <a:spcBef>
                <a:spcPts val="800"/>
              </a:spcBef>
              <a:spcAft>
                <a:spcPts val="0"/>
              </a:spcAft>
              <a:buClr>
                <a:srgbClr val="002B42"/>
              </a:buClr>
              <a:buSzPts val="1000"/>
              <a:buNone/>
            </a:pPr>
            <a:r>
              <a:t/>
            </a:r>
            <a:endParaRPr sz="1200">
              <a:latin typeface="Lemon"/>
              <a:ea typeface="Lemon"/>
              <a:cs typeface="Lemon"/>
              <a:sym typeface="Lemon"/>
            </a:endParaRPr>
          </a:p>
          <a:p>
            <a:pPr indent="0" lvl="0" marL="0" rtl="0" algn="l">
              <a:lnSpc>
                <a:spcPct val="90000"/>
              </a:lnSpc>
              <a:spcBef>
                <a:spcPts val="800"/>
              </a:spcBef>
              <a:spcAft>
                <a:spcPts val="0"/>
              </a:spcAft>
              <a:buClr>
                <a:srgbClr val="002B42"/>
              </a:buClr>
              <a:buSzPts val="1200"/>
              <a:buNone/>
            </a:pPr>
            <a:r>
              <a:rPr lang="en" sz="1500">
                <a:latin typeface="Lemon"/>
                <a:ea typeface="Lemon"/>
                <a:cs typeface="Lemon"/>
                <a:sym typeface="Lemon"/>
              </a:rPr>
              <a:t>$ Toolname --paramA 10 –b file.txt –c xyz.fq –outFile pqrs.tuv</a:t>
            </a:r>
            <a:endParaRPr sz="1500">
              <a:latin typeface="Lemon"/>
              <a:ea typeface="Lemon"/>
              <a:cs typeface="Lemon"/>
              <a:sym typeface="Lemon"/>
            </a:endParaRPr>
          </a:p>
          <a:p>
            <a:pPr indent="-279400" lvl="0" marL="342900" rtl="0" algn="l">
              <a:lnSpc>
                <a:spcPct val="90000"/>
              </a:lnSpc>
              <a:spcBef>
                <a:spcPts val="800"/>
              </a:spcBef>
              <a:spcAft>
                <a:spcPts val="0"/>
              </a:spcAft>
              <a:buClr>
                <a:srgbClr val="002B42"/>
              </a:buClr>
              <a:buSzPts val="1000"/>
              <a:buFont typeface="Arial"/>
              <a:buNone/>
            </a:pPr>
            <a:r>
              <a:t/>
            </a:r>
            <a:endParaRPr sz="1200">
              <a:latin typeface="Arial"/>
              <a:ea typeface="Arial"/>
              <a:cs typeface="Arial"/>
              <a:sym typeface="Arial"/>
            </a:endParaRPr>
          </a:p>
          <a:p>
            <a:pPr indent="-349250" lvl="0" marL="342900" rtl="0" algn="l">
              <a:lnSpc>
                <a:spcPct val="90000"/>
              </a:lnSpc>
              <a:spcBef>
                <a:spcPts val="800"/>
              </a:spcBef>
              <a:spcAft>
                <a:spcPts val="0"/>
              </a:spcAft>
              <a:buClr>
                <a:srgbClr val="002B42"/>
              </a:buClr>
              <a:buSzPts val="1700"/>
              <a:buFont typeface="Arial"/>
              <a:buChar char="●"/>
            </a:pPr>
            <a:r>
              <a:rPr lang="en">
                <a:latin typeface="Arial"/>
                <a:ea typeface="Arial"/>
                <a:cs typeface="Arial"/>
                <a:sym typeface="Arial"/>
              </a:rPr>
              <a:t>Examples:</a:t>
            </a:r>
            <a:endParaRPr/>
          </a:p>
          <a:p>
            <a:pPr indent="-241300" lvl="0" marL="342900" rtl="0" algn="l">
              <a:lnSpc>
                <a:spcPct val="90000"/>
              </a:lnSpc>
              <a:spcBef>
                <a:spcPts val="800"/>
              </a:spcBef>
              <a:spcAft>
                <a:spcPts val="0"/>
              </a:spcAft>
              <a:buClr>
                <a:srgbClr val="002B42"/>
              </a:buClr>
              <a:buSzPts val="1700"/>
              <a:buFont typeface="Arial"/>
              <a:buNone/>
            </a:pPr>
            <a:r>
              <a:t/>
            </a:r>
            <a:endParaRPr>
              <a:latin typeface="Arial"/>
              <a:ea typeface="Arial"/>
              <a:cs typeface="Arial"/>
              <a:sym typeface="Arial"/>
            </a:endParaRPr>
          </a:p>
          <a:p>
            <a:pPr indent="0" lvl="0" marL="0" rtl="0" algn="l">
              <a:lnSpc>
                <a:spcPct val="90000"/>
              </a:lnSpc>
              <a:spcBef>
                <a:spcPts val="800"/>
              </a:spcBef>
              <a:spcAft>
                <a:spcPts val="0"/>
              </a:spcAft>
              <a:buClr>
                <a:srgbClr val="002B42"/>
              </a:buClr>
              <a:buSzPts val="1200"/>
              <a:buNone/>
            </a:pPr>
            <a:r>
              <a:rPr lang="en" sz="1500">
                <a:latin typeface="Lemon"/>
                <a:ea typeface="Lemon"/>
                <a:cs typeface="Lemon"/>
                <a:sym typeface="Lemon"/>
              </a:rPr>
              <a:t>$ fastqc –t 16 –o ./ Bacteria_GATTACA_L001_R1_001.fastq</a:t>
            </a:r>
            <a:endParaRPr/>
          </a:p>
          <a:p>
            <a:pPr indent="0" lvl="0" marL="0" rtl="0" algn="l">
              <a:lnSpc>
                <a:spcPct val="90000"/>
              </a:lnSpc>
              <a:spcBef>
                <a:spcPts val="800"/>
              </a:spcBef>
              <a:spcAft>
                <a:spcPts val="0"/>
              </a:spcAft>
              <a:buClr>
                <a:srgbClr val="002B42"/>
              </a:buClr>
              <a:buSzPts val="1200"/>
              <a:buNone/>
            </a:pPr>
            <a:r>
              <a:t/>
            </a:r>
            <a:endParaRPr sz="1500">
              <a:latin typeface="Lemon"/>
              <a:ea typeface="Lemon"/>
              <a:cs typeface="Lemon"/>
              <a:sym typeface="Lemon"/>
            </a:endParaRPr>
          </a:p>
          <a:p>
            <a:pPr indent="0" lvl="0" marL="0" rtl="0" algn="l">
              <a:lnSpc>
                <a:spcPct val="90000"/>
              </a:lnSpc>
              <a:spcBef>
                <a:spcPts val="800"/>
              </a:spcBef>
              <a:spcAft>
                <a:spcPts val="0"/>
              </a:spcAft>
              <a:buClr>
                <a:srgbClr val="002B42"/>
              </a:buClr>
              <a:buSzPts val="1200"/>
              <a:buNone/>
            </a:pPr>
            <a:r>
              <a:rPr lang="en" sz="1500">
                <a:latin typeface="Lemon"/>
                <a:ea typeface="Lemon"/>
                <a:cs typeface="Lemon"/>
                <a:sym typeface="Lemon"/>
              </a:rPr>
              <a:t>$ fastqc *.fastq</a:t>
            </a:r>
            <a:endParaRPr sz="1500">
              <a:latin typeface="Lemon"/>
              <a:ea typeface="Lemon"/>
              <a:cs typeface="Lemon"/>
              <a:sym typeface="Lemon"/>
            </a:endParaRPr>
          </a:p>
          <a:p>
            <a:pPr indent="0" lvl="0" marL="0" rtl="0" algn="l">
              <a:lnSpc>
                <a:spcPct val="90000"/>
              </a:lnSpc>
              <a:spcBef>
                <a:spcPts val="800"/>
              </a:spcBef>
              <a:spcAft>
                <a:spcPts val="0"/>
              </a:spcAft>
              <a:buClr>
                <a:srgbClr val="002B42"/>
              </a:buClr>
              <a:buSzPts val="1200"/>
              <a:buNone/>
            </a:pPr>
            <a:r>
              <a:t/>
            </a:r>
            <a:endParaRPr sz="1500">
              <a:latin typeface="Lemon"/>
              <a:ea typeface="Lemon"/>
              <a:cs typeface="Lemon"/>
              <a:sym typeface="Lemon"/>
            </a:endParaRPr>
          </a:p>
          <a:p>
            <a:pPr indent="0" lvl="0" marL="0" rtl="0" algn="l">
              <a:lnSpc>
                <a:spcPct val="90000"/>
              </a:lnSpc>
              <a:spcBef>
                <a:spcPts val="800"/>
              </a:spcBef>
              <a:spcAft>
                <a:spcPts val="0"/>
              </a:spcAft>
              <a:buClr>
                <a:srgbClr val="002B42"/>
              </a:buClr>
              <a:buSzPts val="1200"/>
              <a:buNone/>
            </a:pPr>
            <a:r>
              <a:rPr lang="en" sz="1500">
                <a:latin typeface="Lemon"/>
                <a:ea typeface="Lemon"/>
                <a:cs typeface="Lemon"/>
                <a:sym typeface="Lemon"/>
              </a:rPr>
              <a:t>$ cutadapt –a GATTACA –o ./trimmed.fastq input.fastq</a:t>
            </a:r>
            <a:endParaRPr sz="1500">
              <a:latin typeface="Lemon"/>
              <a:ea typeface="Lemon"/>
              <a:cs typeface="Lemon"/>
              <a:sym typeface="Lemon"/>
            </a:endParaRPr>
          </a:p>
          <a:p>
            <a:pPr indent="0" lvl="0" marL="0" rtl="0" algn="l">
              <a:lnSpc>
                <a:spcPct val="90000"/>
              </a:lnSpc>
              <a:spcBef>
                <a:spcPts val="800"/>
              </a:spcBef>
              <a:spcAft>
                <a:spcPts val="0"/>
              </a:spcAft>
              <a:buClr>
                <a:srgbClr val="002B42"/>
              </a:buClr>
              <a:buSzPts val="1700"/>
              <a:buNone/>
            </a:pPr>
            <a:r>
              <a:t/>
            </a:r>
            <a:endParaRPr>
              <a:latin typeface="Lemon"/>
              <a:ea typeface="Lemon"/>
              <a:cs typeface="Lemon"/>
              <a:sym typeface="Lemon"/>
            </a:endParaRPr>
          </a:p>
          <a:p>
            <a:pPr indent="0" lvl="0" marL="0" rtl="0" algn="l">
              <a:lnSpc>
                <a:spcPct val="90000"/>
              </a:lnSpc>
              <a:spcBef>
                <a:spcPts val="800"/>
              </a:spcBef>
              <a:spcAft>
                <a:spcPts val="0"/>
              </a:spcAft>
              <a:buClr>
                <a:srgbClr val="002B42"/>
              </a:buClr>
              <a:buSzPts val="1700"/>
              <a:buNone/>
            </a:pPr>
            <a:r>
              <a:t/>
            </a:r>
            <a:endParaRPr>
              <a:latin typeface="Lemon"/>
              <a:ea typeface="Lemon"/>
              <a:cs typeface="Lemon"/>
              <a:sym typeface="Lemon"/>
            </a:endParaRPr>
          </a:p>
        </p:txBody>
      </p:sp>
      <p:sp>
        <p:nvSpPr>
          <p:cNvPr id="760" name="Google Shape;760;p95"/>
          <p:cNvSpPr/>
          <p:nvPr/>
        </p:nvSpPr>
        <p:spPr>
          <a:xfrm>
            <a:off x="628650" y="3159315"/>
            <a:ext cx="7886700" cy="409500"/>
          </a:xfrm>
          <a:prstGeom prst="roundRect">
            <a:avLst>
              <a:gd fmla="val 16667" name="adj"/>
            </a:avLst>
          </a:prstGeom>
          <a:solidFill>
            <a:schemeClr val="accent1">
              <a:alpha val="3920"/>
            </a:schemeClr>
          </a:solidFill>
          <a:ln cap="flat" cmpd="sng" w="12700">
            <a:solidFill>
              <a:srgbClr val="001E2E"/>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761" name="Google Shape;761;p95"/>
          <p:cNvSpPr/>
          <p:nvPr/>
        </p:nvSpPr>
        <p:spPr>
          <a:xfrm>
            <a:off x="628650" y="3760972"/>
            <a:ext cx="7886700" cy="409500"/>
          </a:xfrm>
          <a:prstGeom prst="roundRect">
            <a:avLst>
              <a:gd fmla="val 16667" name="adj"/>
            </a:avLst>
          </a:prstGeom>
          <a:solidFill>
            <a:schemeClr val="accent1">
              <a:alpha val="3920"/>
            </a:schemeClr>
          </a:solidFill>
          <a:ln cap="flat" cmpd="sng" w="12700">
            <a:solidFill>
              <a:srgbClr val="001E2E"/>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762" name="Google Shape;762;p95"/>
          <p:cNvSpPr/>
          <p:nvPr/>
        </p:nvSpPr>
        <p:spPr>
          <a:xfrm>
            <a:off x="628650" y="4351353"/>
            <a:ext cx="7886700" cy="409500"/>
          </a:xfrm>
          <a:prstGeom prst="roundRect">
            <a:avLst>
              <a:gd fmla="val 16667" name="adj"/>
            </a:avLst>
          </a:prstGeom>
          <a:solidFill>
            <a:schemeClr val="accent1">
              <a:alpha val="3920"/>
            </a:schemeClr>
          </a:solidFill>
          <a:ln cap="flat" cmpd="sng" w="12700">
            <a:solidFill>
              <a:srgbClr val="001E2E"/>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763" name="Google Shape;763;p95"/>
          <p:cNvSpPr/>
          <p:nvPr/>
        </p:nvSpPr>
        <p:spPr>
          <a:xfrm>
            <a:off x="628650" y="1861189"/>
            <a:ext cx="7886700" cy="409500"/>
          </a:xfrm>
          <a:prstGeom prst="roundRect">
            <a:avLst>
              <a:gd fmla="val 16667" name="adj"/>
            </a:avLst>
          </a:prstGeom>
          <a:solidFill>
            <a:schemeClr val="accent1">
              <a:alpha val="3920"/>
            </a:schemeClr>
          </a:solidFill>
          <a:ln cap="flat" cmpd="sng" w="12700">
            <a:solidFill>
              <a:srgbClr val="001E2E"/>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764" name="Google Shape;764;p95"/>
          <p:cNvSpPr txBox="1"/>
          <p:nvPr/>
        </p:nvSpPr>
        <p:spPr>
          <a:xfrm>
            <a:off x="272400" y="152400"/>
            <a:ext cx="8571000" cy="960300"/>
          </a:xfrm>
          <a:prstGeom prst="rect">
            <a:avLst/>
          </a:prstGeom>
          <a:noFill/>
          <a:ln>
            <a:noFill/>
          </a:ln>
        </p:spPr>
        <p:txBody>
          <a:bodyPr anchorCtr="0" anchor="t" bIns="0" lIns="0" spcFirstLastPara="1" rIns="0" wrap="square" tIns="0">
            <a:normAutofit/>
          </a:bodyPr>
          <a:lstStyle/>
          <a:p>
            <a:pPr indent="0" lvl="0" marL="0" rtl="0" algn="l">
              <a:lnSpc>
                <a:spcPct val="90000"/>
              </a:lnSpc>
              <a:spcBef>
                <a:spcPts val="0"/>
              </a:spcBef>
              <a:spcAft>
                <a:spcPts val="0"/>
              </a:spcAft>
              <a:buNone/>
            </a:pPr>
            <a:r>
              <a:rPr b="1" lang="en" sz="3300">
                <a:solidFill>
                  <a:srgbClr val="1155CC"/>
                </a:solidFill>
                <a:latin typeface="Helvetica Neue"/>
                <a:ea typeface="Helvetica Neue"/>
                <a:cs typeface="Helvetica Neue"/>
                <a:sym typeface="Helvetica Neue"/>
              </a:rPr>
              <a:t>Typical command line syntax of bioinformatics tools</a:t>
            </a:r>
            <a:endParaRPr b="1" sz="3300">
              <a:solidFill>
                <a:srgbClr val="1155CC"/>
              </a:solidFill>
              <a:latin typeface="Helvetica Neue"/>
              <a:ea typeface="Helvetica Neue"/>
              <a:cs typeface="Helvetica Neue"/>
              <a:sym typeface="Helvetica Neue"/>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33"/>
          <p:cNvSpPr txBox="1"/>
          <p:nvPr>
            <p:ph type="title"/>
          </p:nvPr>
        </p:nvSpPr>
        <p:spPr>
          <a:xfrm>
            <a:off x="118872" y="0"/>
            <a:ext cx="78867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Types of sequencing</a:t>
            </a:r>
            <a:endParaRPr/>
          </a:p>
        </p:txBody>
      </p:sp>
      <p:sp>
        <p:nvSpPr>
          <p:cNvPr id="161" name="Google Shape;161;p33"/>
          <p:cNvSpPr txBox="1"/>
          <p:nvPr>
            <p:ph idx="1" type="body"/>
          </p:nvPr>
        </p:nvSpPr>
        <p:spPr>
          <a:xfrm>
            <a:off x="628650" y="3162650"/>
            <a:ext cx="3731400" cy="1628400"/>
          </a:xfrm>
          <a:prstGeom prst="rect">
            <a:avLst/>
          </a:prstGeom>
        </p:spPr>
        <p:txBody>
          <a:bodyPr anchorCtr="0" anchor="t" bIns="0" lIns="0" spcFirstLastPara="1" rIns="0" wrap="square" tIns="0">
            <a:normAutofit/>
          </a:bodyPr>
          <a:lstStyle/>
          <a:p>
            <a:pPr indent="-323850" lvl="0" marL="457200" rtl="0" algn="l">
              <a:spcBef>
                <a:spcPts val="800"/>
              </a:spcBef>
              <a:spcAft>
                <a:spcPts val="0"/>
              </a:spcAft>
              <a:buSzPts val="1500"/>
              <a:buFont typeface="Arial"/>
              <a:buChar char="●"/>
            </a:pPr>
            <a:r>
              <a:rPr lang="en" sz="1500">
                <a:latin typeface="Arial"/>
                <a:ea typeface="Arial"/>
                <a:cs typeface="Arial"/>
                <a:sym typeface="Arial"/>
              </a:rPr>
              <a:t>unidirectionally - sequencing from one end only</a:t>
            </a:r>
            <a:endParaRPr sz="1500">
              <a:latin typeface="Arial"/>
              <a:ea typeface="Arial"/>
              <a:cs typeface="Arial"/>
              <a:sym typeface="Arial"/>
            </a:endParaRPr>
          </a:p>
          <a:p>
            <a:pPr indent="-323850" lvl="0" marL="457200" rtl="0" algn="l">
              <a:spcBef>
                <a:spcPts val="0"/>
              </a:spcBef>
              <a:spcAft>
                <a:spcPts val="0"/>
              </a:spcAft>
              <a:buSzPts val="1500"/>
              <a:buFont typeface="Arial"/>
              <a:buChar char="●"/>
            </a:pPr>
            <a:r>
              <a:rPr lang="en" sz="1500">
                <a:latin typeface="Arial"/>
                <a:ea typeface="Arial"/>
                <a:cs typeface="Arial"/>
                <a:sym typeface="Arial"/>
              </a:rPr>
              <a:t>less expensive, is typically reserved for quantifying gene expression in well-annotated genomes and analyzing small RNA molecules. </a:t>
            </a:r>
            <a:endParaRPr sz="1500">
              <a:latin typeface="Arial"/>
              <a:ea typeface="Arial"/>
              <a:cs typeface="Arial"/>
              <a:sym typeface="Arial"/>
            </a:endParaRPr>
          </a:p>
        </p:txBody>
      </p:sp>
      <p:sp>
        <p:nvSpPr>
          <p:cNvPr id="162" name="Google Shape;162;p33"/>
          <p:cNvSpPr txBox="1"/>
          <p:nvPr/>
        </p:nvSpPr>
        <p:spPr>
          <a:xfrm>
            <a:off x="628650" y="4692075"/>
            <a:ext cx="57864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Helvetica Neue"/>
                <a:ea typeface="Helvetica Neue"/>
                <a:cs typeface="Helvetica Neue"/>
                <a:sym typeface="Helvetica Neue"/>
              </a:rPr>
              <a:t>https://www.genewiz.com/</a:t>
            </a:r>
            <a:endParaRPr sz="1200">
              <a:latin typeface="Helvetica Neue"/>
              <a:ea typeface="Helvetica Neue"/>
              <a:cs typeface="Helvetica Neue"/>
              <a:sym typeface="Helvetica Neue"/>
            </a:endParaRPr>
          </a:p>
        </p:txBody>
      </p:sp>
      <p:pic>
        <p:nvPicPr>
          <p:cNvPr id="163" name="Google Shape;163;p33"/>
          <p:cNvPicPr preferRelativeResize="0"/>
          <p:nvPr/>
        </p:nvPicPr>
        <p:blipFill rotWithShape="1">
          <a:blip r:embed="rId3">
            <a:alphaModFix/>
          </a:blip>
          <a:srcRect b="5424" l="2303" r="3285" t="8738"/>
          <a:stretch/>
        </p:blipFill>
        <p:spPr>
          <a:xfrm>
            <a:off x="669175" y="1401200"/>
            <a:ext cx="7805651" cy="1628400"/>
          </a:xfrm>
          <a:prstGeom prst="rect">
            <a:avLst/>
          </a:prstGeom>
          <a:noFill/>
          <a:ln>
            <a:noFill/>
          </a:ln>
        </p:spPr>
      </p:pic>
      <p:sp>
        <p:nvSpPr>
          <p:cNvPr id="164" name="Google Shape;164;p33"/>
          <p:cNvSpPr txBox="1"/>
          <p:nvPr>
            <p:ph idx="1" type="body"/>
          </p:nvPr>
        </p:nvSpPr>
        <p:spPr>
          <a:xfrm>
            <a:off x="4919975" y="3162650"/>
            <a:ext cx="3731400" cy="1628400"/>
          </a:xfrm>
          <a:prstGeom prst="rect">
            <a:avLst/>
          </a:prstGeom>
        </p:spPr>
        <p:txBody>
          <a:bodyPr anchorCtr="0" anchor="t" bIns="0" lIns="0" spcFirstLastPara="1" rIns="0" wrap="square" tIns="0">
            <a:normAutofit/>
          </a:bodyPr>
          <a:lstStyle/>
          <a:p>
            <a:pPr indent="-323850" lvl="0" marL="457200" rtl="0" algn="l">
              <a:spcBef>
                <a:spcPts val="800"/>
              </a:spcBef>
              <a:spcAft>
                <a:spcPts val="0"/>
              </a:spcAft>
              <a:buSzPts val="1500"/>
              <a:buFont typeface="Arial"/>
              <a:buChar char="●"/>
            </a:pPr>
            <a:r>
              <a:rPr lang="en" sz="1500">
                <a:latin typeface="Arial"/>
                <a:ea typeface="Arial"/>
                <a:cs typeface="Arial"/>
                <a:sym typeface="Arial"/>
              </a:rPr>
              <a:t>bidirectionally - both ends of DNA fragments to be sequenced</a:t>
            </a:r>
            <a:endParaRPr sz="1500">
              <a:latin typeface="Arial"/>
              <a:ea typeface="Arial"/>
              <a:cs typeface="Arial"/>
              <a:sym typeface="Arial"/>
            </a:endParaRPr>
          </a:p>
          <a:p>
            <a:pPr indent="-323850" lvl="0" marL="457200" rtl="0" algn="l">
              <a:spcBef>
                <a:spcPts val="0"/>
              </a:spcBef>
              <a:spcAft>
                <a:spcPts val="0"/>
              </a:spcAft>
              <a:buSzPts val="1500"/>
              <a:buFont typeface="Arial"/>
              <a:buChar char="●"/>
            </a:pPr>
            <a:r>
              <a:rPr lang="en" sz="1500">
                <a:latin typeface="Arial"/>
                <a:ea typeface="Arial"/>
                <a:cs typeface="Arial"/>
                <a:sym typeface="Arial"/>
              </a:rPr>
              <a:t>usually recommended for most applications as it provides richer data and permits longer library insert sizes. </a:t>
            </a:r>
            <a:endParaRPr sz="1500">
              <a:latin typeface="Arial"/>
              <a:ea typeface="Arial"/>
              <a:cs typeface="Arial"/>
              <a:sym typeface="Arial"/>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8" name="Shape 768"/>
        <p:cNvGrpSpPr/>
        <p:nvPr/>
      </p:nvGrpSpPr>
      <p:grpSpPr>
        <a:xfrm>
          <a:off x="0" y="0"/>
          <a:ext cx="0" cy="0"/>
          <a:chOff x="0" y="0"/>
          <a:chExt cx="0" cy="0"/>
        </a:xfrm>
      </p:grpSpPr>
      <p:sp>
        <p:nvSpPr>
          <p:cNvPr id="769" name="Google Shape;769;p96"/>
          <p:cNvSpPr txBox="1"/>
          <p:nvPr>
            <p:ph idx="1" type="body"/>
          </p:nvPr>
        </p:nvSpPr>
        <p:spPr>
          <a:xfrm>
            <a:off x="628650" y="1407362"/>
            <a:ext cx="7886700" cy="2222700"/>
          </a:xfrm>
          <a:prstGeom prst="rect">
            <a:avLst/>
          </a:prstGeom>
          <a:noFill/>
          <a:ln>
            <a:noFill/>
          </a:ln>
        </p:spPr>
        <p:txBody>
          <a:bodyPr anchorCtr="0" anchor="t" bIns="0" lIns="137150" spcFirstLastPara="1" rIns="0" wrap="square" tIns="0">
            <a:spAutoFit/>
          </a:bodyPr>
          <a:lstStyle/>
          <a:p>
            <a:pPr indent="-349250" lvl="0" marL="342900" rtl="0" algn="l">
              <a:lnSpc>
                <a:spcPct val="90000"/>
              </a:lnSpc>
              <a:spcBef>
                <a:spcPts val="0"/>
              </a:spcBef>
              <a:spcAft>
                <a:spcPts val="0"/>
              </a:spcAft>
              <a:buClr>
                <a:srgbClr val="002B42"/>
              </a:buClr>
              <a:buSzPts val="1700"/>
              <a:buFont typeface="Arial"/>
              <a:buChar char="●"/>
            </a:pPr>
            <a:r>
              <a:rPr lang="en">
                <a:latin typeface="Arial"/>
                <a:ea typeface="Arial"/>
                <a:cs typeface="Arial"/>
                <a:sym typeface="Arial"/>
              </a:rPr>
              <a:t>Trimming adapters</a:t>
            </a:r>
            <a:endParaRPr/>
          </a:p>
          <a:p>
            <a:pPr indent="0" lvl="0" marL="0" rtl="0" algn="l">
              <a:lnSpc>
                <a:spcPct val="90000"/>
              </a:lnSpc>
              <a:spcBef>
                <a:spcPts val="800"/>
              </a:spcBef>
              <a:spcAft>
                <a:spcPts val="0"/>
              </a:spcAft>
              <a:buClr>
                <a:srgbClr val="002B42"/>
              </a:buClr>
              <a:buSzPts val="600"/>
              <a:buNone/>
            </a:pPr>
            <a:r>
              <a:t/>
            </a:r>
            <a:endParaRPr sz="800">
              <a:latin typeface="Lemon"/>
              <a:ea typeface="Lemon"/>
              <a:cs typeface="Lemon"/>
              <a:sym typeface="Lemon"/>
            </a:endParaRPr>
          </a:p>
          <a:p>
            <a:pPr indent="0" lvl="0" marL="0" rtl="0" algn="l">
              <a:lnSpc>
                <a:spcPct val="90000"/>
              </a:lnSpc>
              <a:spcBef>
                <a:spcPts val="800"/>
              </a:spcBef>
              <a:spcAft>
                <a:spcPts val="0"/>
              </a:spcAft>
              <a:buClr>
                <a:srgbClr val="002B42"/>
              </a:buClr>
              <a:buSzPts val="1200"/>
              <a:buNone/>
            </a:pPr>
            <a:r>
              <a:rPr lang="en" sz="1500">
                <a:latin typeface="Lemon"/>
                <a:ea typeface="Lemon"/>
                <a:cs typeface="Lemon"/>
                <a:sym typeface="Lemon"/>
              </a:rPr>
              <a:t>$ cutadapt \</a:t>
            </a:r>
            <a:endParaRPr/>
          </a:p>
          <a:p>
            <a:pPr indent="0" lvl="0" marL="0" rtl="0" algn="l">
              <a:lnSpc>
                <a:spcPct val="90000"/>
              </a:lnSpc>
              <a:spcBef>
                <a:spcPts val="800"/>
              </a:spcBef>
              <a:spcAft>
                <a:spcPts val="0"/>
              </a:spcAft>
              <a:buClr>
                <a:srgbClr val="002B42"/>
              </a:buClr>
              <a:buSzPts val="1200"/>
              <a:buNone/>
            </a:pPr>
            <a:r>
              <a:rPr lang="en" sz="1500">
                <a:latin typeface="Lemon"/>
                <a:ea typeface="Lemon"/>
                <a:cs typeface="Lemon"/>
                <a:sym typeface="Lemon"/>
              </a:rPr>
              <a:t>&gt; –a file:Adapter_Sequence.fasta \</a:t>
            </a:r>
            <a:endParaRPr/>
          </a:p>
          <a:p>
            <a:pPr indent="0" lvl="0" marL="0" rtl="0" algn="l">
              <a:lnSpc>
                <a:spcPct val="90000"/>
              </a:lnSpc>
              <a:spcBef>
                <a:spcPts val="800"/>
              </a:spcBef>
              <a:spcAft>
                <a:spcPts val="0"/>
              </a:spcAft>
              <a:buClr>
                <a:srgbClr val="002B42"/>
              </a:buClr>
              <a:buSzPts val="1200"/>
              <a:buNone/>
            </a:pPr>
            <a:r>
              <a:rPr lang="en" sz="1500">
                <a:latin typeface="Lemon"/>
                <a:ea typeface="Lemon"/>
                <a:cs typeface="Lemon"/>
                <a:sym typeface="Lemon"/>
              </a:rPr>
              <a:t>&gt; –o ./trimmed.fastq Bacteria_GATTACA_L001_R1_001.fastq</a:t>
            </a:r>
            <a:endParaRPr/>
          </a:p>
          <a:p>
            <a:pPr indent="0" lvl="0" marL="0" rtl="0" algn="l">
              <a:lnSpc>
                <a:spcPct val="90000"/>
              </a:lnSpc>
              <a:spcBef>
                <a:spcPts val="800"/>
              </a:spcBef>
              <a:spcAft>
                <a:spcPts val="0"/>
              </a:spcAft>
              <a:buClr>
                <a:srgbClr val="002B42"/>
              </a:buClr>
              <a:buSzPts val="1700"/>
              <a:buNone/>
            </a:pPr>
            <a:r>
              <a:t/>
            </a:r>
            <a:endParaRPr/>
          </a:p>
          <a:p>
            <a:pPr indent="-349250" lvl="0" marL="342900" rtl="0" algn="l">
              <a:lnSpc>
                <a:spcPct val="90000"/>
              </a:lnSpc>
              <a:spcBef>
                <a:spcPts val="800"/>
              </a:spcBef>
              <a:spcAft>
                <a:spcPts val="0"/>
              </a:spcAft>
              <a:buClr>
                <a:srgbClr val="002B42"/>
              </a:buClr>
              <a:buSzPts val="1700"/>
              <a:buFont typeface="Arial"/>
              <a:buChar char="●"/>
            </a:pPr>
            <a:r>
              <a:rPr lang="en"/>
              <a:t>Similarly for other tools</a:t>
            </a:r>
            <a:endParaRPr/>
          </a:p>
        </p:txBody>
      </p:sp>
      <p:sp>
        <p:nvSpPr>
          <p:cNvPr id="770" name="Google Shape;770;p96"/>
          <p:cNvSpPr/>
          <p:nvPr/>
        </p:nvSpPr>
        <p:spPr>
          <a:xfrm>
            <a:off x="628650" y="1825283"/>
            <a:ext cx="7886700" cy="1128900"/>
          </a:xfrm>
          <a:prstGeom prst="roundRect">
            <a:avLst>
              <a:gd fmla="val 16667" name="adj"/>
            </a:avLst>
          </a:prstGeom>
          <a:solidFill>
            <a:schemeClr val="accent1">
              <a:alpha val="3920"/>
            </a:schemeClr>
          </a:solidFill>
          <a:ln cap="flat" cmpd="sng" w="12700">
            <a:solidFill>
              <a:srgbClr val="001E2E"/>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771" name="Google Shape;771;p96"/>
          <p:cNvSpPr txBox="1"/>
          <p:nvPr/>
        </p:nvSpPr>
        <p:spPr>
          <a:xfrm>
            <a:off x="272400" y="152400"/>
            <a:ext cx="8571000" cy="960300"/>
          </a:xfrm>
          <a:prstGeom prst="rect">
            <a:avLst/>
          </a:prstGeom>
          <a:noFill/>
          <a:ln>
            <a:noFill/>
          </a:ln>
        </p:spPr>
        <p:txBody>
          <a:bodyPr anchorCtr="0" anchor="t" bIns="0" lIns="0" spcFirstLastPara="1" rIns="0" wrap="square" tIns="0">
            <a:normAutofit/>
          </a:bodyPr>
          <a:lstStyle/>
          <a:p>
            <a:pPr indent="0" lvl="0" marL="0" rtl="0" algn="l">
              <a:lnSpc>
                <a:spcPct val="90000"/>
              </a:lnSpc>
              <a:spcBef>
                <a:spcPts val="0"/>
              </a:spcBef>
              <a:spcAft>
                <a:spcPts val="0"/>
              </a:spcAft>
              <a:buNone/>
            </a:pPr>
            <a:r>
              <a:rPr b="1" lang="en" sz="3300">
                <a:solidFill>
                  <a:srgbClr val="1155CC"/>
                </a:solidFill>
                <a:latin typeface="Helvetica Neue"/>
                <a:ea typeface="Helvetica Neue"/>
                <a:cs typeface="Helvetica Neue"/>
                <a:sym typeface="Helvetica Neue"/>
              </a:rPr>
              <a:t>Examples of commands to execute various steps </a:t>
            </a:r>
            <a:endParaRPr b="1" sz="3300">
              <a:solidFill>
                <a:srgbClr val="1155CC"/>
              </a:solidFill>
              <a:latin typeface="Helvetica Neue"/>
              <a:ea typeface="Helvetica Neue"/>
              <a:cs typeface="Helvetica Neue"/>
              <a:sym typeface="Helvetica Neue"/>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5" name="Shape 775"/>
        <p:cNvGrpSpPr/>
        <p:nvPr/>
      </p:nvGrpSpPr>
      <p:grpSpPr>
        <a:xfrm>
          <a:off x="0" y="0"/>
          <a:ext cx="0" cy="0"/>
          <a:chOff x="0" y="0"/>
          <a:chExt cx="0" cy="0"/>
        </a:xfrm>
      </p:grpSpPr>
      <p:sp>
        <p:nvSpPr>
          <p:cNvPr id="776" name="Google Shape;776;p97"/>
          <p:cNvSpPr/>
          <p:nvPr/>
        </p:nvSpPr>
        <p:spPr>
          <a:xfrm>
            <a:off x="628650" y="1913254"/>
            <a:ext cx="7886700" cy="658500"/>
          </a:xfrm>
          <a:prstGeom prst="roundRect">
            <a:avLst>
              <a:gd fmla="val 16667" name="adj"/>
            </a:avLst>
          </a:prstGeom>
          <a:solidFill>
            <a:schemeClr val="accent1">
              <a:alpha val="3920"/>
            </a:schemeClr>
          </a:solidFill>
          <a:ln cap="flat" cmpd="sng" w="12700">
            <a:solidFill>
              <a:srgbClr val="001E2E"/>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777" name="Google Shape;777;p97"/>
          <p:cNvSpPr txBox="1"/>
          <p:nvPr>
            <p:ph idx="1" type="body"/>
          </p:nvPr>
        </p:nvSpPr>
        <p:spPr>
          <a:xfrm>
            <a:off x="614550" y="1760850"/>
            <a:ext cx="7886700" cy="3123000"/>
          </a:xfrm>
          <a:prstGeom prst="rect">
            <a:avLst/>
          </a:prstGeom>
          <a:noFill/>
          <a:ln>
            <a:noFill/>
          </a:ln>
        </p:spPr>
        <p:txBody>
          <a:bodyPr anchorCtr="0" anchor="t" bIns="0" lIns="137150" spcFirstLastPara="1" rIns="0" wrap="square" tIns="0">
            <a:spAutoFit/>
          </a:bodyPr>
          <a:lstStyle/>
          <a:p>
            <a:pPr indent="0" lvl="0" marL="0" rtl="0" algn="l">
              <a:lnSpc>
                <a:spcPct val="90000"/>
              </a:lnSpc>
              <a:spcBef>
                <a:spcPts val="0"/>
              </a:spcBef>
              <a:spcAft>
                <a:spcPts val="0"/>
              </a:spcAft>
              <a:buClr>
                <a:srgbClr val="002B42"/>
              </a:buClr>
              <a:buSzPts val="1200"/>
              <a:buNone/>
            </a:pPr>
            <a:r>
              <a:t/>
            </a:r>
            <a:endParaRPr sz="1700">
              <a:latin typeface="Lemon"/>
              <a:ea typeface="Lemon"/>
              <a:cs typeface="Lemon"/>
              <a:sym typeface="Lemon"/>
            </a:endParaRPr>
          </a:p>
          <a:p>
            <a:pPr indent="0" lvl="0" marL="0" rtl="0" algn="l">
              <a:lnSpc>
                <a:spcPct val="90000"/>
              </a:lnSpc>
              <a:spcBef>
                <a:spcPts val="0"/>
              </a:spcBef>
              <a:spcAft>
                <a:spcPts val="0"/>
              </a:spcAft>
              <a:buClr>
                <a:srgbClr val="002B42"/>
              </a:buClr>
              <a:buSzPts val="1200"/>
              <a:buNone/>
            </a:pPr>
            <a:r>
              <a:rPr lang="en" sz="1700">
                <a:latin typeface="Lemon"/>
                <a:ea typeface="Lemon"/>
                <a:cs typeface="Lemon"/>
                <a:sym typeface="Lemon"/>
              </a:rPr>
              <a:t>$ singularity exec containername Toolname –a 10 –b file.txt –c xyz.fq –o pqrs.tuv</a:t>
            </a:r>
            <a:endParaRPr sz="1700">
              <a:latin typeface="Lemon"/>
              <a:ea typeface="Lemon"/>
              <a:cs typeface="Lemon"/>
              <a:sym typeface="Lemon"/>
            </a:endParaRPr>
          </a:p>
          <a:p>
            <a:pPr indent="-279400" lvl="0" marL="342900" rtl="0" algn="l">
              <a:lnSpc>
                <a:spcPct val="90000"/>
              </a:lnSpc>
              <a:spcBef>
                <a:spcPts val="800"/>
              </a:spcBef>
              <a:spcAft>
                <a:spcPts val="0"/>
              </a:spcAft>
              <a:buClr>
                <a:srgbClr val="002B42"/>
              </a:buClr>
              <a:buSzPts val="1000"/>
              <a:buFont typeface="Arial"/>
              <a:buNone/>
            </a:pPr>
            <a:r>
              <a:t/>
            </a:r>
            <a:endParaRPr sz="1200">
              <a:latin typeface="Arial"/>
              <a:ea typeface="Arial"/>
              <a:cs typeface="Arial"/>
              <a:sym typeface="Arial"/>
            </a:endParaRPr>
          </a:p>
          <a:p>
            <a:pPr indent="-349250" lvl="0" marL="342900" rtl="0" algn="l">
              <a:lnSpc>
                <a:spcPct val="90000"/>
              </a:lnSpc>
              <a:spcBef>
                <a:spcPts val="800"/>
              </a:spcBef>
              <a:spcAft>
                <a:spcPts val="0"/>
              </a:spcAft>
              <a:buClr>
                <a:srgbClr val="002B42"/>
              </a:buClr>
              <a:buSzPts val="1700"/>
              <a:buFont typeface="Arial"/>
              <a:buChar char="●"/>
            </a:pPr>
            <a:r>
              <a:rPr lang="en">
                <a:latin typeface="Arial"/>
                <a:ea typeface="Arial"/>
                <a:cs typeface="Arial"/>
                <a:sym typeface="Arial"/>
              </a:rPr>
              <a:t>Examples:</a:t>
            </a:r>
            <a:endParaRPr/>
          </a:p>
          <a:p>
            <a:pPr indent="-241300" lvl="0" marL="342900" rtl="0" algn="l">
              <a:lnSpc>
                <a:spcPct val="90000"/>
              </a:lnSpc>
              <a:spcBef>
                <a:spcPts val="800"/>
              </a:spcBef>
              <a:spcAft>
                <a:spcPts val="0"/>
              </a:spcAft>
              <a:buClr>
                <a:srgbClr val="002B42"/>
              </a:buClr>
              <a:buSzPts val="1700"/>
              <a:buFont typeface="Arial"/>
              <a:buNone/>
            </a:pPr>
            <a:r>
              <a:t/>
            </a:r>
            <a:endParaRPr>
              <a:latin typeface="Arial"/>
              <a:ea typeface="Arial"/>
              <a:cs typeface="Arial"/>
              <a:sym typeface="Arial"/>
            </a:endParaRPr>
          </a:p>
          <a:p>
            <a:pPr indent="0" lvl="0" marL="0" rtl="0" algn="l">
              <a:lnSpc>
                <a:spcPct val="90000"/>
              </a:lnSpc>
              <a:spcBef>
                <a:spcPts val="800"/>
              </a:spcBef>
              <a:spcAft>
                <a:spcPts val="0"/>
              </a:spcAft>
              <a:buClr>
                <a:srgbClr val="002B42"/>
              </a:buClr>
              <a:buSzPts val="1200"/>
              <a:buNone/>
            </a:pPr>
            <a:r>
              <a:rPr lang="en" sz="1700">
                <a:latin typeface="Lemon"/>
                <a:ea typeface="Lemon"/>
                <a:cs typeface="Lemon"/>
                <a:sym typeface="Lemon"/>
              </a:rPr>
              <a:t>$ singularity exec  rna_seq_container.sif fastqc –t 16 –o ./ Bacteria_GATTACA_L001_R1_001.fastq</a:t>
            </a:r>
            <a:endParaRPr sz="1700">
              <a:latin typeface="Lemon"/>
              <a:ea typeface="Lemon"/>
              <a:cs typeface="Lemon"/>
              <a:sym typeface="Lemon"/>
            </a:endParaRPr>
          </a:p>
          <a:p>
            <a:pPr indent="0" lvl="0" marL="0" rtl="0" algn="l">
              <a:lnSpc>
                <a:spcPct val="90000"/>
              </a:lnSpc>
              <a:spcBef>
                <a:spcPts val="800"/>
              </a:spcBef>
              <a:spcAft>
                <a:spcPts val="0"/>
              </a:spcAft>
              <a:buClr>
                <a:srgbClr val="002B42"/>
              </a:buClr>
              <a:buSzPts val="1700"/>
              <a:buNone/>
            </a:pPr>
            <a:r>
              <a:t/>
            </a:r>
            <a:endParaRPr>
              <a:latin typeface="Lemon"/>
              <a:ea typeface="Lemon"/>
              <a:cs typeface="Lemon"/>
              <a:sym typeface="Lemon"/>
            </a:endParaRPr>
          </a:p>
          <a:p>
            <a:pPr indent="0" lvl="0" marL="0" rtl="0" algn="l">
              <a:lnSpc>
                <a:spcPct val="90000"/>
              </a:lnSpc>
              <a:spcBef>
                <a:spcPts val="800"/>
              </a:spcBef>
              <a:spcAft>
                <a:spcPts val="0"/>
              </a:spcAft>
              <a:buClr>
                <a:srgbClr val="002B42"/>
              </a:buClr>
              <a:buSzPts val="1700"/>
              <a:buNone/>
            </a:pPr>
            <a:r>
              <a:t/>
            </a:r>
            <a:endParaRPr>
              <a:latin typeface="Lemon"/>
              <a:ea typeface="Lemon"/>
              <a:cs typeface="Lemon"/>
              <a:sym typeface="Lemon"/>
            </a:endParaRPr>
          </a:p>
        </p:txBody>
      </p:sp>
      <p:sp>
        <p:nvSpPr>
          <p:cNvPr id="778" name="Google Shape;778;p97"/>
          <p:cNvSpPr/>
          <p:nvPr/>
        </p:nvSpPr>
        <p:spPr>
          <a:xfrm>
            <a:off x="628650" y="3557603"/>
            <a:ext cx="7886700" cy="658500"/>
          </a:xfrm>
          <a:prstGeom prst="roundRect">
            <a:avLst>
              <a:gd fmla="val 16667" name="adj"/>
            </a:avLst>
          </a:prstGeom>
          <a:solidFill>
            <a:schemeClr val="accent1">
              <a:alpha val="3920"/>
            </a:schemeClr>
          </a:solidFill>
          <a:ln cap="flat" cmpd="sng" w="12700">
            <a:solidFill>
              <a:srgbClr val="001E2E"/>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779" name="Google Shape;779;p97"/>
          <p:cNvSpPr txBox="1"/>
          <p:nvPr/>
        </p:nvSpPr>
        <p:spPr>
          <a:xfrm>
            <a:off x="272400" y="152400"/>
            <a:ext cx="8571000" cy="960300"/>
          </a:xfrm>
          <a:prstGeom prst="rect">
            <a:avLst/>
          </a:prstGeom>
          <a:noFill/>
          <a:ln>
            <a:noFill/>
          </a:ln>
        </p:spPr>
        <p:txBody>
          <a:bodyPr anchorCtr="0" anchor="t" bIns="0" lIns="0" spcFirstLastPara="1" rIns="0" wrap="square" tIns="0">
            <a:normAutofit/>
          </a:bodyPr>
          <a:lstStyle/>
          <a:p>
            <a:pPr indent="0" lvl="0" marL="0" rtl="0" algn="l">
              <a:lnSpc>
                <a:spcPct val="90000"/>
              </a:lnSpc>
              <a:spcBef>
                <a:spcPts val="0"/>
              </a:spcBef>
              <a:spcAft>
                <a:spcPts val="0"/>
              </a:spcAft>
              <a:buNone/>
            </a:pPr>
            <a:r>
              <a:rPr b="1" lang="en" sz="3300">
                <a:solidFill>
                  <a:srgbClr val="1155CC"/>
                </a:solidFill>
                <a:latin typeface="Helvetica Neue"/>
                <a:ea typeface="Helvetica Neue"/>
                <a:cs typeface="Helvetica Neue"/>
                <a:sym typeface="Helvetica Neue"/>
              </a:rPr>
              <a:t>Typical command line syntax with singularity container</a:t>
            </a:r>
            <a:endParaRPr b="1" sz="3300">
              <a:solidFill>
                <a:srgbClr val="1155CC"/>
              </a:solidFill>
              <a:latin typeface="Helvetica Neue"/>
              <a:ea typeface="Helvetica Neue"/>
              <a:cs typeface="Helvetica Neue"/>
              <a:sym typeface="Helvetica Neue"/>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3" name="Shape 783"/>
        <p:cNvGrpSpPr/>
        <p:nvPr/>
      </p:nvGrpSpPr>
      <p:grpSpPr>
        <a:xfrm>
          <a:off x="0" y="0"/>
          <a:ext cx="0" cy="0"/>
          <a:chOff x="0" y="0"/>
          <a:chExt cx="0" cy="0"/>
        </a:xfrm>
      </p:grpSpPr>
      <p:sp>
        <p:nvSpPr>
          <p:cNvPr id="784" name="Google Shape;784;p98"/>
          <p:cNvSpPr txBox="1"/>
          <p:nvPr>
            <p:ph idx="1" type="body"/>
          </p:nvPr>
        </p:nvSpPr>
        <p:spPr>
          <a:xfrm>
            <a:off x="628650" y="1254962"/>
            <a:ext cx="5352900" cy="3455700"/>
          </a:xfrm>
          <a:prstGeom prst="rect">
            <a:avLst/>
          </a:prstGeom>
          <a:noFill/>
          <a:ln>
            <a:noFill/>
          </a:ln>
        </p:spPr>
        <p:txBody>
          <a:bodyPr anchorCtr="0" anchor="t" bIns="0" lIns="137150" spcFirstLastPara="1" rIns="0" wrap="square" tIns="0">
            <a:spAutoFit/>
          </a:bodyPr>
          <a:lstStyle/>
          <a:p>
            <a:pPr indent="-349250" lvl="0" marL="342900" rtl="0" algn="l">
              <a:lnSpc>
                <a:spcPct val="90000"/>
              </a:lnSpc>
              <a:spcBef>
                <a:spcPts val="0"/>
              </a:spcBef>
              <a:spcAft>
                <a:spcPts val="0"/>
              </a:spcAft>
              <a:buClr>
                <a:srgbClr val="002B42"/>
              </a:buClr>
              <a:buSzPts val="1700"/>
              <a:buFont typeface="Arial"/>
              <a:buChar char="●"/>
            </a:pPr>
            <a:r>
              <a:rPr lang="en"/>
              <a:t>Lots of files on a computer</a:t>
            </a:r>
            <a:endParaRPr/>
          </a:p>
          <a:p>
            <a:pPr indent="-304800" lvl="0" marL="342900" rtl="0" algn="l">
              <a:lnSpc>
                <a:spcPct val="90000"/>
              </a:lnSpc>
              <a:spcBef>
                <a:spcPts val="800"/>
              </a:spcBef>
              <a:spcAft>
                <a:spcPts val="0"/>
              </a:spcAft>
              <a:buClr>
                <a:srgbClr val="002B42"/>
              </a:buClr>
              <a:buSzPts val="600"/>
              <a:buFont typeface="Arial"/>
              <a:buNone/>
            </a:pPr>
            <a:r>
              <a:t/>
            </a:r>
            <a:endParaRPr sz="800"/>
          </a:p>
          <a:p>
            <a:pPr indent="-349250" lvl="0" marL="342900" rtl="0" algn="l">
              <a:lnSpc>
                <a:spcPct val="90000"/>
              </a:lnSpc>
              <a:spcBef>
                <a:spcPts val="800"/>
              </a:spcBef>
              <a:spcAft>
                <a:spcPts val="0"/>
              </a:spcAft>
              <a:buClr>
                <a:srgbClr val="002B42"/>
              </a:buClr>
              <a:buSzPts val="1700"/>
              <a:buFont typeface="Arial"/>
              <a:buChar char="●"/>
            </a:pPr>
            <a:r>
              <a:rPr lang="en"/>
              <a:t>Organized in directories which may contain sub-directories</a:t>
            </a:r>
            <a:endParaRPr/>
          </a:p>
          <a:p>
            <a:pPr indent="-304800" lvl="0" marL="342900" rtl="0" algn="l">
              <a:lnSpc>
                <a:spcPct val="90000"/>
              </a:lnSpc>
              <a:spcBef>
                <a:spcPts val="800"/>
              </a:spcBef>
              <a:spcAft>
                <a:spcPts val="0"/>
              </a:spcAft>
              <a:buClr>
                <a:srgbClr val="002B42"/>
              </a:buClr>
              <a:buSzPts val="600"/>
              <a:buFont typeface="Arial"/>
              <a:buNone/>
            </a:pPr>
            <a:r>
              <a:t/>
            </a:r>
            <a:endParaRPr sz="800"/>
          </a:p>
          <a:p>
            <a:pPr indent="-349250" lvl="0" marL="342900" rtl="0" algn="l">
              <a:lnSpc>
                <a:spcPct val="90000"/>
              </a:lnSpc>
              <a:spcBef>
                <a:spcPts val="800"/>
              </a:spcBef>
              <a:spcAft>
                <a:spcPts val="0"/>
              </a:spcAft>
              <a:buClr>
                <a:srgbClr val="002B42"/>
              </a:buClr>
              <a:buSzPts val="1700"/>
              <a:buFont typeface="Arial"/>
              <a:buChar char="●"/>
            </a:pPr>
            <a:r>
              <a:rPr lang="en"/>
              <a:t>Bioinformatics tools may need file inputs and may output files</a:t>
            </a:r>
            <a:endParaRPr/>
          </a:p>
          <a:p>
            <a:pPr indent="-254000" lvl="1" marL="596900" rtl="0" algn="l">
              <a:lnSpc>
                <a:spcPct val="90000"/>
              </a:lnSpc>
              <a:spcBef>
                <a:spcPts val="400"/>
              </a:spcBef>
              <a:spcAft>
                <a:spcPts val="0"/>
              </a:spcAft>
              <a:buClr>
                <a:srgbClr val="002B42"/>
              </a:buClr>
              <a:buSzPts val="1400"/>
              <a:buChar char="●"/>
            </a:pPr>
            <a:r>
              <a:rPr lang="en"/>
              <a:t>Where are the input files located on the computer?</a:t>
            </a:r>
            <a:endParaRPr/>
          </a:p>
          <a:p>
            <a:pPr indent="-254000" lvl="2" marL="939800" rtl="0" algn="l">
              <a:lnSpc>
                <a:spcPct val="90000"/>
              </a:lnSpc>
              <a:spcBef>
                <a:spcPts val="400"/>
              </a:spcBef>
              <a:spcAft>
                <a:spcPts val="0"/>
              </a:spcAft>
              <a:buClr>
                <a:srgbClr val="002B42"/>
              </a:buClr>
              <a:buSzPts val="1200"/>
              <a:buChar char="●"/>
            </a:pPr>
            <a:r>
              <a:rPr lang="en"/>
              <a:t>Searching entire computer not practical</a:t>
            </a:r>
            <a:endParaRPr/>
          </a:p>
          <a:p>
            <a:pPr indent="-254000" lvl="2" marL="939800" rtl="0" algn="l">
              <a:lnSpc>
                <a:spcPct val="90000"/>
              </a:lnSpc>
              <a:spcBef>
                <a:spcPts val="400"/>
              </a:spcBef>
              <a:spcAft>
                <a:spcPts val="0"/>
              </a:spcAft>
              <a:buClr>
                <a:srgbClr val="002B42"/>
              </a:buClr>
              <a:buSzPts val="1200"/>
              <a:buChar char="●"/>
            </a:pPr>
            <a:r>
              <a:rPr lang="en"/>
              <a:t>What if multiple files have the same name?</a:t>
            </a:r>
            <a:endParaRPr/>
          </a:p>
          <a:p>
            <a:pPr indent="-254000" lvl="1" marL="596900" rtl="0" algn="l">
              <a:lnSpc>
                <a:spcPct val="90000"/>
              </a:lnSpc>
              <a:spcBef>
                <a:spcPts val="400"/>
              </a:spcBef>
              <a:spcAft>
                <a:spcPts val="0"/>
              </a:spcAft>
              <a:buClr>
                <a:srgbClr val="002B42"/>
              </a:buClr>
              <a:buSzPts val="1400"/>
              <a:buChar char="●"/>
            </a:pPr>
            <a:r>
              <a:rPr lang="en"/>
              <a:t>Where should the output files be saved?</a:t>
            </a:r>
            <a:endParaRPr/>
          </a:p>
        </p:txBody>
      </p:sp>
      <p:pic>
        <p:nvPicPr>
          <p:cNvPr id="785" name="Google Shape;785;p98"/>
          <p:cNvPicPr preferRelativeResize="0"/>
          <p:nvPr/>
        </p:nvPicPr>
        <p:blipFill rotWithShape="1">
          <a:blip r:embed="rId3">
            <a:alphaModFix/>
          </a:blip>
          <a:srcRect b="0" l="0" r="0" t="0"/>
          <a:stretch/>
        </p:blipFill>
        <p:spPr>
          <a:xfrm>
            <a:off x="6200775" y="1407350"/>
            <a:ext cx="2366242" cy="2471750"/>
          </a:xfrm>
          <a:prstGeom prst="rect">
            <a:avLst/>
          </a:prstGeom>
          <a:noFill/>
          <a:ln>
            <a:noFill/>
          </a:ln>
        </p:spPr>
      </p:pic>
      <p:sp>
        <p:nvSpPr>
          <p:cNvPr id="786" name="Google Shape;786;p98"/>
          <p:cNvSpPr txBox="1"/>
          <p:nvPr/>
        </p:nvSpPr>
        <p:spPr>
          <a:xfrm>
            <a:off x="272400" y="152400"/>
            <a:ext cx="8571000" cy="960300"/>
          </a:xfrm>
          <a:prstGeom prst="rect">
            <a:avLst/>
          </a:prstGeom>
          <a:noFill/>
          <a:ln>
            <a:noFill/>
          </a:ln>
        </p:spPr>
        <p:txBody>
          <a:bodyPr anchorCtr="0" anchor="t" bIns="0" lIns="0" spcFirstLastPara="1" rIns="0" wrap="square" tIns="0">
            <a:normAutofit/>
          </a:bodyPr>
          <a:lstStyle/>
          <a:p>
            <a:pPr indent="0" lvl="0" marL="0" rtl="0" algn="l">
              <a:lnSpc>
                <a:spcPct val="90000"/>
              </a:lnSpc>
              <a:spcBef>
                <a:spcPts val="0"/>
              </a:spcBef>
              <a:spcAft>
                <a:spcPts val="0"/>
              </a:spcAft>
              <a:buNone/>
            </a:pPr>
            <a:r>
              <a:rPr b="1" lang="en" sz="3300">
                <a:solidFill>
                  <a:srgbClr val="1155CC"/>
                </a:solidFill>
                <a:latin typeface="Helvetica Neue"/>
                <a:ea typeface="Helvetica Neue"/>
                <a:cs typeface="Helvetica Neue"/>
                <a:sym typeface="Helvetica Neue"/>
              </a:rPr>
              <a:t>File paths := Location of file on computer</a:t>
            </a:r>
            <a:endParaRPr b="1" sz="3300">
              <a:solidFill>
                <a:srgbClr val="1155CC"/>
              </a:solidFill>
              <a:latin typeface="Helvetica Neue"/>
              <a:ea typeface="Helvetica Neue"/>
              <a:cs typeface="Helvetica Neue"/>
              <a:sym typeface="Helvetica Neue"/>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0" name="Shape 790"/>
        <p:cNvGrpSpPr/>
        <p:nvPr/>
      </p:nvGrpSpPr>
      <p:grpSpPr>
        <a:xfrm>
          <a:off x="0" y="0"/>
          <a:ext cx="0" cy="0"/>
          <a:chOff x="0" y="0"/>
          <a:chExt cx="0" cy="0"/>
        </a:xfrm>
      </p:grpSpPr>
      <p:sp>
        <p:nvSpPr>
          <p:cNvPr id="791" name="Google Shape;791;p99"/>
          <p:cNvSpPr txBox="1"/>
          <p:nvPr>
            <p:ph idx="1" type="body"/>
          </p:nvPr>
        </p:nvSpPr>
        <p:spPr>
          <a:xfrm>
            <a:off x="628650" y="1407362"/>
            <a:ext cx="5248500" cy="2737800"/>
          </a:xfrm>
          <a:prstGeom prst="rect">
            <a:avLst/>
          </a:prstGeom>
          <a:noFill/>
          <a:ln>
            <a:noFill/>
          </a:ln>
        </p:spPr>
        <p:txBody>
          <a:bodyPr anchorCtr="0" anchor="t" bIns="0" lIns="137150" spcFirstLastPara="1" rIns="0" wrap="square" tIns="0">
            <a:spAutoFit/>
          </a:bodyPr>
          <a:lstStyle/>
          <a:p>
            <a:pPr indent="-349250" lvl="0" marL="342900" rtl="0" algn="l">
              <a:lnSpc>
                <a:spcPct val="90000"/>
              </a:lnSpc>
              <a:spcBef>
                <a:spcPts val="0"/>
              </a:spcBef>
              <a:spcAft>
                <a:spcPts val="0"/>
              </a:spcAft>
              <a:buClr>
                <a:srgbClr val="002B42"/>
              </a:buClr>
              <a:buSzPts val="1700"/>
              <a:buFont typeface="Arial"/>
              <a:buChar char="●"/>
            </a:pPr>
            <a:r>
              <a:rPr lang="en">
                <a:latin typeface="Lemon"/>
                <a:ea typeface="Lemon"/>
                <a:cs typeface="Lemon"/>
                <a:sym typeface="Lemon"/>
              </a:rPr>
              <a:t>./</a:t>
            </a:r>
            <a:r>
              <a:rPr lang="en"/>
              <a:t>   is for current working directory</a:t>
            </a:r>
            <a:endParaRPr/>
          </a:p>
          <a:p>
            <a:pPr indent="-349250" lvl="0" marL="342900" rtl="0" algn="l">
              <a:lnSpc>
                <a:spcPct val="90000"/>
              </a:lnSpc>
              <a:spcBef>
                <a:spcPts val="800"/>
              </a:spcBef>
              <a:spcAft>
                <a:spcPts val="0"/>
              </a:spcAft>
              <a:buClr>
                <a:srgbClr val="002B42"/>
              </a:buClr>
              <a:buSzPts val="1700"/>
              <a:buFont typeface="Arial"/>
              <a:buChar char="●"/>
            </a:pPr>
            <a:r>
              <a:rPr lang="en">
                <a:latin typeface="Lemon"/>
                <a:ea typeface="Lemon"/>
                <a:cs typeface="Lemon"/>
                <a:sym typeface="Lemon"/>
              </a:rPr>
              <a:t>../</a:t>
            </a:r>
            <a:r>
              <a:rPr lang="en"/>
              <a:t>  is for parent directory of current working directory</a:t>
            </a:r>
            <a:endParaRPr/>
          </a:p>
          <a:p>
            <a:pPr indent="-349250" lvl="0" marL="342900" rtl="0" algn="l">
              <a:lnSpc>
                <a:spcPct val="90000"/>
              </a:lnSpc>
              <a:spcBef>
                <a:spcPts val="800"/>
              </a:spcBef>
              <a:spcAft>
                <a:spcPts val="0"/>
              </a:spcAft>
              <a:buClr>
                <a:srgbClr val="002B42"/>
              </a:buClr>
              <a:buSzPts val="1700"/>
              <a:buFont typeface="Arial"/>
              <a:buChar char="●"/>
            </a:pPr>
            <a:r>
              <a:rPr lang="en">
                <a:latin typeface="Lemon"/>
                <a:ea typeface="Lemon"/>
                <a:cs typeface="Lemon"/>
                <a:sym typeface="Lemon"/>
              </a:rPr>
              <a:t>../../</a:t>
            </a:r>
            <a:r>
              <a:rPr lang="en"/>
              <a:t>  is for parent directory of parent directory of current working directory</a:t>
            </a:r>
            <a:endParaRPr/>
          </a:p>
          <a:p>
            <a:pPr indent="-241300" lvl="0" marL="342900" rtl="0" algn="l">
              <a:lnSpc>
                <a:spcPct val="90000"/>
              </a:lnSpc>
              <a:spcBef>
                <a:spcPts val="800"/>
              </a:spcBef>
              <a:spcAft>
                <a:spcPts val="0"/>
              </a:spcAft>
              <a:buClr>
                <a:srgbClr val="002B42"/>
              </a:buClr>
              <a:buSzPts val="1700"/>
              <a:buFont typeface="Arial"/>
              <a:buNone/>
            </a:pPr>
            <a:r>
              <a:t/>
            </a:r>
            <a:endParaRPr/>
          </a:p>
          <a:p>
            <a:pPr indent="-349250" lvl="0" marL="342900" rtl="0" algn="l">
              <a:lnSpc>
                <a:spcPct val="90000"/>
              </a:lnSpc>
              <a:spcBef>
                <a:spcPts val="800"/>
              </a:spcBef>
              <a:spcAft>
                <a:spcPts val="0"/>
              </a:spcAft>
              <a:buClr>
                <a:srgbClr val="002B42"/>
              </a:buClr>
              <a:buSzPts val="1700"/>
              <a:buFont typeface="Arial"/>
              <a:buChar char="●"/>
            </a:pPr>
            <a:r>
              <a:rPr lang="en">
                <a:latin typeface="Lemon"/>
                <a:ea typeface="Lemon"/>
                <a:cs typeface="Lemon"/>
                <a:sym typeface="Lemon"/>
              </a:rPr>
              <a:t>/Root/DirA/DirC/File4</a:t>
            </a:r>
            <a:r>
              <a:rPr lang="en"/>
              <a:t>  is the path of File4 in the image to the right.</a:t>
            </a:r>
            <a:endParaRPr/>
          </a:p>
        </p:txBody>
      </p:sp>
      <p:pic>
        <p:nvPicPr>
          <p:cNvPr id="792" name="Google Shape;792;p99"/>
          <p:cNvPicPr preferRelativeResize="0"/>
          <p:nvPr/>
        </p:nvPicPr>
        <p:blipFill rotWithShape="1">
          <a:blip r:embed="rId3">
            <a:alphaModFix/>
          </a:blip>
          <a:srcRect b="0" l="0" r="0" t="0"/>
          <a:stretch/>
        </p:blipFill>
        <p:spPr>
          <a:xfrm>
            <a:off x="6200775" y="1278500"/>
            <a:ext cx="2489601" cy="2600600"/>
          </a:xfrm>
          <a:prstGeom prst="rect">
            <a:avLst/>
          </a:prstGeom>
          <a:noFill/>
          <a:ln>
            <a:noFill/>
          </a:ln>
        </p:spPr>
      </p:pic>
      <p:sp>
        <p:nvSpPr>
          <p:cNvPr id="793" name="Google Shape;793;p99"/>
          <p:cNvSpPr txBox="1"/>
          <p:nvPr/>
        </p:nvSpPr>
        <p:spPr>
          <a:xfrm>
            <a:off x="272400" y="152400"/>
            <a:ext cx="8571000" cy="960300"/>
          </a:xfrm>
          <a:prstGeom prst="rect">
            <a:avLst/>
          </a:prstGeom>
          <a:noFill/>
          <a:ln>
            <a:noFill/>
          </a:ln>
        </p:spPr>
        <p:txBody>
          <a:bodyPr anchorCtr="0" anchor="t" bIns="0" lIns="0" spcFirstLastPara="1" rIns="0" wrap="square" tIns="0">
            <a:normAutofit/>
          </a:bodyPr>
          <a:lstStyle/>
          <a:p>
            <a:pPr indent="0" lvl="0" marL="0" rtl="0" algn="l">
              <a:lnSpc>
                <a:spcPct val="90000"/>
              </a:lnSpc>
              <a:spcBef>
                <a:spcPts val="0"/>
              </a:spcBef>
              <a:spcAft>
                <a:spcPts val="0"/>
              </a:spcAft>
              <a:buNone/>
            </a:pPr>
            <a:r>
              <a:rPr b="1" lang="en" sz="3300">
                <a:solidFill>
                  <a:srgbClr val="1155CC"/>
                </a:solidFill>
                <a:latin typeface="Helvetica Neue"/>
                <a:ea typeface="Helvetica Neue"/>
                <a:cs typeface="Helvetica Neue"/>
                <a:sym typeface="Helvetica Neue"/>
              </a:rPr>
              <a:t>File paths</a:t>
            </a:r>
            <a:endParaRPr b="1" sz="3300">
              <a:solidFill>
                <a:srgbClr val="1155CC"/>
              </a:solidFill>
              <a:latin typeface="Helvetica Neue"/>
              <a:ea typeface="Helvetica Neue"/>
              <a:cs typeface="Helvetica Neue"/>
              <a:sym typeface="Helvetica Neue"/>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7" name="Shape 797"/>
        <p:cNvGrpSpPr/>
        <p:nvPr/>
      </p:nvGrpSpPr>
      <p:grpSpPr>
        <a:xfrm>
          <a:off x="0" y="0"/>
          <a:ext cx="0" cy="0"/>
          <a:chOff x="0" y="0"/>
          <a:chExt cx="0" cy="0"/>
        </a:xfrm>
      </p:grpSpPr>
      <p:sp>
        <p:nvSpPr>
          <p:cNvPr id="798" name="Google Shape;798;p100"/>
          <p:cNvSpPr txBox="1"/>
          <p:nvPr/>
        </p:nvSpPr>
        <p:spPr>
          <a:xfrm>
            <a:off x="135900" y="821200"/>
            <a:ext cx="8707800" cy="4085700"/>
          </a:xfrm>
          <a:prstGeom prst="rect">
            <a:avLst/>
          </a:prstGeom>
          <a:noFill/>
          <a:ln>
            <a:noFill/>
          </a:ln>
        </p:spPr>
        <p:txBody>
          <a:bodyPr anchorCtr="0" anchor="t" bIns="91425" lIns="91425" spcFirstLastPara="1" rIns="91425" wrap="square" tIns="91425">
            <a:spAutoFit/>
          </a:bodyPr>
          <a:lstStyle/>
          <a:p>
            <a:pPr indent="-355600" lvl="0" marL="457200" rtl="0" algn="l">
              <a:lnSpc>
                <a:spcPct val="115000"/>
              </a:lnSpc>
              <a:spcBef>
                <a:spcPts val="1000"/>
              </a:spcBef>
              <a:spcAft>
                <a:spcPts val="0"/>
              </a:spcAft>
              <a:buClr>
                <a:srgbClr val="002B42"/>
              </a:buClr>
              <a:buSzPts val="2000"/>
              <a:buChar char="●"/>
            </a:pPr>
            <a:r>
              <a:rPr lang="en" sz="2000">
                <a:solidFill>
                  <a:srgbClr val="002B42"/>
                </a:solidFill>
              </a:rPr>
              <a:t>Small dataset with 100k reads (for practice only).</a:t>
            </a:r>
            <a:endParaRPr sz="2000">
              <a:solidFill>
                <a:srgbClr val="002B42"/>
              </a:solidFill>
            </a:endParaRPr>
          </a:p>
          <a:p>
            <a:pPr indent="-355600" lvl="1" marL="914400" rtl="0" algn="l">
              <a:lnSpc>
                <a:spcPct val="115000"/>
              </a:lnSpc>
              <a:spcBef>
                <a:spcPts val="0"/>
              </a:spcBef>
              <a:spcAft>
                <a:spcPts val="0"/>
              </a:spcAft>
              <a:buClr>
                <a:srgbClr val="002B42"/>
              </a:buClr>
              <a:buSzPts val="2000"/>
              <a:buChar char="○"/>
            </a:pPr>
            <a:r>
              <a:rPr lang="en" sz="2000">
                <a:solidFill>
                  <a:srgbClr val="002B42"/>
                </a:solidFill>
              </a:rPr>
              <a:t>FASTQ to tallying counts.</a:t>
            </a:r>
            <a:endParaRPr sz="2000">
              <a:solidFill>
                <a:srgbClr val="002B42"/>
              </a:solidFill>
            </a:endParaRPr>
          </a:p>
          <a:p>
            <a:pPr indent="0" lvl="0" marL="0" rtl="0" algn="l">
              <a:lnSpc>
                <a:spcPct val="115000"/>
              </a:lnSpc>
              <a:spcBef>
                <a:spcPts val="1000"/>
              </a:spcBef>
              <a:spcAft>
                <a:spcPts val="0"/>
              </a:spcAft>
              <a:buNone/>
            </a:pPr>
            <a:r>
              <a:t/>
            </a:r>
            <a:endParaRPr sz="700">
              <a:solidFill>
                <a:srgbClr val="002B42"/>
              </a:solidFill>
            </a:endParaRPr>
          </a:p>
          <a:p>
            <a:pPr indent="-355600" lvl="0" marL="457200" rtl="0" algn="l">
              <a:lnSpc>
                <a:spcPct val="115000"/>
              </a:lnSpc>
              <a:spcBef>
                <a:spcPts val="1000"/>
              </a:spcBef>
              <a:spcAft>
                <a:spcPts val="0"/>
              </a:spcAft>
              <a:buClr>
                <a:srgbClr val="002B42"/>
              </a:buClr>
              <a:buSzPts val="2000"/>
              <a:buChar char="●"/>
            </a:pPr>
            <a:r>
              <a:rPr lang="en" sz="2000">
                <a:solidFill>
                  <a:srgbClr val="002B42"/>
                </a:solidFill>
              </a:rPr>
              <a:t>Analysis of real datasets can take time. Real sequenced read libraries can be found online </a:t>
            </a:r>
            <a:r>
              <a:rPr lang="en" sz="2000" u="sng">
                <a:solidFill>
                  <a:schemeClr val="hlink"/>
                </a:solidFill>
                <a:hlinkClick r:id="rId3"/>
              </a:rPr>
              <a:t>https://www.ncbi.nlm.nih.gov/sra/</a:t>
            </a:r>
            <a:r>
              <a:rPr lang="en" sz="2000">
                <a:solidFill>
                  <a:srgbClr val="002B42"/>
                </a:solidFill>
              </a:rPr>
              <a:t>. </a:t>
            </a:r>
            <a:endParaRPr sz="2000">
              <a:solidFill>
                <a:srgbClr val="002B42"/>
              </a:solidFill>
            </a:endParaRPr>
          </a:p>
          <a:p>
            <a:pPr indent="0" lvl="0" marL="457200" rtl="0" algn="l">
              <a:lnSpc>
                <a:spcPct val="115000"/>
              </a:lnSpc>
              <a:spcBef>
                <a:spcPts val="1000"/>
              </a:spcBef>
              <a:spcAft>
                <a:spcPts val="0"/>
              </a:spcAft>
              <a:buNone/>
            </a:pPr>
            <a:r>
              <a:t/>
            </a:r>
            <a:endParaRPr sz="700">
              <a:solidFill>
                <a:srgbClr val="002B42"/>
              </a:solidFill>
            </a:endParaRPr>
          </a:p>
          <a:p>
            <a:pPr indent="-355600" lvl="0" marL="457200" rtl="0" algn="l">
              <a:lnSpc>
                <a:spcPct val="115000"/>
              </a:lnSpc>
              <a:spcBef>
                <a:spcPts val="1000"/>
              </a:spcBef>
              <a:spcAft>
                <a:spcPts val="0"/>
              </a:spcAft>
              <a:buClr>
                <a:srgbClr val="002B42"/>
              </a:buClr>
              <a:buSzPts val="2000"/>
              <a:buChar char="●"/>
            </a:pPr>
            <a:r>
              <a:rPr lang="en" sz="2000">
                <a:solidFill>
                  <a:srgbClr val="002B42"/>
                </a:solidFill>
              </a:rPr>
              <a:t>The practice dataset has a low number of reads, which is not meaningful for differential gene expression analysis. Hence, for differential gene expression analysis use a real counts matrix, an example of which can be found at </a:t>
            </a:r>
            <a:r>
              <a:rPr lang="en" sz="2000" u="sng">
                <a:solidFill>
                  <a:schemeClr val="hlink"/>
                </a:solidFill>
                <a:hlinkClick r:id="rId4"/>
              </a:rPr>
              <a:t>https://www.ncbi.nlm.nih.gov/geo/query/acc.cgi?acc=GSE49712</a:t>
            </a:r>
            <a:r>
              <a:rPr lang="en" sz="2000">
                <a:solidFill>
                  <a:srgbClr val="002B42"/>
                </a:solidFill>
              </a:rPr>
              <a:t>. </a:t>
            </a:r>
            <a:endParaRPr sz="2000">
              <a:solidFill>
                <a:srgbClr val="002B42"/>
              </a:solidFill>
            </a:endParaRPr>
          </a:p>
        </p:txBody>
      </p:sp>
      <p:sp>
        <p:nvSpPr>
          <p:cNvPr id="799" name="Google Shape;799;p100"/>
          <p:cNvSpPr txBox="1"/>
          <p:nvPr/>
        </p:nvSpPr>
        <p:spPr>
          <a:xfrm>
            <a:off x="272400" y="152400"/>
            <a:ext cx="8571000" cy="736800"/>
          </a:xfrm>
          <a:prstGeom prst="rect">
            <a:avLst/>
          </a:prstGeom>
          <a:noFill/>
          <a:ln>
            <a:noFill/>
          </a:ln>
        </p:spPr>
        <p:txBody>
          <a:bodyPr anchorCtr="0" anchor="t" bIns="0" lIns="0" spcFirstLastPara="1" rIns="0" wrap="square" tIns="0">
            <a:normAutofit/>
          </a:bodyPr>
          <a:lstStyle/>
          <a:p>
            <a:pPr indent="0" lvl="0" marL="0" rtl="0" algn="l">
              <a:lnSpc>
                <a:spcPct val="90000"/>
              </a:lnSpc>
              <a:spcBef>
                <a:spcPts val="0"/>
              </a:spcBef>
              <a:spcAft>
                <a:spcPts val="0"/>
              </a:spcAft>
              <a:buNone/>
            </a:pPr>
            <a:r>
              <a:rPr b="1" lang="en" sz="3300">
                <a:solidFill>
                  <a:srgbClr val="1155CC"/>
                </a:solidFill>
                <a:latin typeface="Helvetica Neue"/>
                <a:ea typeface="Helvetica Neue"/>
                <a:cs typeface="Helvetica Neue"/>
                <a:sym typeface="Helvetica Neue"/>
              </a:rPr>
              <a:t>Dataset</a:t>
            </a:r>
            <a:endParaRPr b="1" sz="3300">
              <a:solidFill>
                <a:srgbClr val="1155CC"/>
              </a:solidFill>
              <a:latin typeface="Helvetica Neue"/>
              <a:ea typeface="Helvetica Neue"/>
              <a:cs typeface="Helvetica Neue"/>
              <a:sym typeface="Helvetica Neue"/>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3" name="Shape 803"/>
        <p:cNvGrpSpPr/>
        <p:nvPr/>
      </p:nvGrpSpPr>
      <p:grpSpPr>
        <a:xfrm>
          <a:off x="0" y="0"/>
          <a:ext cx="0" cy="0"/>
          <a:chOff x="0" y="0"/>
          <a:chExt cx="0" cy="0"/>
        </a:xfrm>
      </p:grpSpPr>
      <p:sp>
        <p:nvSpPr>
          <p:cNvPr id="804" name="Google Shape;804;p101"/>
          <p:cNvSpPr txBox="1"/>
          <p:nvPr>
            <p:ph type="title"/>
          </p:nvPr>
        </p:nvSpPr>
        <p:spPr>
          <a:xfrm>
            <a:off x="120000" y="-9"/>
            <a:ext cx="78867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RNA-seq - analysis workflow</a:t>
            </a:r>
            <a:endParaRPr/>
          </a:p>
        </p:txBody>
      </p:sp>
      <p:sp>
        <p:nvSpPr>
          <p:cNvPr id="805" name="Google Shape;805;p101"/>
          <p:cNvSpPr txBox="1"/>
          <p:nvPr/>
        </p:nvSpPr>
        <p:spPr>
          <a:xfrm>
            <a:off x="54700" y="2450550"/>
            <a:ext cx="3125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741B47"/>
                </a:solidFill>
                <a:latin typeface="Helvetica Neue"/>
                <a:ea typeface="Helvetica Neue"/>
                <a:cs typeface="Helvetica Neue"/>
                <a:sym typeface="Helvetica Neue"/>
              </a:rPr>
              <a:t>Session 1 Concepts: </a:t>
            </a:r>
            <a:endParaRPr b="1" sz="1200">
              <a:solidFill>
                <a:srgbClr val="741B47"/>
              </a:solidFill>
              <a:highlight>
                <a:srgbClr val="F7F6F3"/>
              </a:highlight>
            </a:endParaRPr>
          </a:p>
        </p:txBody>
      </p:sp>
      <p:sp>
        <p:nvSpPr>
          <p:cNvPr id="806" name="Google Shape;806;p101"/>
          <p:cNvSpPr/>
          <p:nvPr/>
        </p:nvSpPr>
        <p:spPr>
          <a:xfrm flipH="1">
            <a:off x="2835850" y="2015275"/>
            <a:ext cx="130200" cy="1492200"/>
          </a:xfrm>
          <a:prstGeom prst="rightBracket">
            <a:avLst>
              <a:gd fmla="val 8333"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101"/>
          <p:cNvSpPr txBox="1"/>
          <p:nvPr/>
        </p:nvSpPr>
        <p:spPr>
          <a:xfrm>
            <a:off x="43800" y="3886163"/>
            <a:ext cx="3125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741B47"/>
                </a:solidFill>
                <a:latin typeface="Helvetica Neue"/>
                <a:ea typeface="Helvetica Neue"/>
                <a:cs typeface="Helvetica Neue"/>
                <a:sym typeface="Helvetica Neue"/>
              </a:rPr>
              <a:t>Session 2 Concepts: </a:t>
            </a:r>
            <a:endParaRPr b="1" sz="1200">
              <a:solidFill>
                <a:srgbClr val="741B47"/>
              </a:solidFill>
              <a:highlight>
                <a:srgbClr val="F7F6F3"/>
              </a:highlight>
            </a:endParaRPr>
          </a:p>
          <a:p>
            <a:pPr indent="0" lvl="0" marL="0" rtl="0" algn="l">
              <a:spcBef>
                <a:spcPts val="0"/>
              </a:spcBef>
              <a:spcAft>
                <a:spcPts val="0"/>
              </a:spcAft>
              <a:buNone/>
            </a:pPr>
            <a:r>
              <a:t/>
            </a:r>
            <a:endParaRPr b="1">
              <a:solidFill>
                <a:srgbClr val="741B47"/>
              </a:solidFill>
              <a:latin typeface="Helvetica Neue"/>
              <a:ea typeface="Helvetica Neue"/>
              <a:cs typeface="Helvetica Neue"/>
              <a:sym typeface="Helvetica Neue"/>
            </a:endParaRPr>
          </a:p>
        </p:txBody>
      </p:sp>
      <p:sp>
        <p:nvSpPr>
          <p:cNvPr id="808" name="Google Shape;808;p101"/>
          <p:cNvSpPr/>
          <p:nvPr/>
        </p:nvSpPr>
        <p:spPr>
          <a:xfrm>
            <a:off x="3316325" y="2030150"/>
            <a:ext cx="1993500" cy="493800"/>
          </a:xfrm>
          <a:prstGeom prst="roundRect">
            <a:avLst>
              <a:gd fmla="val 16667" name="adj"/>
            </a:avLst>
          </a:prstGeom>
          <a:solidFill>
            <a:srgbClr val="EAD1DC"/>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Sequencer: Reads</a:t>
            </a:r>
            <a:r>
              <a:rPr lang="en"/>
              <a:t> </a:t>
            </a:r>
            <a:r>
              <a:rPr b="1" lang="en">
                <a:solidFill>
                  <a:schemeClr val="accent2"/>
                </a:solidFill>
              </a:rPr>
              <a:t>Fastq</a:t>
            </a:r>
            <a:endParaRPr b="1">
              <a:solidFill>
                <a:schemeClr val="accent2"/>
              </a:solidFill>
            </a:endParaRPr>
          </a:p>
        </p:txBody>
      </p:sp>
      <p:sp>
        <p:nvSpPr>
          <p:cNvPr id="809" name="Google Shape;809;p101"/>
          <p:cNvSpPr/>
          <p:nvPr/>
        </p:nvSpPr>
        <p:spPr>
          <a:xfrm>
            <a:off x="5445750" y="2030150"/>
            <a:ext cx="1727700" cy="493800"/>
          </a:xfrm>
          <a:prstGeom prst="roundRect">
            <a:avLst>
              <a:gd fmla="val 16667" name="adj"/>
            </a:avLst>
          </a:prstGeom>
          <a:solidFill>
            <a:srgbClr val="FCE5CD"/>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Quality check </a:t>
            </a:r>
            <a:r>
              <a:rPr lang="en"/>
              <a:t> </a:t>
            </a:r>
            <a:endParaRPr/>
          </a:p>
          <a:p>
            <a:pPr indent="0" lvl="0" marL="0" rtl="0" algn="ctr">
              <a:spcBef>
                <a:spcPts val="0"/>
              </a:spcBef>
              <a:spcAft>
                <a:spcPts val="0"/>
              </a:spcAft>
              <a:buNone/>
            </a:pPr>
            <a:r>
              <a:rPr b="1" lang="en">
                <a:solidFill>
                  <a:schemeClr val="accent2"/>
                </a:solidFill>
              </a:rPr>
              <a:t>FastQC </a:t>
            </a:r>
            <a:endParaRPr b="1">
              <a:solidFill>
                <a:schemeClr val="accent2"/>
              </a:solidFill>
            </a:endParaRPr>
          </a:p>
        </p:txBody>
      </p:sp>
      <p:sp>
        <p:nvSpPr>
          <p:cNvPr id="810" name="Google Shape;810;p101"/>
          <p:cNvSpPr/>
          <p:nvPr/>
        </p:nvSpPr>
        <p:spPr>
          <a:xfrm>
            <a:off x="3316325" y="3283863"/>
            <a:ext cx="1993500" cy="493800"/>
          </a:xfrm>
          <a:prstGeom prst="roundRect">
            <a:avLst>
              <a:gd fmla="val 16667" name="adj"/>
            </a:avLst>
          </a:prstGeom>
          <a:solidFill>
            <a:srgbClr val="F3F3F3"/>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Alignment/Mapping</a:t>
            </a:r>
            <a:endParaRPr b="1"/>
          </a:p>
          <a:p>
            <a:pPr indent="0" lvl="0" marL="0" rtl="0" algn="ctr">
              <a:spcBef>
                <a:spcPts val="0"/>
              </a:spcBef>
              <a:spcAft>
                <a:spcPts val="0"/>
              </a:spcAft>
              <a:buNone/>
            </a:pPr>
            <a:r>
              <a:rPr b="1" lang="en">
                <a:solidFill>
                  <a:schemeClr val="accent2"/>
                </a:solidFill>
              </a:rPr>
              <a:t>STAR</a:t>
            </a:r>
            <a:r>
              <a:rPr lang="en"/>
              <a:t> </a:t>
            </a:r>
            <a:endParaRPr/>
          </a:p>
        </p:txBody>
      </p:sp>
      <p:sp>
        <p:nvSpPr>
          <p:cNvPr id="811" name="Google Shape;811;p101"/>
          <p:cNvSpPr/>
          <p:nvPr/>
        </p:nvSpPr>
        <p:spPr>
          <a:xfrm>
            <a:off x="3316325" y="4488475"/>
            <a:ext cx="1993500" cy="493800"/>
          </a:xfrm>
          <a:prstGeom prst="roundRect">
            <a:avLst>
              <a:gd fmla="val 16667" name="adj"/>
            </a:avLst>
          </a:prstGeom>
          <a:solidFill>
            <a:srgbClr val="F7F6F3"/>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DGE</a:t>
            </a:r>
            <a:endParaRPr/>
          </a:p>
        </p:txBody>
      </p:sp>
      <p:sp>
        <p:nvSpPr>
          <p:cNvPr id="812" name="Google Shape;812;p101"/>
          <p:cNvSpPr/>
          <p:nvPr/>
        </p:nvSpPr>
        <p:spPr>
          <a:xfrm>
            <a:off x="3316325" y="3886175"/>
            <a:ext cx="1993500" cy="493800"/>
          </a:xfrm>
          <a:prstGeom prst="roundRect">
            <a:avLst>
              <a:gd fmla="val 16667" name="adj"/>
            </a:avLst>
          </a:prstGeom>
          <a:solidFill>
            <a:srgbClr val="F7F6F3"/>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1200">
                <a:solidFill>
                  <a:schemeClr val="dk1"/>
                </a:solidFill>
              </a:rPr>
              <a:t>Counting Reads </a:t>
            </a:r>
            <a:endParaRPr b="1" sz="1200">
              <a:solidFill>
                <a:schemeClr val="dk1"/>
              </a:solidFill>
            </a:endParaRPr>
          </a:p>
          <a:p>
            <a:pPr indent="0" lvl="0" marL="0" rtl="0" algn="ctr">
              <a:spcBef>
                <a:spcPts val="0"/>
              </a:spcBef>
              <a:spcAft>
                <a:spcPts val="0"/>
              </a:spcAft>
              <a:buNone/>
            </a:pPr>
            <a:r>
              <a:rPr b="1" lang="en">
                <a:solidFill>
                  <a:schemeClr val="accent2"/>
                </a:solidFill>
              </a:rPr>
              <a:t>featureCounts</a:t>
            </a:r>
            <a:endParaRPr b="1" sz="1200"/>
          </a:p>
        </p:txBody>
      </p:sp>
      <p:sp>
        <p:nvSpPr>
          <p:cNvPr id="813" name="Google Shape;813;p101"/>
          <p:cNvSpPr/>
          <p:nvPr/>
        </p:nvSpPr>
        <p:spPr>
          <a:xfrm>
            <a:off x="3316325" y="2681575"/>
            <a:ext cx="1993500" cy="493800"/>
          </a:xfrm>
          <a:prstGeom prst="roundRect">
            <a:avLst>
              <a:gd fmla="val 16667" name="adj"/>
            </a:avLst>
          </a:prstGeom>
          <a:solidFill>
            <a:srgbClr val="F3F3F3"/>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Trimming</a:t>
            </a:r>
            <a:endParaRPr b="1"/>
          </a:p>
          <a:p>
            <a:pPr indent="0" lvl="0" marL="0" rtl="0" algn="ctr">
              <a:spcBef>
                <a:spcPts val="0"/>
              </a:spcBef>
              <a:spcAft>
                <a:spcPts val="0"/>
              </a:spcAft>
              <a:buNone/>
            </a:pPr>
            <a:r>
              <a:rPr b="1" lang="en">
                <a:solidFill>
                  <a:schemeClr val="accent2"/>
                </a:solidFill>
              </a:rPr>
              <a:t>cutadapt</a:t>
            </a:r>
            <a:endParaRPr b="1">
              <a:solidFill>
                <a:schemeClr val="accent2"/>
              </a:solidFill>
            </a:endParaRPr>
          </a:p>
        </p:txBody>
      </p:sp>
      <p:sp>
        <p:nvSpPr>
          <p:cNvPr id="814" name="Google Shape;814;p101"/>
          <p:cNvSpPr/>
          <p:nvPr/>
        </p:nvSpPr>
        <p:spPr>
          <a:xfrm>
            <a:off x="5445750" y="2681575"/>
            <a:ext cx="1727700" cy="493800"/>
          </a:xfrm>
          <a:prstGeom prst="roundRect">
            <a:avLst>
              <a:gd fmla="val 16667" name="adj"/>
            </a:avLst>
          </a:prstGeom>
          <a:solidFill>
            <a:srgbClr val="F7F6F3"/>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Quality check </a:t>
            </a:r>
            <a:r>
              <a:rPr lang="en"/>
              <a:t> </a:t>
            </a:r>
            <a:endParaRPr/>
          </a:p>
          <a:p>
            <a:pPr indent="0" lvl="0" marL="0" rtl="0" algn="ctr">
              <a:spcBef>
                <a:spcPts val="0"/>
              </a:spcBef>
              <a:spcAft>
                <a:spcPts val="0"/>
              </a:spcAft>
              <a:buClr>
                <a:schemeClr val="dk1"/>
              </a:buClr>
              <a:buSzPts val="1100"/>
              <a:buFont typeface="Arial"/>
              <a:buNone/>
            </a:pPr>
            <a:r>
              <a:rPr b="1" lang="en">
                <a:solidFill>
                  <a:schemeClr val="accent2"/>
                </a:solidFill>
              </a:rPr>
              <a:t>FastQC</a:t>
            </a:r>
            <a:endParaRPr b="1">
              <a:solidFill>
                <a:schemeClr val="accent2"/>
              </a:solidFill>
            </a:endParaRPr>
          </a:p>
        </p:txBody>
      </p:sp>
      <p:sp>
        <p:nvSpPr>
          <p:cNvPr id="815" name="Google Shape;815;p101"/>
          <p:cNvSpPr/>
          <p:nvPr/>
        </p:nvSpPr>
        <p:spPr>
          <a:xfrm>
            <a:off x="5445750" y="3283875"/>
            <a:ext cx="1727700" cy="493800"/>
          </a:xfrm>
          <a:prstGeom prst="roundRect">
            <a:avLst>
              <a:gd fmla="val 16667" name="adj"/>
            </a:avLst>
          </a:prstGeom>
          <a:solidFill>
            <a:srgbClr val="F7F6F3"/>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Quality check </a:t>
            </a:r>
            <a:r>
              <a:rPr lang="en"/>
              <a:t> </a:t>
            </a:r>
            <a:endParaRPr/>
          </a:p>
          <a:p>
            <a:pPr indent="0" lvl="0" marL="0" rtl="0" algn="ctr">
              <a:spcBef>
                <a:spcPts val="0"/>
              </a:spcBef>
              <a:spcAft>
                <a:spcPts val="0"/>
              </a:spcAft>
              <a:buClr>
                <a:schemeClr val="dk1"/>
              </a:buClr>
              <a:buSzPts val="1100"/>
              <a:buFont typeface="Arial"/>
              <a:buNone/>
            </a:pPr>
            <a:r>
              <a:t/>
            </a:r>
            <a:endParaRPr b="1">
              <a:solidFill>
                <a:schemeClr val="accent2"/>
              </a:solidFill>
            </a:endParaRPr>
          </a:p>
        </p:txBody>
      </p:sp>
      <p:sp>
        <p:nvSpPr>
          <p:cNvPr id="816" name="Google Shape;816;p101"/>
          <p:cNvSpPr/>
          <p:nvPr/>
        </p:nvSpPr>
        <p:spPr>
          <a:xfrm>
            <a:off x="3316325" y="776450"/>
            <a:ext cx="1993500" cy="493800"/>
          </a:xfrm>
          <a:prstGeom prst="roundRect">
            <a:avLst>
              <a:gd fmla="val 16667" name="adj"/>
            </a:avLst>
          </a:prstGeom>
          <a:solidFill>
            <a:srgbClr val="F7F6F3"/>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Biological question</a:t>
            </a:r>
            <a:endParaRPr b="1">
              <a:solidFill>
                <a:schemeClr val="accent2"/>
              </a:solidFill>
            </a:endParaRPr>
          </a:p>
        </p:txBody>
      </p:sp>
      <p:sp>
        <p:nvSpPr>
          <p:cNvPr id="817" name="Google Shape;817;p101"/>
          <p:cNvSpPr/>
          <p:nvPr/>
        </p:nvSpPr>
        <p:spPr>
          <a:xfrm>
            <a:off x="3316325" y="1403288"/>
            <a:ext cx="1993500" cy="493800"/>
          </a:xfrm>
          <a:prstGeom prst="roundRect">
            <a:avLst>
              <a:gd fmla="val 16667" name="adj"/>
            </a:avLst>
          </a:prstGeom>
          <a:solidFill>
            <a:srgbClr val="F7F6F3"/>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Library preparation</a:t>
            </a:r>
            <a:endParaRPr b="1">
              <a:solidFill>
                <a:schemeClr val="accent2"/>
              </a:solidFill>
            </a:endParaRPr>
          </a:p>
        </p:txBody>
      </p:sp>
      <p:sp>
        <p:nvSpPr>
          <p:cNvPr id="818" name="Google Shape;818;p101"/>
          <p:cNvSpPr/>
          <p:nvPr/>
        </p:nvSpPr>
        <p:spPr>
          <a:xfrm>
            <a:off x="5445750" y="3893249"/>
            <a:ext cx="1727700" cy="493800"/>
          </a:xfrm>
          <a:prstGeom prst="roundRect">
            <a:avLst>
              <a:gd fmla="val 16667" name="adj"/>
            </a:avLst>
          </a:prstGeom>
          <a:solidFill>
            <a:srgbClr val="F7F6F3"/>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Quality check </a:t>
            </a:r>
            <a:r>
              <a:rPr lang="en"/>
              <a:t> </a:t>
            </a:r>
            <a:endParaRPr/>
          </a:p>
          <a:p>
            <a:pPr indent="0" lvl="0" marL="0" rtl="0" algn="ctr">
              <a:spcBef>
                <a:spcPts val="0"/>
              </a:spcBef>
              <a:spcAft>
                <a:spcPts val="0"/>
              </a:spcAft>
              <a:buClr>
                <a:schemeClr val="dk1"/>
              </a:buClr>
              <a:buSzPts val="1100"/>
              <a:buFont typeface="Arial"/>
              <a:buNone/>
            </a:pPr>
            <a:r>
              <a:t/>
            </a:r>
            <a:endParaRPr b="1">
              <a:solidFill>
                <a:schemeClr val="accent2"/>
              </a:solidFill>
            </a:endParaRPr>
          </a:p>
        </p:txBody>
      </p:sp>
      <p:sp>
        <p:nvSpPr>
          <p:cNvPr id="819" name="Google Shape;819;p101"/>
          <p:cNvSpPr/>
          <p:nvPr/>
        </p:nvSpPr>
        <p:spPr>
          <a:xfrm flipH="1">
            <a:off x="2817925" y="3893250"/>
            <a:ext cx="207300" cy="1088100"/>
          </a:xfrm>
          <a:prstGeom prst="rightBracket">
            <a:avLst>
              <a:gd fmla="val 8333"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101"/>
          <p:cNvSpPr txBox="1"/>
          <p:nvPr/>
        </p:nvSpPr>
        <p:spPr>
          <a:xfrm>
            <a:off x="7576000" y="3002800"/>
            <a:ext cx="15681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accent2"/>
                </a:solidFill>
                <a:latin typeface="Helvetica Neue"/>
                <a:ea typeface="Helvetica Neue"/>
                <a:cs typeface="Helvetica Neue"/>
                <a:sym typeface="Helvetica Neue"/>
              </a:rPr>
              <a:t>Session 2 Demo</a:t>
            </a:r>
            <a:endParaRPr b="1" sz="1200">
              <a:solidFill>
                <a:schemeClr val="accent2"/>
              </a:solidFill>
              <a:highlight>
                <a:srgbClr val="F7F6F3"/>
              </a:highlight>
            </a:endParaRPr>
          </a:p>
          <a:p>
            <a:pPr indent="0" lvl="0" marL="0" rtl="0" algn="l">
              <a:spcBef>
                <a:spcPts val="0"/>
              </a:spcBef>
              <a:spcAft>
                <a:spcPts val="0"/>
              </a:spcAft>
              <a:buNone/>
            </a:pPr>
            <a:r>
              <a:t/>
            </a:r>
            <a:endParaRPr b="1">
              <a:latin typeface="Helvetica Neue"/>
              <a:ea typeface="Helvetica Neue"/>
              <a:cs typeface="Helvetica Neue"/>
              <a:sym typeface="Helvetica Neue"/>
            </a:endParaRPr>
          </a:p>
        </p:txBody>
      </p:sp>
      <p:sp>
        <p:nvSpPr>
          <p:cNvPr id="821" name="Google Shape;821;p101"/>
          <p:cNvSpPr/>
          <p:nvPr/>
        </p:nvSpPr>
        <p:spPr>
          <a:xfrm flipH="1" rot="10800000">
            <a:off x="7309375" y="2015275"/>
            <a:ext cx="207300" cy="2473200"/>
          </a:xfrm>
          <a:prstGeom prst="rightBracket">
            <a:avLst>
              <a:gd fmla="val 8333"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22" name="Google Shape;822;p101"/>
          <p:cNvPicPr preferRelativeResize="0"/>
          <p:nvPr/>
        </p:nvPicPr>
        <p:blipFill>
          <a:blip r:embed="rId3">
            <a:alphaModFix/>
          </a:blip>
          <a:stretch>
            <a:fillRect/>
          </a:stretch>
        </p:blipFill>
        <p:spPr>
          <a:xfrm>
            <a:off x="6767525" y="147869"/>
            <a:ext cx="2011679" cy="512979"/>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6" name="Shape 826"/>
        <p:cNvGrpSpPr/>
        <p:nvPr/>
      </p:nvGrpSpPr>
      <p:grpSpPr>
        <a:xfrm>
          <a:off x="0" y="0"/>
          <a:ext cx="0" cy="0"/>
          <a:chOff x="0" y="0"/>
          <a:chExt cx="0" cy="0"/>
        </a:xfrm>
      </p:grpSpPr>
      <p:sp>
        <p:nvSpPr>
          <p:cNvPr id="827" name="Google Shape;827;p102"/>
          <p:cNvSpPr txBox="1"/>
          <p:nvPr>
            <p:ph type="title"/>
          </p:nvPr>
        </p:nvSpPr>
        <p:spPr>
          <a:xfrm>
            <a:off x="628650" y="280691"/>
            <a:ext cx="78867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Demo </a:t>
            </a:r>
            <a:endParaRPr/>
          </a:p>
        </p:txBody>
      </p:sp>
      <p:sp>
        <p:nvSpPr>
          <p:cNvPr id="828" name="Google Shape;828;p102"/>
          <p:cNvSpPr txBox="1"/>
          <p:nvPr>
            <p:ph idx="1" type="body"/>
          </p:nvPr>
        </p:nvSpPr>
        <p:spPr>
          <a:xfrm>
            <a:off x="628650" y="1017494"/>
            <a:ext cx="7886700" cy="3263400"/>
          </a:xfrm>
          <a:prstGeom prst="rect">
            <a:avLst/>
          </a:prstGeom>
        </p:spPr>
        <p:txBody>
          <a:bodyPr anchorCtr="0" anchor="t" bIns="0" lIns="0" spcFirstLastPara="1" rIns="0" wrap="square" tIns="0">
            <a:noAutofit/>
          </a:bodyPr>
          <a:lstStyle/>
          <a:p>
            <a:pPr indent="-365760" lvl="0" marL="457200" rtl="0" algn="l">
              <a:lnSpc>
                <a:spcPct val="70000"/>
              </a:lnSpc>
              <a:spcBef>
                <a:spcPts val="800"/>
              </a:spcBef>
              <a:spcAft>
                <a:spcPts val="0"/>
              </a:spcAft>
              <a:buSzPts val="2160"/>
              <a:buFont typeface="Arial"/>
              <a:buChar char="●"/>
            </a:pPr>
            <a:r>
              <a:rPr lang="en" sz="2160">
                <a:latin typeface="Arial"/>
                <a:ea typeface="Arial"/>
                <a:cs typeface="Arial"/>
                <a:sym typeface="Arial"/>
              </a:rPr>
              <a:t>Start Docker Desktop </a:t>
            </a:r>
            <a:endParaRPr sz="2460">
              <a:latin typeface="Arial"/>
              <a:ea typeface="Arial"/>
              <a:cs typeface="Arial"/>
              <a:sym typeface="Arial"/>
            </a:endParaRPr>
          </a:p>
          <a:p>
            <a:pPr indent="0" lvl="0" marL="0" rtl="0" algn="l">
              <a:lnSpc>
                <a:spcPct val="70000"/>
              </a:lnSpc>
              <a:spcBef>
                <a:spcPts val="800"/>
              </a:spcBef>
              <a:spcAft>
                <a:spcPts val="0"/>
              </a:spcAft>
              <a:buSzPts val="852"/>
              <a:buNone/>
            </a:pPr>
            <a:r>
              <a:t/>
            </a:r>
            <a:endParaRPr sz="2160">
              <a:latin typeface="Arial"/>
              <a:ea typeface="Arial"/>
              <a:cs typeface="Arial"/>
              <a:sym typeface="Arial"/>
            </a:endParaRPr>
          </a:p>
          <a:p>
            <a:pPr indent="-365760" lvl="0" marL="457200" rtl="0" algn="l">
              <a:lnSpc>
                <a:spcPct val="70000"/>
              </a:lnSpc>
              <a:spcBef>
                <a:spcPts val="800"/>
              </a:spcBef>
              <a:spcAft>
                <a:spcPts val="0"/>
              </a:spcAft>
              <a:buSzPts val="2160"/>
              <a:buFont typeface="Arial"/>
              <a:buChar char="●"/>
            </a:pPr>
            <a:r>
              <a:rPr lang="en" sz="2160">
                <a:latin typeface="Arial"/>
                <a:ea typeface="Arial"/>
                <a:cs typeface="Arial"/>
                <a:sym typeface="Arial"/>
              </a:rPr>
              <a:t>Uploading FASTQ files to Docker container</a:t>
            </a:r>
            <a:endParaRPr sz="2160">
              <a:latin typeface="Arial"/>
              <a:ea typeface="Arial"/>
              <a:cs typeface="Arial"/>
              <a:sym typeface="Arial"/>
            </a:endParaRPr>
          </a:p>
          <a:p>
            <a:pPr indent="0" lvl="0" marL="457200" rtl="0" algn="l">
              <a:lnSpc>
                <a:spcPct val="70000"/>
              </a:lnSpc>
              <a:spcBef>
                <a:spcPts val="800"/>
              </a:spcBef>
              <a:spcAft>
                <a:spcPts val="0"/>
              </a:spcAft>
              <a:buSzPts val="852"/>
              <a:buNone/>
            </a:pPr>
            <a:r>
              <a:t/>
            </a:r>
            <a:endParaRPr sz="2160">
              <a:latin typeface="Arial"/>
              <a:ea typeface="Arial"/>
              <a:cs typeface="Arial"/>
              <a:sym typeface="Arial"/>
            </a:endParaRPr>
          </a:p>
          <a:p>
            <a:pPr indent="-365760" lvl="0" marL="457200" rtl="0" algn="l">
              <a:lnSpc>
                <a:spcPct val="70000"/>
              </a:lnSpc>
              <a:spcBef>
                <a:spcPts val="800"/>
              </a:spcBef>
              <a:spcAft>
                <a:spcPts val="0"/>
              </a:spcAft>
              <a:buSzPts val="2160"/>
              <a:buFont typeface="Arial"/>
              <a:buChar char="●"/>
            </a:pPr>
            <a:r>
              <a:rPr lang="en" sz="2160">
                <a:latin typeface="Arial"/>
                <a:ea typeface="Arial"/>
                <a:cs typeface="Arial"/>
                <a:sym typeface="Arial"/>
              </a:rPr>
              <a:t>Running FASTQC</a:t>
            </a:r>
            <a:endParaRPr sz="2160">
              <a:latin typeface="Arial"/>
              <a:ea typeface="Arial"/>
              <a:cs typeface="Arial"/>
              <a:sym typeface="Arial"/>
            </a:endParaRPr>
          </a:p>
          <a:p>
            <a:pPr indent="0" lvl="0" marL="457200" rtl="0" algn="l">
              <a:lnSpc>
                <a:spcPct val="70000"/>
              </a:lnSpc>
              <a:spcBef>
                <a:spcPts val="800"/>
              </a:spcBef>
              <a:spcAft>
                <a:spcPts val="0"/>
              </a:spcAft>
              <a:buSzPts val="852"/>
              <a:buNone/>
            </a:pPr>
            <a:r>
              <a:t/>
            </a:r>
            <a:endParaRPr sz="2160">
              <a:latin typeface="Arial"/>
              <a:ea typeface="Arial"/>
              <a:cs typeface="Arial"/>
              <a:sym typeface="Arial"/>
            </a:endParaRPr>
          </a:p>
          <a:p>
            <a:pPr indent="-365760" lvl="0" marL="457200" rtl="0" algn="l">
              <a:lnSpc>
                <a:spcPct val="70000"/>
              </a:lnSpc>
              <a:spcBef>
                <a:spcPts val="800"/>
              </a:spcBef>
              <a:spcAft>
                <a:spcPts val="0"/>
              </a:spcAft>
              <a:buSzPts val="2160"/>
              <a:buFont typeface="Arial"/>
              <a:buChar char="●"/>
            </a:pPr>
            <a:r>
              <a:rPr lang="en" sz="2160"/>
              <a:t>Checking the adapter content</a:t>
            </a:r>
            <a:endParaRPr sz="2160"/>
          </a:p>
          <a:p>
            <a:pPr indent="0" lvl="0" marL="457200" rtl="0" algn="l">
              <a:lnSpc>
                <a:spcPct val="70000"/>
              </a:lnSpc>
              <a:spcBef>
                <a:spcPts val="800"/>
              </a:spcBef>
              <a:spcAft>
                <a:spcPts val="0"/>
              </a:spcAft>
              <a:buSzPts val="852"/>
              <a:buNone/>
            </a:pPr>
            <a:r>
              <a:t/>
            </a:r>
            <a:endParaRPr sz="2160"/>
          </a:p>
          <a:p>
            <a:pPr indent="0" lvl="0" marL="0" rtl="0" algn="l">
              <a:lnSpc>
                <a:spcPct val="70000"/>
              </a:lnSpc>
              <a:spcBef>
                <a:spcPts val="800"/>
              </a:spcBef>
              <a:spcAft>
                <a:spcPts val="0"/>
              </a:spcAft>
              <a:buSzPts val="852"/>
              <a:buNone/>
            </a:pPr>
            <a:r>
              <a:t/>
            </a:r>
            <a:endParaRPr sz="2160"/>
          </a:p>
          <a:p>
            <a:pPr indent="0" lvl="0" marL="457200" rtl="0" algn="l">
              <a:lnSpc>
                <a:spcPct val="70000"/>
              </a:lnSpc>
              <a:spcBef>
                <a:spcPts val="800"/>
              </a:spcBef>
              <a:spcAft>
                <a:spcPts val="0"/>
              </a:spcAft>
              <a:buSzPts val="852"/>
              <a:buNone/>
            </a:pPr>
            <a:r>
              <a:t/>
            </a:r>
            <a:endParaRPr sz="2160"/>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2" name="Shape 832"/>
        <p:cNvGrpSpPr/>
        <p:nvPr/>
      </p:nvGrpSpPr>
      <p:grpSpPr>
        <a:xfrm>
          <a:off x="0" y="0"/>
          <a:ext cx="0" cy="0"/>
          <a:chOff x="0" y="0"/>
          <a:chExt cx="0" cy="0"/>
        </a:xfrm>
      </p:grpSpPr>
      <p:sp>
        <p:nvSpPr>
          <p:cNvPr id="833" name="Google Shape;833;p103"/>
          <p:cNvSpPr txBox="1"/>
          <p:nvPr>
            <p:ph type="title"/>
          </p:nvPr>
        </p:nvSpPr>
        <p:spPr>
          <a:xfrm>
            <a:off x="628650" y="531341"/>
            <a:ext cx="78867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Knowledge check</a:t>
            </a:r>
            <a:endParaRPr/>
          </a:p>
        </p:txBody>
      </p:sp>
      <p:sp>
        <p:nvSpPr>
          <p:cNvPr id="834" name="Google Shape;834;p103"/>
          <p:cNvSpPr txBox="1"/>
          <p:nvPr>
            <p:ph idx="1" type="body"/>
          </p:nvPr>
        </p:nvSpPr>
        <p:spPr>
          <a:xfrm>
            <a:off x="628650" y="1369219"/>
            <a:ext cx="7886700" cy="3263400"/>
          </a:xfrm>
          <a:prstGeom prst="rect">
            <a:avLst/>
          </a:prstGeom>
        </p:spPr>
        <p:txBody>
          <a:bodyPr anchorCtr="0" anchor="t" bIns="0" lIns="0" spcFirstLastPara="1" rIns="0" wrap="square" tIns="0">
            <a:normAutofit/>
          </a:bodyPr>
          <a:lstStyle/>
          <a:p>
            <a:pPr indent="0" lvl="0" marL="0" rtl="0" algn="l">
              <a:spcBef>
                <a:spcPts val="800"/>
              </a:spcBef>
              <a:spcAft>
                <a:spcPts val="0"/>
              </a:spcAft>
              <a:buNone/>
            </a:pPr>
            <a:r>
              <a:rPr lang="en"/>
              <a:t>What is the </a:t>
            </a:r>
            <a:r>
              <a:rPr lang="en" u="sng"/>
              <a:t>sequence length</a:t>
            </a:r>
            <a:r>
              <a:rPr lang="en"/>
              <a:t> reported by the FASTQC run yesterday?</a:t>
            </a:r>
            <a:endParaRPr/>
          </a:p>
          <a:p>
            <a:pPr indent="-317500" lvl="0" marL="914400" rtl="0" algn="l">
              <a:spcBef>
                <a:spcPts val="800"/>
              </a:spcBef>
              <a:spcAft>
                <a:spcPts val="0"/>
              </a:spcAft>
              <a:buSzPts val="1400"/>
              <a:buAutoNum type="arabicPeriod"/>
            </a:pPr>
            <a:r>
              <a:rPr lang="en"/>
              <a:t>100000</a:t>
            </a:r>
            <a:endParaRPr/>
          </a:p>
          <a:p>
            <a:pPr indent="-317500" lvl="0" marL="914400" rtl="0" algn="l">
              <a:spcBef>
                <a:spcPts val="0"/>
              </a:spcBef>
              <a:spcAft>
                <a:spcPts val="0"/>
              </a:spcAft>
              <a:buSzPts val="1400"/>
              <a:buAutoNum type="arabicPeriod"/>
            </a:pPr>
            <a:r>
              <a:rPr lang="en"/>
              <a:t>50</a:t>
            </a:r>
            <a:endParaRPr/>
          </a:p>
          <a:p>
            <a:pPr indent="-317500" lvl="0" marL="914400" rtl="0" algn="l">
              <a:spcBef>
                <a:spcPts val="0"/>
              </a:spcBef>
              <a:spcAft>
                <a:spcPts val="0"/>
              </a:spcAft>
              <a:buSzPts val="1400"/>
              <a:buAutoNum type="arabicPeriod"/>
            </a:pPr>
            <a:r>
              <a:rPr lang="en"/>
              <a:t>0</a:t>
            </a:r>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8" name="Shape 838"/>
        <p:cNvGrpSpPr/>
        <p:nvPr/>
      </p:nvGrpSpPr>
      <p:grpSpPr>
        <a:xfrm>
          <a:off x="0" y="0"/>
          <a:ext cx="0" cy="0"/>
          <a:chOff x="0" y="0"/>
          <a:chExt cx="0" cy="0"/>
        </a:xfrm>
      </p:grpSpPr>
      <p:sp>
        <p:nvSpPr>
          <p:cNvPr id="839" name="Google Shape;839;p104"/>
          <p:cNvSpPr txBox="1"/>
          <p:nvPr>
            <p:ph type="title"/>
          </p:nvPr>
        </p:nvSpPr>
        <p:spPr>
          <a:xfrm>
            <a:off x="628650" y="531341"/>
            <a:ext cx="78867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Knowledge check</a:t>
            </a:r>
            <a:endParaRPr/>
          </a:p>
        </p:txBody>
      </p:sp>
      <p:sp>
        <p:nvSpPr>
          <p:cNvPr id="840" name="Google Shape;840;p104"/>
          <p:cNvSpPr txBox="1"/>
          <p:nvPr>
            <p:ph idx="1" type="body"/>
          </p:nvPr>
        </p:nvSpPr>
        <p:spPr>
          <a:xfrm>
            <a:off x="628650" y="1369219"/>
            <a:ext cx="7886700" cy="3263400"/>
          </a:xfrm>
          <a:prstGeom prst="rect">
            <a:avLst/>
          </a:prstGeom>
        </p:spPr>
        <p:txBody>
          <a:bodyPr anchorCtr="0" anchor="t" bIns="0" lIns="0" spcFirstLastPara="1" rIns="0" wrap="square" tIns="0">
            <a:normAutofit/>
          </a:bodyPr>
          <a:lstStyle/>
          <a:p>
            <a:pPr indent="0" lvl="0" marL="0" rtl="0" algn="l">
              <a:spcBef>
                <a:spcPts val="800"/>
              </a:spcBef>
              <a:spcAft>
                <a:spcPts val="0"/>
              </a:spcAft>
              <a:buNone/>
            </a:pPr>
            <a:r>
              <a:rPr lang="en"/>
              <a:t>What is the sequence length reported by the FASTQC run?</a:t>
            </a:r>
            <a:endParaRPr/>
          </a:p>
          <a:p>
            <a:pPr indent="-317500" lvl="0" marL="914400" rtl="0" algn="l">
              <a:spcBef>
                <a:spcPts val="800"/>
              </a:spcBef>
              <a:spcAft>
                <a:spcPts val="0"/>
              </a:spcAft>
              <a:buSzPts val="1400"/>
              <a:buAutoNum type="arabicPeriod"/>
            </a:pPr>
            <a:r>
              <a:rPr lang="en"/>
              <a:t>100000</a:t>
            </a:r>
            <a:endParaRPr/>
          </a:p>
          <a:p>
            <a:pPr indent="-317500" lvl="0" marL="914400" rtl="0" algn="l">
              <a:spcBef>
                <a:spcPts val="0"/>
              </a:spcBef>
              <a:spcAft>
                <a:spcPts val="0"/>
              </a:spcAft>
              <a:buClr>
                <a:schemeClr val="accent6"/>
              </a:buClr>
              <a:buSzPts val="1400"/>
              <a:buAutoNum type="arabicPeriod"/>
            </a:pPr>
            <a:r>
              <a:rPr b="1" lang="en">
                <a:solidFill>
                  <a:schemeClr val="accent6"/>
                </a:solidFill>
              </a:rPr>
              <a:t>50</a:t>
            </a:r>
            <a:endParaRPr b="1">
              <a:solidFill>
                <a:schemeClr val="accent6"/>
              </a:solidFill>
            </a:endParaRPr>
          </a:p>
          <a:p>
            <a:pPr indent="-317500" lvl="0" marL="914400" rtl="0" algn="l">
              <a:spcBef>
                <a:spcPts val="0"/>
              </a:spcBef>
              <a:spcAft>
                <a:spcPts val="0"/>
              </a:spcAft>
              <a:buSzPts val="1400"/>
              <a:buAutoNum type="arabicPeriod"/>
            </a:pPr>
            <a:r>
              <a:rPr lang="en"/>
              <a:t>0</a:t>
            </a:r>
            <a:endParaRPr/>
          </a:p>
        </p:txBody>
      </p:sp>
      <p:pic>
        <p:nvPicPr>
          <p:cNvPr id="841" name="Google Shape;841;p104"/>
          <p:cNvPicPr preferRelativeResize="0"/>
          <p:nvPr/>
        </p:nvPicPr>
        <p:blipFill>
          <a:blip r:embed="rId3">
            <a:alphaModFix/>
          </a:blip>
          <a:stretch>
            <a:fillRect/>
          </a:stretch>
        </p:blipFill>
        <p:spPr>
          <a:xfrm>
            <a:off x="3028950" y="2296057"/>
            <a:ext cx="5486401" cy="2534717"/>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5" name="Shape 845"/>
        <p:cNvGrpSpPr/>
        <p:nvPr/>
      </p:nvGrpSpPr>
      <p:grpSpPr>
        <a:xfrm>
          <a:off x="0" y="0"/>
          <a:ext cx="0" cy="0"/>
          <a:chOff x="0" y="0"/>
          <a:chExt cx="0" cy="0"/>
        </a:xfrm>
      </p:grpSpPr>
      <p:sp>
        <p:nvSpPr>
          <p:cNvPr id="846" name="Google Shape;846;p105"/>
          <p:cNvSpPr txBox="1"/>
          <p:nvPr>
            <p:ph type="title"/>
          </p:nvPr>
        </p:nvSpPr>
        <p:spPr>
          <a:xfrm>
            <a:off x="118872" y="0"/>
            <a:ext cx="78867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Redo QC to ensure satisfactory quality</a:t>
            </a:r>
            <a:endParaRPr/>
          </a:p>
        </p:txBody>
      </p:sp>
      <p:sp>
        <p:nvSpPr>
          <p:cNvPr id="847" name="Google Shape;847;p105"/>
          <p:cNvSpPr txBox="1"/>
          <p:nvPr>
            <p:ph idx="1" type="body"/>
          </p:nvPr>
        </p:nvSpPr>
        <p:spPr>
          <a:xfrm>
            <a:off x="628650" y="1369219"/>
            <a:ext cx="7886700" cy="3263400"/>
          </a:xfrm>
          <a:prstGeom prst="rect">
            <a:avLst/>
          </a:prstGeom>
        </p:spPr>
        <p:txBody>
          <a:bodyPr anchorCtr="0" anchor="t" bIns="0" lIns="0" spcFirstLastPara="1" rIns="0" wrap="square" tIns="0">
            <a:normAutofit/>
          </a:bodyPr>
          <a:lstStyle/>
          <a:p>
            <a:pPr indent="-317500" lvl="0" marL="457200" rtl="0" algn="l">
              <a:spcBef>
                <a:spcPts val="800"/>
              </a:spcBef>
              <a:spcAft>
                <a:spcPts val="0"/>
              </a:spcAft>
              <a:buSzPts val="1400"/>
              <a:buChar char="●"/>
            </a:pPr>
            <a:r>
              <a:rPr lang="en"/>
              <a:t>Run FastQC.</a:t>
            </a:r>
            <a:endParaRPr/>
          </a:p>
          <a:p>
            <a:pPr indent="0" lvl="0" marL="457200" rtl="0" algn="l">
              <a:spcBef>
                <a:spcPts val="800"/>
              </a:spcBef>
              <a:spcAft>
                <a:spcPts val="0"/>
              </a:spcAft>
              <a:buNone/>
            </a:pPr>
            <a:r>
              <a:t/>
            </a:r>
            <a:endParaRPr/>
          </a:p>
          <a:p>
            <a:pPr indent="-317500" lvl="0" marL="457200" rtl="0" algn="l">
              <a:spcBef>
                <a:spcPts val="800"/>
              </a:spcBef>
              <a:spcAft>
                <a:spcPts val="0"/>
              </a:spcAft>
              <a:buSzPts val="1400"/>
              <a:buChar char="●"/>
            </a:pPr>
            <a:r>
              <a:rPr lang="en"/>
              <a:t>Is the adapter content gone?</a:t>
            </a:r>
            <a:endParaRPr/>
          </a:p>
          <a:p>
            <a:pPr indent="0" lvl="0" marL="457200" rtl="0" algn="l">
              <a:spcBef>
                <a:spcPts val="80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34"/>
          <p:cNvSpPr txBox="1"/>
          <p:nvPr>
            <p:ph type="title"/>
          </p:nvPr>
        </p:nvSpPr>
        <p:spPr>
          <a:xfrm>
            <a:off x="628650" y="531341"/>
            <a:ext cx="7886700" cy="736800"/>
          </a:xfrm>
          <a:prstGeom prst="rect">
            <a:avLst/>
          </a:prstGeom>
        </p:spPr>
        <p:txBody>
          <a:bodyPr anchorCtr="0" anchor="t" bIns="0" lIns="0" spcFirstLastPara="1" rIns="0" wrap="square" tIns="0">
            <a:normAutofit fontScale="90000"/>
          </a:bodyPr>
          <a:lstStyle/>
          <a:p>
            <a:pPr indent="0" lvl="0" marL="0" rtl="0" algn="l">
              <a:spcBef>
                <a:spcPts val="0"/>
              </a:spcBef>
              <a:spcAft>
                <a:spcPts val="0"/>
              </a:spcAft>
              <a:buNone/>
            </a:pPr>
            <a:r>
              <a:rPr lang="en"/>
              <a:t>Library preparation affects the downstream analysis  </a:t>
            </a:r>
            <a:endParaRPr/>
          </a:p>
        </p:txBody>
      </p:sp>
      <p:sp>
        <p:nvSpPr>
          <p:cNvPr id="170" name="Google Shape;170;p34"/>
          <p:cNvSpPr txBox="1"/>
          <p:nvPr/>
        </p:nvSpPr>
        <p:spPr>
          <a:xfrm>
            <a:off x="695150" y="1731050"/>
            <a:ext cx="8087100" cy="21240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SzPts val="1800"/>
              <a:buFont typeface="Helvetica Neue"/>
              <a:buChar char="●"/>
            </a:pPr>
            <a:r>
              <a:rPr lang="en" sz="1800">
                <a:latin typeface="Helvetica Neue"/>
                <a:ea typeface="Helvetica Neue"/>
                <a:cs typeface="Helvetica Neue"/>
                <a:sym typeface="Helvetica Neue"/>
              </a:rPr>
              <a:t>RNA quality is fundamental </a:t>
            </a:r>
            <a:endParaRPr sz="1800">
              <a:latin typeface="Helvetica Neue"/>
              <a:ea typeface="Helvetica Neue"/>
              <a:cs typeface="Helvetica Neue"/>
              <a:sym typeface="Helvetica Neue"/>
            </a:endParaRPr>
          </a:p>
          <a:p>
            <a:pPr indent="0" lvl="0" marL="0" rtl="0" algn="l">
              <a:spcBef>
                <a:spcPts val="0"/>
              </a:spcBef>
              <a:spcAft>
                <a:spcPts val="0"/>
              </a:spcAft>
              <a:buNone/>
            </a:pPr>
            <a:r>
              <a:t/>
            </a:r>
            <a:endParaRPr sz="1800">
              <a:latin typeface="Helvetica Neue"/>
              <a:ea typeface="Helvetica Neue"/>
              <a:cs typeface="Helvetica Neue"/>
              <a:sym typeface="Helvetica Neue"/>
            </a:endParaRPr>
          </a:p>
          <a:p>
            <a:pPr indent="-342900" lvl="0" marL="457200" rtl="0" algn="l">
              <a:spcBef>
                <a:spcPts val="0"/>
              </a:spcBef>
              <a:spcAft>
                <a:spcPts val="0"/>
              </a:spcAft>
              <a:buSzPts val="1800"/>
              <a:buFont typeface="Helvetica Neue"/>
              <a:buChar char="●"/>
            </a:pPr>
            <a:r>
              <a:rPr lang="en" sz="1800">
                <a:latin typeface="Helvetica Neue"/>
                <a:ea typeface="Helvetica Neue"/>
                <a:cs typeface="Helvetica Neue"/>
                <a:sym typeface="Helvetica Neue"/>
              </a:rPr>
              <a:t>RNA extraction method can affect the transcript abundance  </a:t>
            </a:r>
            <a:endParaRPr sz="1800">
              <a:latin typeface="Helvetica Neue"/>
              <a:ea typeface="Helvetica Neue"/>
              <a:cs typeface="Helvetica Neue"/>
              <a:sym typeface="Helvetica Neue"/>
            </a:endParaRPr>
          </a:p>
          <a:p>
            <a:pPr indent="0" lvl="0" marL="0" rtl="0" algn="l">
              <a:spcBef>
                <a:spcPts val="0"/>
              </a:spcBef>
              <a:spcAft>
                <a:spcPts val="0"/>
              </a:spcAft>
              <a:buNone/>
            </a:pPr>
            <a:r>
              <a:t/>
            </a:r>
            <a:endParaRPr sz="1800">
              <a:latin typeface="Helvetica Neue"/>
              <a:ea typeface="Helvetica Neue"/>
              <a:cs typeface="Helvetica Neue"/>
              <a:sym typeface="Helvetica Neue"/>
            </a:endParaRPr>
          </a:p>
          <a:p>
            <a:pPr indent="-342900" lvl="0" marL="457200" rtl="0" algn="l">
              <a:spcBef>
                <a:spcPts val="0"/>
              </a:spcBef>
              <a:spcAft>
                <a:spcPts val="0"/>
              </a:spcAft>
              <a:buSzPts val="1800"/>
              <a:buFont typeface="Helvetica Neue"/>
              <a:buChar char="●"/>
            </a:pPr>
            <a:r>
              <a:rPr lang="en" sz="1800">
                <a:latin typeface="Helvetica Neue"/>
                <a:ea typeface="Helvetica Neue"/>
                <a:cs typeface="Helvetica Neue"/>
                <a:sym typeface="Helvetica Neue"/>
              </a:rPr>
              <a:t>Choice of platform and library preparation protocol </a:t>
            </a:r>
            <a:endParaRPr sz="1800">
              <a:latin typeface="Helvetica Neue"/>
              <a:ea typeface="Helvetica Neue"/>
              <a:cs typeface="Helvetica Neue"/>
              <a:sym typeface="Helvetica Neue"/>
            </a:endParaRPr>
          </a:p>
          <a:p>
            <a:pPr indent="0" lvl="0" marL="0" rtl="0" algn="l">
              <a:spcBef>
                <a:spcPts val="0"/>
              </a:spcBef>
              <a:spcAft>
                <a:spcPts val="0"/>
              </a:spcAft>
              <a:buNone/>
            </a:pPr>
            <a:r>
              <a:t/>
            </a:r>
            <a:endParaRPr sz="1800">
              <a:latin typeface="Helvetica Neue"/>
              <a:ea typeface="Helvetica Neue"/>
              <a:cs typeface="Helvetica Neue"/>
              <a:sym typeface="Helvetica Neue"/>
            </a:endParaRPr>
          </a:p>
          <a:p>
            <a:pPr indent="-342900" lvl="0" marL="457200" rtl="0" algn="l">
              <a:spcBef>
                <a:spcPts val="0"/>
              </a:spcBef>
              <a:spcAft>
                <a:spcPts val="0"/>
              </a:spcAft>
              <a:buSzPts val="1800"/>
              <a:buFont typeface="Helvetica Neue"/>
              <a:buChar char="●"/>
            </a:pPr>
            <a:r>
              <a:rPr lang="en" sz="1800">
                <a:latin typeface="Helvetica Neue"/>
                <a:ea typeface="Helvetica Neue"/>
                <a:cs typeface="Helvetica Neue"/>
                <a:sym typeface="Helvetica Neue"/>
              </a:rPr>
              <a:t>Meta-analysis of transcriptome datasets can introduce batches effects</a:t>
            </a:r>
            <a:endParaRPr sz="1800">
              <a:latin typeface="Helvetica Neue"/>
              <a:ea typeface="Helvetica Neue"/>
              <a:cs typeface="Helvetica Neue"/>
              <a:sym typeface="Helvetica Neue"/>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1" name="Shape 851"/>
        <p:cNvGrpSpPr/>
        <p:nvPr/>
      </p:nvGrpSpPr>
      <p:grpSpPr>
        <a:xfrm>
          <a:off x="0" y="0"/>
          <a:ext cx="0" cy="0"/>
          <a:chOff x="0" y="0"/>
          <a:chExt cx="0" cy="0"/>
        </a:xfrm>
      </p:grpSpPr>
      <p:sp>
        <p:nvSpPr>
          <p:cNvPr id="852" name="Google Shape;852;p106"/>
          <p:cNvSpPr txBox="1"/>
          <p:nvPr>
            <p:ph type="title"/>
          </p:nvPr>
        </p:nvSpPr>
        <p:spPr>
          <a:xfrm>
            <a:off x="628650" y="531341"/>
            <a:ext cx="78867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Demo using Docker</a:t>
            </a:r>
            <a:endParaRPr/>
          </a:p>
        </p:txBody>
      </p:sp>
      <p:sp>
        <p:nvSpPr>
          <p:cNvPr id="853" name="Google Shape;853;p106"/>
          <p:cNvSpPr txBox="1"/>
          <p:nvPr>
            <p:ph idx="1" type="body"/>
          </p:nvPr>
        </p:nvSpPr>
        <p:spPr>
          <a:xfrm>
            <a:off x="628650" y="1322294"/>
            <a:ext cx="7886700" cy="3263400"/>
          </a:xfrm>
          <a:prstGeom prst="rect">
            <a:avLst/>
          </a:prstGeom>
        </p:spPr>
        <p:txBody>
          <a:bodyPr anchorCtr="0" anchor="t" bIns="0" lIns="0" spcFirstLastPara="1" rIns="0" wrap="square" tIns="0">
            <a:normAutofit/>
          </a:bodyPr>
          <a:lstStyle/>
          <a:p>
            <a:pPr indent="0" lvl="0" marL="0" rtl="0" algn="l">
              <a:spcBef>
                <a:spcPts val="800"/>
              </a:spcBef>
              <a:spcAft>
                <a:spcPts val="0"/>
              </a:spcAft>
              <a:buNone/>
            </a:pPr>
            <a:r>
              <a:t/>
            </a:r>
            <a:endParaRPr sz="2400">
              <a:latin typeface="Arial"/>
              <a:ea typeface="Arial"/>
              <a:cs typeface="Arial"/>
              <a:sym typeface="Arial"/>
            </a:endParaRPr>
          </a:p>
          <a:p>
            <a:pPr indent="-381000" lvl="0" marL="457200" rtl="0" algn="l">
              <a:spcBef>
                <a:spcPts val="800"/>
              </a:spcBef>
              <a:spcAft>
                <a:spcPts val="0"/>
              </a:spcAft>
              <a:buSzPts val="2400"/>
              <a:buFont typeface="Arial"/>
              <a:buChar char="●"/>
            </a:pPr>
            <a:r>
              <a:rPr lang="en" sz="2400">
                <a:latin typeface="Arial"/>
                <a:ea typeface="Arial"/>
                <a:cs typeface="Arial"/>
                <a:sym typeface="Arial"/>
              </a:rPr>
              <a:t>Run STAR to align the reads to the reference genome</a:t>
            </a:r>
            <a:endParaRPr sz="2400">
              <a:latin typeface="Arial"/>
              <a:ea typeface="Arial"/>
              <a:cs typeface="Arial"/>
              <a:sym typeface="Arial"/>
            </a:endParaRPr>
          </a:p>
          <a:p>
            <a:pPr indent="0" lvl="0" marL="0" rtl="0" algn="l">
              <a:spcBef>
                <a:spcPts val="800"/>
              </a:spcBef>
              <a:spcAft>
                <a:spcPts val="0"/>
              </a:spcAft>
              <a:buNone/>
            </a:pPr>
            <a:r>
              <a:t/>
            </a:r>
            <a:endParaRPr sz="2400">
              <a:latin typeface="Arial"/>
              <a:ea typeface="Arial"/>
              <a:cs typeface="Arial"/>
              <a:sym typeface="Arial"/>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7" name="Shape 857"/>
        <p:cNvGrpSpPr/>
        <p:nvPr/>
      </p:nvGrpSpPr>
      <p:grpSpPr>
        <a:xfrm>
          <a:off x="0" y="0"/>
          <a:ext cx="0" cy="0"/>
          <a:chOff x="0" y="0"/>
          <a:chExt cx="0" cy="0"/>
        </a:xfrm>
      </p:grpSpPr>
      <p:sp>
        <p:nvSpPr>
          <p:cNvPr id="858" name="Google Shape;858;p107"/>
          <p:cNvSpPr txBox="1"/>
          <p:nvPr>
            <p:ph type="title"/>
          </p:nvPr>
        </p:nvSpPr>
        <p:spPr>
          <a:xfrm>
            <a:off x="628650" y="531341"/>
            <a:ext cx="7886700" cy="736800"/>
          </a:xfrm>
          <a:prstGeom prst="rect">
            <a:avLst/>
          </a:prstGeom>
        </p:spPr>
        <p:txBody>
          <a:bodyPr anchorCtr="0" anchor="t" bIns="0" lIns="0" spcFirstLastPara="1" rIns="0" wrap="square" tIns="0">
            <a:normAutofit fontScale="90000"/>
          </a:bodyPr>
          <a:lstStyle/>
          <a:p>
            <a:pPr indent="0" lvl="0" marL="0" rtl="0" algn="ctr">
              <a:spcBef>
                <a:spcPts val="0"/>
              </a:spcBef>
              <a:spcAft>
                <a:spcPts val="0"/>
              </a:spcAft>
              <a:buNone/>
            </a:pPr>
            <a:r>
              <a:rPr lang="en">
                <a:solidFill>
                  <a:srgbClr val="A64D79"/>
                </a:solidFill>
              </a:rPr>
              <a:t>Break (5 min) </a:t>
            </a:r>
            <a:endParaRPr>
              <a:solidFill>
                <a:srgbClr val="A64D79"/>
              </a:solidFil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Need help? Please drop a question in the chat or speak up</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859" name="Google Shape;859;p107"/>
          <p:cNvSpPr txBox="1"/>
          <p:nvPr/>
        </p:nvSpPr>
        <p:spPr>
          <a:xfrm>
            <a:off x="287325" y="3993875"/>
            <a:ext cx="7886700" cy="10851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n" sz="2200">
                <a:solidFill>
                  <a:schemeClr val="accent2"/>
                </a:solidFill>
              </a:rPr>
              <a:t>Please take the survey:</a:t>
            </a:r>
            <a:endParaRPr b="1" sz="2200">
              <a:solidFill>
                <a:schemeClr val="accent2"/>
              </a:solidFill>
            </a:endParaRPr>
          </a:p>
          <a:p>
            <a:pPr indent="0" lvl="0" marL="0" rtl="0" algn="l">
              <a:lnSpc>
                <a:spcPct val="90000"/>
              </a:lnSpc>
              <a:spcBef>
                <a:spcPts val="0"/>
              </a:spcBef>
              <a:spcAft>
                <a:spcPts val="0"/>
              </a:spcAft>
              <a:buNone/>
            </a:pPr>
            <a:r>
              <a:rPr b="1" lang="en" sz="2200">
                <a:solidFill>
                  <a:schemeClr val="accent2"/>
                </a:solidFill>
              </a:rPr>
              <a:t> </a:t>
            </a:r>
            <a:r>
              <a:rPr lang="en" sz="2100" u="sng">
                <a:solidFill>
                  <a:schemeClr val="hlink"/>
                </a:solidFill>
                <a:hlinkClick r:id="rId3"/>
              </a:rPr>
              <a:t>https://www.surveymonkey.com/r/F75J6VZ</a:t>
            </a:r>
            <a:endParaRPr sz="2100">
              <a:solidFill>
                <a:schemeClr val="dk1"/>
              </a:solidFill>
            </a:endParaRPr>
          </a:p>
          <a:p>
            <a:pPr indent="0" lvl="0" marL="0" rtl="0" algn="l">
              <a:lnSpc>
                <a:spcPct val="90000"/>
              </a:lnSpc>
              <a:spcBef>
                <a:spcPts val="0"/>
              </a:spcBef>
              <a:spcAft>
                <a:spcPts val="0"/>
              </a:spcAft>
              <a:buNone/>
            </a:pPr>
            <a:r>
              <a:t/>
            </a:r>
            <a:endParaRPr sz="2100">
              <a:solidFill>
                <a:schemeClr val="dk1"/>
              </a:solidFill>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3" name="Shape 863"/>
        <p:cNvGrpSpPr/>
        <p:nvPr/>
      </p:nvGrpSpPr>
      <p:grpSpPr>
        <a:xfrm>
          <a:off x="0" y="0"/>
          <a:ext cx="0" cy="0"/>
          <a:chOff x="0" y="0"/>
          <a:chExt cx="0" cy="0"/>
        </a:xfrm>
      </p:grpSpPr>
      <p:sp>
        <p:nvSpPr>
          <p:cNvPr id="864" name="Google Shape;864;p108"/>
          <p:cNvSpPr txBox="1"/>
          <p:nvPr>
            <p:ph type="title"/>
          </p:nvPr>
        </p:nvSpPr>
        <p:spPr>
          <a:xfrm>
            <a:off x="120000" y="-9"/>
            <a:ext cx="78867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RNA-seq - analysis workflow</a:t>
            </a:r>
            <a:endParaRPr/>
          </a:p>
        </p:txBody>
      </p:sp>
      <p:sp>
        <p:nvSpPr>
          <p:cNvPr id="865" name="Google Shape;865;p108"/>
          <p:cNvSpPr txBox="1"/>
          <p:nvPr/>
        </p:nvSpPr>
        <p:spPr>
          <a:xfrm>
            <a:off x="54700" y="2450550"/>
            <a:ext cx="3125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741B47"/>
                </a:solidFill>
                <a:latin typeface="Helvetica Neue"/>
                <a:ea typeface="Helvetica Neue"/>
                <a:cs typeface="Helvetica Neue"/>
                <a:sym typeface="Helvetica Neue"/>
              </a:rPr>
              <a:t>Session 1 Concepts: </a:t>
            </a:r>
            <a:endParaRPr b="1" sz="1200">
              <a:solidFill>
                <a:srgbClr val="741B47"/>
              </a:solidFill>
              <a:highlight>
                <a:srgbClr val="F7F6F3"/>
              </a:highlight>
            </a:endParaRPr>
          </a:p>
        </p:txBody>
      </p:sp>
      <p:sp>
        <p:nvSpPr>
          <p:cNvPr id="866" name="Google Shape;866;p108"/>
          <p:cNvSpPr/>
          <p:nvPr/>
        </p:nvSpPr>
        <p:spPr>
          <a:xfrm flipH="1">
            <a:off x="2835850" y="2015275"/>
            <a:ext cx="130200" cy="1492200"/>
          </a:xfrm>
          <a:prstGeom prst="rightBracket">
            <a:avLst>
              <a:gd fmla="val 8333"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108"/>
          <p:cNvSpPr txBox="1"/>
          <p:nvPr/>
        </p:nvSpPr>
        <p:spPr>
          <a:xfrm>
            <a:off x="43800" y="3886163"/>
            <a:ext cx="3125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741B47"/>
                </a:solidFill>
                <a:latin typeface="Helvetica Neue"/>
                <a:ea typeface="Helvetica Neue"/>
                <a:cs typeface="Helvetica Neue"/>
                <a:sym typeface="Helvetica Neue"/>
              </a:rPr>
              <a:t>Session 2 Concepts: </a:t>
            </a:r>
            <a:endParaRPr b="1" sz="1200">
              <a:solidFill>
                <a:srgbClr val="741B47"/>
              </a:solidFill>
              <a:highlight>
                <a:srgbClr val="F7F6F3"/>
              </a:highlight>
            </a:endParaRPr>
          </a:p>
          <a:p>
            <a:pPr indent="0" lvl="0" marL="0" rtl="0" algn="l">
              <a:spcBef>
                <a:spcPts val="0"/>
              </a:spcBef>
              <a:spcAft>
                <a:spcPts val="0"/>
              </a:spcAft>
              <a:buNone/>
            </a:pPr>
            <a:r>
              <a:t/>
            </a:r>
            <a:endParaRPr b="1">
              <a:solidFill>
                <a:srgbClr val="741B47"/>
              </a:solidFill>
              <a:latin typeface="Helvetica Neue"/>
              <a:ea typeface="Helvetica Neue"/>
              <a:cs typeface="Helvetica Neue"/>
              <a:sym typeface="Helvetica Neue"/>
            </a:endParaRPr>
          </a:p>
        </p:txBody>
      </p:sp>
      <p:sp>
        <p:nvSpPr>
          <p:cNvPr id="868" name="Google Shape;868;p108"/>
          <p:cNvSpPr/>
          <p:nvPr/>
        </p:nvSpPr>
        <p:spPr>
          <a:xfrm>
            <a:off x="3316325" y="2030150"/>
            <a:ext cx="1993500" cy="493800"/>
          </a:xfrm>
          <a:prstGeom prst="roundRect">
            <a:avLst>
              <a:gd fmla="val 16667" name="adj"/>
            </a:avLst>
          </a:prstGeom>
          <a:solidFill>
            <a:srgbClr val="F3F3F3"/>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Sequencer: Reads</a:t>
            </a:r>
            <a:r>
              <a:rPr lang="en"/>
              <a:t> </a:t>
            </a:r>
            <a:r>
              <a:rPr b="1" lang="en">
                <a:solidFill>
                  <a:schemeClr val="accent2"/>
                </a:solidFill>
              </a:rPr>
              <a:t>Fastq</a:t>
            </a:r>
            <a:endParaRPr b="1">
              <a:solidFill>
                <a:schemeClr val="accent2"/>
              </a:solidFill>
            </a:endParaRPr>
          </a:p>
        </p:txBody>
      </p:sp>
      <p:sp>
        <p:nvSpPr>
          <p:cNvPr id="869" name="Google Shape;869;p108"/>
          <p:cNvSpPr/>
          <p:nvPr/>
        </p:nvSpPr>
        <p:spPr>
          <a:xfrm>
            <a:off x="5445750" y="2030150"/>
            <a:ext cx="1727700" cy="493800"/>
          </a:xfrm>
          <a:prstGeom prst="roundRect">
            <a:avLst>
              <a:gd fmla="val 16667" name="adj"/>
            </a:avLst>
          </a:prstGeom>
          <a:solidFill>
            <a:srgbClr val="F7F6F3"/>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Quality check </a:t>
            </a:r>
            <a:r>
              <a:rPr lang="en"/>
              <a:t> </a:t>
            </a:r>
            <a:endParaRPr/>
          </a:p>
          <a:p>
            <a:pPr indent="0" lvl="0" marL="0" rtl="0" algn="ctr">
              <a:spcBef>
                <a:spcPts val="0"/>
              </a:spcBef>
              <a:spcAft>
                <a:spcPts val="0"/>
              </a:spcAft>
              <a:buNone/>
            </a:pPr>
            <a:r>
              <a:rPr b="1" lang="en">
                <a:solidFill>
                  <a:schemeClr val="accent2"/>
                </a:solidFill>
              </a:rPr>
              <a:t>FastQC </a:t>
            </a:r>
            <a:endParaRPr b="1">
              <a:solidFill>
                <a:schemeClr val="accent2"/>
              </a:solidFill>
            </a:endParaRPr>
          </a:p>
        </p:txBody>
      </p:sp>
      <p:sp>
        <p:nvSpPr>
          <p:cNvPr id="870" name="Google Shape;870;p108"/>
          <p:cNvSpPr/>
          <p:nvPr/>
        </p:nvSpPr>
        <p:spPr>
          <a:xfrm>
            <a:off x="3316325" y="3283863"/>
            <a:ext cx="1993500" cy="493800"/>
          </a:xfrm>
          <a:prstGeom prst="roundRect">
            <a:avLst>
              <a:gd fmla="val 16667" name="adj"/>
            </a:avLst>
          </a:prstGeom>
          <a:solidFill>
            <a:srgbClr val="EAD1DC"/>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Alignment/Mapping</a:t>
            </a:r>
            <a:endParaRPr b="1"/>
          </a:p>
          <a:p>
            <a:pPr indent="0" lvl="0" marL="0" rtl="0" algn="ctr">
              <a:spcBef>
                <a:spcPts val="0"/>
              </a:spcBef>
              <a:spcAft>
                <a:spcPts val="0"/>
              </a:spcAft>
              <a:buNone/>
            </a:pPr>
            <a:r>
              <a:rPr b="1" lang="en">
                <a:solidFill>
                  <a:schemeClr val="accent2"/>
                </a:solidFill>
              </a:rPr>
              <a:t>STAR</a:t>
            </a:r>
            <a:r>
              <a:rPr lang="en"/>
              <a:t> </a:t>
            </a:r>
            <a:endParaRPr/>
          </a:p>
        </p:txBody>
      </p:sp>
      <p:sp>
        <p:nvSpPr>
          <p:cNvPr id="871" name="Google Shape;871;p108"/>
          <p:cNvSpPr/>
          <p:nvPr/>
        </p:nvSpPr>
        <p:spPr>
          <a:xfrm>
            <a:off x="3316325" y="4488475"/>
            <a:ext cx="1993500" cy="493800"/>
          </a:xfrm>
          <a:prstGeom prst="roundRect">
            <a:avLst>
              <a:gd fmla="val 16667" name="adj"/>
            </a:avLst>
          </a:prstGeom>
          <a:solidFill>
            <a:srgbClr val="F7F6F3"/>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DGE</a:t>
            </a:r>
            <a:endParaRPr/>
          </a:p>
        </p:txBody>
      </p:sp>
      <p:sp>
        <p:nvSpPr>
          <p:cNvPr id="872" name="Google Shape;872;p108"/>
          <p:cNvSpPr/>
          <p:nvPr/>
        </p:nvSpPr>
        <p:spPr>
          <a:xfrm>
            <a:off x="3316325" y="3886175"/>
            <a:ext cx="1993500" cy="493800"/>
          </a:xfrm>
          <a:prstGeom prst="roundRect">
            <a:avLst>
              <a:gd fmla="val 16667" name="adj"/>
            </a:avLst>
          </a:prstGeom>
          <a:solidFill>
            <a:srgbClr val="F7F6F3"/>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1200">
                <a:solidFill>
                  <a:schemeClr val="dk1"/>
                </a:solidFill>
              </a:rPr>
              <a:t>Counting Reads </a:t>
            </a:r>
            <a:endParaRPr b="1" sz="1200">
              <a:solidFill>
                <a:schemeClr val="dk1"/>
              </a:solidFill>
            </a:endParaRPr>
          </a:p>
          <a:p>
            <a:pPr indent="0" lvl="0" marL="0" rtl="0" algn="ctr">
              <a:spcBef>
                <a:spcPts val="0"/>
              </a:spcBef>
              <a:spcAft>
                <a:spcPts val="0"/>
              </a:spcAft>
              <a:buNone/>
            </a:pPr>
            <a:r>
              <a:rPr b="1" lang="en">
                <a:solidFill>
                  <a:schemeClr val="accent2"/>
                </a:solidFill>
              </a:rPr>
              <a:t>featureCounts</a:t>
            </a:r>
            <a:endParaRPr b="1" sz="1200"/>
          </a:p>
        </p:txBody>
      </p:sp>
      <p:sp>
        <p:nvSpPr>
          <p:cNvPr id="873" name="Google Shape;873;p108"/>
          <p:cNvSpPr/>
          <p:nvPr/>
        </p:nvSpPr>
        <p:spPr>
          <a:xfrm>
            <a:off x="3316325" y="2681575"/>
            <a:ext cx="1993500" cy="493800"/>
          </a:xfrm>
          <a:prstGeom prst="roundRect">
            <a:avLst>
              <a:gd fmla="val 16667" name="adj"/>
            </a:avLst>
          </a:prstGeom>
          <a:solidFill>
            <a:srgbClr val="F3F3F3"/>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Trimming</a:t>
            </a:r>
            <a:endParaRPr b="1"/>
          </a:p>
          <a:p>
            <a:pPr indent="0" lvl="0" marL="0" rtl="0" algn="ctr">
              <a:spcBef>
                <a:spcPts val="0"/>
              </a:spcBef>
              <a:spcAft>
                <a:spcPts val="0"/>
              </a:spcAft>
              <a:buNone/>
            </a:pPr>
            <a:r>
              <a:rPr b="1" lang="en">
                <a:solidFill>
                  <a:schemeClr val="accent2"/>
                </a:solidFill>
              </a:rPr>
              <a:t>cutadapt</a:t>
            </a:r>
            <a:endParaRPr b="1">
              <a:solidFill>
                <a:schemeClr val="accent2"/>
              </a:solidFill>
            </a:endParaRPr>
          </a:p>
        </p:txBody>
      </p:sp>
      <p:sp>
        <p:nvSpPr>
          <p:cNvPr id="874" name="Google Shape;874;p108"/>
          <p:cNvSpPr/>
          <p:nvPr/>
        </p:nvSpPr>
        <p:spPr>
          <a:xfrm>
            <a:off x="5445750" y="2681575"/>
            <a:ext cx="1727700" cy="493800"/>
          </a:xfrm>
          <a:prstGeom prst="roundRect">
            <a:avLst>
              <a:gd fmla="val 16667" name="adj"/>
            </a:avLst>
          </a:prstGeom>
          <a:solidFill>
            <a:srgbClr val="F7F6F3"/>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Quality check </a:t>
            </a:r>
            <a:r>
              <a:rPr lang="en"/>
              <a:t> </a:t>
            </a:r>
            <a:endParaRPr/>
          </a:p>
          <a:p>
            <a:pPr indent="0" lvl="0" marL="0" rtl="0" algn="ctr">
              <a:spcBef>
                <a:spcPts val="0"/>
              </a:spcBef>
              <a:spcAft>
                <a:spcPts val="0"/>
              </a:spcAft>
              <a:buClr>
                <a:schemeClr val="dk1"/>
              </a:buClr>
              <a:buSzPts val="1100"/>
              <a:buFont typeface="Arial"/>
              <a:buNone/>
            </a:pPr>
            <a:r>
              <a:rPr b="1" lang="en">
                <a:solidFill>
                  <a:schemeClr val="accent2"/>
                </a:solidFill>
              </a:rPr>
              <a:t>FastQC</a:t>
            </a:r>
            <a:endParaRPr b="1">
              <a:solidFill>
                <a:schemeClr val="accent2"/>
              </a:solidFill>
            </a:endParaRPr>
          </a:p>
        </p:txBody>
      </p:sp>
      <p:sp>
        <p:nvSpPr>
          <p:cNvPr id="875" name="Google Shape;875;p108"/>
          <p:cNvSpPr/>
          <p:nvPr/>
        </p:nvSpPr>
        <p:spPr>
          <a:xfrm>
            <a:off x="5445750" y="3283875"/>
            <a:ext cx="1727700" cy="493800"/>
          </a:xfrm>
          <a:prstGeom prst="roundRect">
            <a:avLst>
              <a:gd fmla="val 16667" name="adj"/>
            </a:avLst>
          </a:prstGeom>
          <a:solidFill>
            <a:srgbClr val="F7F6F3"/>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Quality check </a:t>
            </a:r>
            <a:r>
              <a:rPr lang="en"/>
              <a:t> </a:t>
            </a:r>
            <a:endParaRPr/>
          </a:p>
          <a:p>
            <a:pPr indent="0" lvl="0" marL="0" rtl="0" algn="ctr">
              <a:spcBef>
                <a:spcPts val="0"/>
              </a:spcBef>
              <a:spcAft>
                <a:spcPts val="0"/>
              </a:spcAft>
              <a:buClr>
                <a:schemeClr val="dk1"/>
              </a:buClr>
              <a:buSzPts val="1100"/>
              <a:buFont typeface="Arial"/>
              <a:buNone/>
            </a:pPr>
            <a:r>
              <a:t/>
            </a:r>
            <a:endParaRPr b="1">
              <a:solidFill>
                <a:schemeClr val="accent2"/>
              </a:solidFill>
            </a:endParaRPr>
          </a:p>
        </p:txBody>
      </p:sp>
      <p:sp>
        <p:nvSpPr>
          <p:cNvPr id="876" name="Google Shape;876;p108"/>
          <p:cNvSpPr/>
          <p:nvPr/>
        </p:nvSpPr>
        <p:spPr>
          <a:xfrm>
            <a:off x="3316325" y="776450"/>
            <a:ext cx="1993500" cy="493800"/>
          </a:xfrm>
          <a:prstGeom prst="roundRect">
            <a:avLst>
              <a:gd fmla="val 16667" name="adj"/>
            </a:avLst>
          </a:prstGeom>
          <a:solidFill>
            <a:srgbClr val="F7F6F3"/>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Biological question</a:t>
            </a:r>
            <a:endParaRPr b="1">
              <a:solidFill>
                <a:schemeClr val="accent2"/>
              </a:solidFill>
            </a:endParaRPr>
          </a:p>
        </p:txBody>
      </p:sp>
      <p:sp>
        <p:nvSpPr>
          <p:cNvPr id="877" name="Google Shape;877;p108"/>
          <p:cNvSpPr/>
          <p:nvPr/>
        </p:nvSpPr>
        <p:spPr>
          <a:xfrm>
            <a:off x="3316325" y="1403288"/>
            <a:ext cx="1993500" cy="493800"/>
          </a:xfrm>
          <a:prstGeom prst="roundRect">
            <a:avLst>
              <a:gd fmla="val 16667" name="adj"/>
            </a:avLst>
          </a:prstGeom>
          <a:solidFill>
            <a:srgbClr val="F7F6F3"/>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Library preparation</a:t>
            </a:r>
            <a:endParaRPr b="1">
              <a:solidFill>
                <a:schemeClr val="accent2"/>
              </a:solidFill>
            </a:endParaRPr>
          </a:p>
        </p:txBody>
      </p:sp>
      <p:sp>
        <p:nvSpPr>
          <p:cNvPr id="878" name="Google Shape;878;p108"/>
          <p:cNvSpPr/>
          <p:nvPr/>
        </p:nvSpPr>
        <p:spPr>
          <a:xfrm>
            <a:off x="5445750" y="3893249"/>
            <a:ext cx="1727700" cy="493800"/>
          </a:xfrm>
          <a:prstGeom prst="roundRect">
            <a:avLst>
              <a:gd fmla="val 16667" name="adj"/>
            </a:avLst>
          </a:prstGeom>
          <a:solidFill>
            <a:srgbClr val="F7F6F3"/>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Quality check </a:t>
            </a:r>
            <a:r>
              <a:rPr lang="en"/>
              <a:t> </a:t>
            </a:r>
            <a:endParaRPr/>
          </a:p>
          <a:p>
            <a:pPr indent="0" lvl="0" marL="0" rtl="0" algn="ctr">
              <a:spcBef>
                <a:spcPts val="0"/>
              </a:spcBef>
              <a:spcAft>
                <a:spcPts val="0"/>
              </a:spcAft>
              <a:buClr>
                <a:schemeClr val="dk1"/>
              </a:buClr>
              <a:buSzPts val="1100"/>
              <a:buFont typeface="Arial"/>
              <a:buNone/>
            </a:pPr>
            <a:r>
              <a:t/>
            </a:r>
            <a:endParaRPr b="1">
              <a:solidFill>
                <a:schemeClr val="accent2"/>
              </a:solidFill>
            </a:endParaRPr>
          </a:p>
        </p:txBody>
      </p:sp>
      <p:sp>
        <p:nvSpPr>
          <p:cNvPr id="879" name="Google Shape;879;p108"/>
          <p:cNvSpPr/>
          <p:nvPr/>
        </p:nvSpPr>
        <p:spPr>
          <a:xfrm flipH="1">
            <a:off x="2817925" y="3893250"/>
            <a:ext cx="207300" cy="1088100"/>
          </a:xfrm>
          <a:prstGeom prst="rightBracket">
            <a:avLst>
              <a:gd fmla="val 8333"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108"/>
          <p:cNvSpPr txBox="1"/>
          <p:nvPr/>
        </p:nvSpPr>
        <p:spPr>
          <a:xfrm>
            <a:off x="7576000" y="3002800"/>
            <a:ext cx="15681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accent2"/>
                </a:solidFill>
                <a:latin typeface="Helvetica Neue"/>
                <a:ea typeface="Helvetica Neue"/>
                <a:cs typeface="Helvetica Neue"/>
                <a:sym typeface="Helvetica Neue"/>
              </a:rPr>
              <a:t>Session 2 Demo</a:t>
            </a:r>
            <a:endParaRPr b="1" sz="1200">
              <a:solidFill>
                <a:schemeClr val="accent2"/>
              </a:solidFill>
              <a:highlight>
                <a:srgbClr val="F7F6F3"/>
              </a:highlight>
            </a:endParaRPr>
          </a:p>
          <a:p>
            <a:pPr indent="0" lvl="0" marL="0" rtl="0" algn="l">
              <a:spcBef>
                <a:spcPts val="0"/>
              </a:spcBef>
              <a:spcAft>
                <a:spcPts val="0"/>
              </a:spcAft>
              <a:buNone/>
            </a:pPr>
            <a:r>
              <a:t/>
            </a:r>
            <a:endParaRPr b="1">
              <a:latin typeface="Helvetica Neue"/>
              <a:ea typeface="Helvetica Neue"/>
              <a:cs typeface="Helvetica Neue"/>
              <a:sym typeface="Helvetica Neue"/>
            </a:endParaRPr>
          </a:p>
        </p:txBody>
      </p:sp>
      <p:sp>
        <p:nvSpPr>
          <p:cNvPr id="881" name="Google Shape;881;p108"/>
          <p:cNvSpPr/>
          <p:nvPr/>
        </p:nvSpPr>
        <p:spPr>
          <a:xfrm flipH="1" rot="10800000">
            <a:off x="7309375" y="2015275"/>
            <a:ext cx="207300" cy="2473200"/>
          </a:xfrm>
          <a:prstGeom prst="rightBracket">
            <a:avLst>
              <a:gd fmla="val 8333"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82" name="Google Shape;882;p108"/>
          <p:cNvPicPr preferRelativeResize="0"/>
          <p:nvPr/>
        </p:nvPicPr>
        <p:blipFill>
          <a:blip r:embed="rId3">
            <a:alphaModFix/>
          </a:blip>
          <a:stretch>
            <a:fillRect/>
          </a:stretch>
        </p:blipFill>
        <p:spPr>
          <a:xfrm>
            <a:off x="6767525" y="147869"/>
            <a:ext cx="2011679" cy="512979"/>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6" name="Shape 886"/>
        <p:cNvGrpSpPr/>
        <p:nvPr/>
      </p:nvGrpSpPr>
      <p:grpSpPr>
        <a:xfrm>
          <a:off x="0" y="0"/>
          <a:ext cx="0" cy="0"/>
          <a:chOff x="0" y="0"/>
          <a:chExt cx="0" cy="0"/>
        </a:xfrm>
      </p:grpSpPr>
      <p:sp>
        <p:nvSpPr>
          <p:cNvPr id="887" name="Google Shape;887;p109"/>
          <p:cNvSpPr txBox="1"/>
          <p:nvPr>
            <p:ph type="title"/>
          </p:nvPr>
        </p:nvSpPr>
        <p:spPr>
          <a:xfrm>
            <a:off x="118872" y="0"/>
            <a:ext cx="78867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Understanding STAR output </a:t>
            </a:r>
            <a:endParaRPr/>
          </a:p>
        </p:txBody>
      </p:sp>
      <p:sp>
        <p:nvSpPr>
          <p:cNvPr id="888" name="Google Shape;888;p109"/>
          <p:cNvSpPr txBox="1"/>
          <p:nvPr>
            <p:ph idx="1" type="body"/>
          </p:nvPr>
        </p:nvSpPr>
        <p:spPr>
          <a:xfrm>
            <a:off x="628650" y="1369219"/>
            <a:ext cx="7886700" cy="3263400"/>
          </a:xfrm>
          <a:prstGeom prst="rect">
            <a:avLst/>
          </a:prstGeom>
        </p:spPr>
        <p:txBody>
          <a:bodyPr anchorCtr="0" anchor="t" bIns="0" lIns="0" spcFirstLastPara="1" rIns="0" wrap="square" tIns="0">
            <a:normAutofit/>
          </a:bodyPr>
          <a:lstStyle/>
          <a:p>
            <a:pPr indent="0" lvl="0" marL="0" rtl="0" algn="l">
              <a:spcBef>
                <a:spcPts val="800"/>
              </a:spcBef>
              <a:spcAft>
                <a:spcPts val="0"/>
              </a:spcAft>
              <a:buNone/>
            </a:pPr>
            <a:r>
              <a:rPr lang="en"/>
              <a:t>1. Alignments in SAM format</a:t>
            </a:r>
            <a:endParaRPr/>
          </a:p>
          <a:p>
            <a:pPr indent="0" lvl="0" marL="0" rtl="0" algn="l">
              <a:spcBef>
                <a:spcPts val="800"/>
              </a:spcBef>
              <a:spcAft>
                <a:spcPts val="0"/>
              </a:spcAft>
              <a:buNone/>
            </a:pPr>
            <a:r>
              <a:t/>
            </a:r>
            <a:endParaRPr/>
          </a:p>
          <a:p>
            <a:pPr indent="0" lvl="0" marL="0" rtl="0" algn="l">
              <a:spcBef>
                <a:spcPts val="800"/>
              </a:spcBef>
              <a:spcAft>
                <a:spcPts val="0"/>
              </a:spcAft>
              <a:buNone/>
            </a:pPr>
            <a:r>
              <a:rPr lang="en"/>
              <a:t>2. Summary of mapping statistics</a:t>
            </a:r>
            <a:endParaRPr/>
          </a:p>
          <a:p>
            <a:pPr indent="-317500" lvl="0" marL="914400" rtl="0" algn="l">
              <a:spcBef>
                <a:spcPts val="800"/>
              </a:spcBef>
              <a:spcAft>
                <a:spcPts val="0"/>
              </a:spcAft>
              <a:buSzPts val="1400"/>
              <a:buChar char="●"/>
            </a:pPr>
            <a:r>
              <a:rPr lang="en"/>
              <a:t>How many reads mapped?</a:t>
            </a:r>
            <a:endParaRPr/>
          </a:p>
          <a:p>
            <a:pPr indent="-317500" lvl="0" marL="914400" rtl="0" algn="l">
              <a:spcBef>
                <a:spcPts val="0"/>
              </a:spcBef>
              <a:spcAft>
                <a:spcPts val="0"/>
              </a:spcAft>
              <a:buSzPts val="1400"/>
              <a:buChar char="●"/>
            </a:pPr>
            <a:r>
              <a:rPr lang="en"/>
              <a:t>How many unmapped?</a:t>
            </a:r>
            <a:endParaRPr/>
          </a:p>
          <a:p>
            <a:pPr indent="-317500" lvl="0" marL="914400" rtl="0" algn="l">
              <a:spcBef>
                <a:spcPts val="0"/>
              </a:spcBef>
              <a:spcAft>
                <a:spcPts val="0"/>
              </a:spcAft>
              <a:buSzPts val="1400"/>
              <a:buChar char="●"/>
            </a:pPr>
            <a:r>
              <a:rPr lang="en"/>
              <a:t>...</a:t>
            </a:r>
            <a:endParaRPr/>
          </a:p>
          <a:p>
            <a:pPr indent="0" lvl="0" marL="0" rtl="0" algn="l">
              <a:spcBef>
                <a:spcPts val="800"/>
              </a:spcBef>
              <a:spcAft>
                <a:spcPts val="0"/>
              </a:spcAft>
              <a:buNone/>
            </a:pPr>
            <a:r>
              <a:t/>
            </a:r>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2" name="Shape 892"/>
        <p:cNvGrpSpPr/>
        <p:nvPr/>
      </p:nvGrpSpPr>
      <p:grpSpPr>
        <a:xfrm>
          <a:off x="0" y="0"/>
          <a:ext cx="0" cy="0"/>
          <a:chOff x="0" y="0"/>
          <a:chExt cx="0" cy="0"/>
        </a:xfrm>
      </p:grpSpPr>
      <p:sp>
        <p:nvSpPr>
          <p:cNvPr id="893" name="Google Shape;893;p110"/>
          <p:cNvSpPr txBox="1"/>
          <p:nvPr>
            <p:ph type="title"/>
          </p:nvPr>
        </p:nvSpPr>
        <p:spPr>
          <a:xfrm>
            <a:off x="83650" y="0"/>
            <a:ext cx="91440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Sequence Alignment/Map (SAM) format</a:t>
            </a:r>
            <a:endParaRPr/>
          </a:p>
        </p:txBody>
      </p:sp>
      <p:sp>
        <p:nvSpPr>
          <p:cNvPr id="894" name="Google Shape;894;p110"/>
          <p:cNvSpPr txBox="1"/>
          <p:nvPr>
            <p:ph idx="1" type="body"/>
          </p:nvPr>
        </p:nvSpPr>
        <p:spPr>
          <a:xfrm>
            <a:off x="628650" y="944500"/>
            <a:ext cx="8459700" cy="3688200"/>
          </a:xfrm>
          <a:prstGeom prst="rect">
            <a:avLst/>
          </a:prstGeom>
        </p:spPr>
        <p:txBody>
          <a:bodyPr anchorCtr="0" anchor="t" bIns="0" lIns="0" spcFirstLastPara="1" rIns="0" wrap="square" tIns="0">
            <a:normAutofit fontScale="92500" lnSpcReduction="10000"/>
          </a:bodyPr>
          <a:lstStyle/>
          <a:p>
            <a:pPr indent="-310832" lvl="0" marL="457200" rtl="0" algn="l">
              <a:spcBef>
                <a:spcPts val="800"/>
              </a:spcBef>
              <a:spcAft>
                <a:spcPts val="0"/>
              </a:spcAft>
              <a:buSzPct val="66666"/>
              <a:buChar char="●"/>
            </a:pPr>
            <a:r>
              <a:rPr lang="en"/>
              <a:t>Open with Excel.</a:t>
            </a:r>
            <a:endParaRPr/>
          </a:p>
          <a:p>
            <a:pPr indent="0" lvl="0" marL="914400" rtl="0" algn="l">
              <a:spcBef>
                <a:spcPts val="800"/>
              </a:spcBef>
              <a:spcAft>
                <a:spcPts val="0"/>
              </a:spcAft>
              <a:buNone/>
            </a:pPr>
            <a:r>
              <a:t/>
            </a:r>
            <a:endParaRPr/>
          </a:p>
          <a:p>
            <a:pPr indent="-310832" lvl="0" marL="457200" rtl="0" algn="l">
              <a:spcBef>
                <a:spcPts val="800"/>
              </a:spcBef>
              <a:spcAft>
                <a:spcPts val="0"/>
              </a:spcAft>
              <a:buSzPct val="66666"/>
              <a:buChar char="●"/>
            </a:pPr>
            <a:r>
              <a:rPr lang="en"/>
              <a:t>First few lines contain metadata about alignments.</a:t>
            </a:r>
            <a:endParaRPr/>
          </a:p>
          <a:p>
            <a:pPr indent="-310832" lvl="1" marL="1371600" rtl="0" algn="l">
              <a:lnSpc>
                <a:spcPct val="115000"/>
              </a:lnSpc>
              <a:spcBef>
                <a:spcPts val="0"/>
              </a:spcBef>
              <a:spcAft>
                <a:spcPts val="0"/>
              </a:spcAft>
              <a:buSzPct val="77777"/>
              <a:buChar char="○"/>
            </a:pPr>
            <a:r>
              <a:rPr lang="en"/>
              <a:t>These lines start with “@”. </a:t>
            </a:r>
            <a:endParaRPr/>
          </a:p>
          <a:p>
            <a:pPr indent="-310832" lvl="1" marL="1371600" rtl="0" algn="l">
              <a:lnSpc>
                <a:spcPct val="115000"/>
              </a:lnSpc>
              <a:spcBef>
                <a:spcPts val="0"/>
              </a:spcBef>
              <a:spcAft>
                <a:spcPts val="0"/>
              </a:spcAft>
              <a:buSzPct val="77777"/>
              <a:buChar char="○"/>
            </a:pPr>
            <a:r>
              <a:rPr lang="en"/>
              <a:t>Example – version of file format, sorting order of alignments, grouping, etc.</a:t>
            </a:r>
            <a:endParaRPr/>
          </a:p>
          <a:p>
            <a:pPr indent="0" lvl="0" marL="914400" rtl="0" algn="l">
              <a:lnSpc>
                <a:spcPct val="115000"/>
              </a:lnSpc>
              <a:spcBef>
                <a:spcPts val="800"/>
              </a:spcBef>
              <a:spcAft>
                <a:spcPts val="0"/>
              </a:spcAft>
              <a:buNone/>
            </a:pPr>
            <a:r>
              <a:t/>
            </a:r>
            <a:endParaRPr/>
          </a:p>
          <a:p>
            <a:pPr indent="-310832" lvl="0" marL="457200" rtl="0" algn="l">
              <a:spcBef>
                <a:spcPts val="800"/>
              </a:spcBef>
              <a:spcAft>
                <a:spcPts val="0"/>
              </a:spcAft>
              <a:buSzPct val="66666"/>
              <a:buChar char="●"/>
            </a:pPr>
            <a:r>
              <a:rPr lang="en"/>
              <a:t>After header, a table of alignments of each read to the genome.</a:t>
            </a:r>
            <a:endParaRPr/>
          </a:p>
          <a:p>
            <a:pPr indent="0" lvl="0" marL="914400" rtl="0" algn="l">
              <a:spcBef>
                <a:spcPts val="800"/>
              </a:spcBef>
              <a:spcAft>
                <a:spcPts val="0"/>
              </a:spcAft>
              <a:buNone/>
            </a:pPr>
            <a:r>
              <a:t/>
            </a:r>
            <a:endParaRPr/>
          </a:p>
          <a:p>
            <a:pPr indent="-310832" lvl="0" marL="457200" rtl="0" algn="l">
              <a:spcBef>
                <a:spcPts val="800"/>
              </a:spcBef>
              <a:spcAft>
                <a:spcPts val="0"/>
              </a:spcAft>
              <a:buSzPct val="66666"/>
              <a:buChar char="●"/>
            </a:pPr>
            <a:r>
              <a:rPr lang="en"/>
              <a:t>Alignment reports often very large files.</a:t>
            </a:r>
            <a:endParaRPr/>
          </a:p>
          <a:p>
            <a:pPr indent="0" lvl="0" marL="914400" rtl="0" algn="l">
              <a:spcBef>
                <a:spcPts val="800"/>
              </a:spcBef>
              <a:spcAft>
                <a:spcPts val="0"/>
              </a:spcAft>
              <a:buNone/>
            </a:pPr>
            <a:r>
              <a:t/>
            </a:r>
            <a:endParaRPr/>
          </a:p>
          <a:p>
            <a:pPr indent="-310832" lvl="0" marL="457200" rtl="0" algn="l">
              <a:spcBef>
                <a:spcPts val="800"/>
              </a:spcBef>
              <a:spcAft>
                <a:spcPts val="0"/>
              </a:spcAft>
              <a:buSzPct val="66666"/>
              <a:buChar char="●"/>
            </a:pPr>
            <a:r>
              <a:rPr lang="en"/>
              <a:t>Binary Alignment/Map (BAM) extension used for compressed SAM files.</a:t>
            </a:r>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8" name="Shape 898"/>
        <p:cNvGrpSpPr/>
        <p:nvPr/>
      </p:nvGrpSpPr>
      <p:grpSpPr>
        <a:xfrm>
          <a:off x="0" y="0"/>
          <a:ext cx="0" cy="0"/>
          <a:chOff x="0" y="0"/>
          <a:chExt cx="0" cy="0"/>
        </a:xfrm>
      </p:grpSpPr>
      <p:pic>
        <p:nvPicPr>
          <p:cNvPr id="899" name="Google Shape;899;p111"/>
          <p:cNvPicPr preferRelativeResize="0"/>
          <p:nvPr/>
        </p:nvPicPr>
        <p:blipFill>
          <a:blip r:embed="rId3">
            <a:alphaModFix/>
          </a:blip>
          <a:stretch>
            <a:fillRect/>
          </a:stretch>
        </p:blipFill>
        <p:spPr>
          <a:xfrm>
            <a:off x="84725" y="2804941"/>
            <a:ext cx="8839201" cy="2329821"/>
          </a:xfrm>
          <a:prstGeom prst="rect">
            <a:avLst/>
          </a:prstGeom>
          <a:noFill/>
          <a:ln>
            <a:noFill/>
          </a:ln>
        </p:spPr>
      </p:pic>
      <p:pic>
        <p:nvPicPr>
          <p:cNvPr id="900" name="Google Shape;900;p111"/>
          <p:cNvPicPr preferRelativeResize="0"/>
          <p:nvPr/>
        </p:nvPicPr>
        <p:blipFill>
          <a:blip r:embed="rId4">
            <a:alphaModFix/>
          </a:blip>
          <a:stretch>
            <a:fillRect/>
          </a:stretch>
        </p:blipFill>
        <p:spPr>
          <a:xfrm>
            <a:off x="160925" y="395850"/>
            <a:ext cx="8478075" cy="2561500"/>
          </a:xfrm>
          <a:prstGeom prst="rect">
            <a:avLst/>
          </a:prstGeom>
          <a:noFill/>
          <a:ln>
            <a:noFill/>
          </a:ln>
        </p:spPr>
      </p:pic>
      <p:sp>
        <p:nvSpPr>
          <p:cNvPr id="901" name="Google Shape;901;p111"/>
          <p:cNvSpPr txBox="1"/>
          <p:nvPr>
            <p:ph type="title"/>
          </p:nvPr>
        </p:nvSpPr>
        <p:spPr>
          <a:xfrm>
            <a:off x="152400" y="35616"/>
            <a:ext cx="78867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From the alignment to SAM format</a:t>
            </a:r>
            <a:endParaRPr/>
          </a:p>
        </p:txBody>
      </p:sp>
      <p:pic>
        <p:nvPicPr>
          <p:cNvPr id="902" name="Google Shape;902;p111"/>
          <p:cNvPicPr preferRelativeResize="0"/>
          <p:nvPr/>
        </p:nvPicPr>
        <p:blipFill>
          <a:blip r:embed="rId5">
            <a:alphaModFix/>
          </a:blip>
          <a:stretch>
            <a:fillRect/>
          </a:stretch>
        </p:blipFill>
        <p:spPr>
          <a:xfrm>
            <a:off x="5585075" y="1435550"/>
            <a:ext cx="2812300" cy="482100"/>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6" name="Shape 906"/>
        <p:cNvGrpSpPr/>
        <p:nvPr/>
      </p:nvGrpSpPr>
      <p:grpSpPr>
        <a:xfrm>
          <a:off x="0" y="0"/>
          <a:ext cx="0" cy="0"/>
          <a:chOff x="0" y="0"/>
          <a:chExt cx="0" cy="0"/>
        </a:xfrm>
      </p:grpSpPr>
      <p:sp>
        <p:nvSpPr>
          <p:cNvPr id="907" name="Google Shape;907;p112"/>
          <p:cNvSpPr txBox="1"/>
          <p:nvPr>
            <p:ph type="title"/>
          </p:nvPr>
        </p:nvSpPr>
        <p:spPr>
          <a:xfrm>
            <a:off x="83650" y="0"/>
            <a:ext cx="91440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SAM format </a:t>
            </a:r>
            <a:endParaRPr/>
          </a:p>
        </p:txBody>
      </p:sp>
      <p:pic>
        <p:nvPicPr>
          <p:cNvPr id="908" name="Google Shape;908;p112"/>
          <p:cNvPicPr preferRelativeResize="0"/>
          <p:nvPr/>
        </p:nvPicPr>
        <p:blipFill>
          <a:blip r:embed="rId3">
            <a:alphaModFix/>
          </a:blip>
          <a:stretch>
            <a:fillRect/>
          </a:stretch>
        </p:blipFill>
        <p:spPr>
          <a:xfrm>
            <a:off x="152400" y="607550"/>
            <a:ext cx="8165025" cy="4383550"/>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2" name="Shape 912"/>
        <p:cNvGrpSpPr/>
        <p:nvPr/>
      </p:nvGrpSpPr>
      <p:grpSpPr>
        <a:xfrm>
          <a:off x="0" y="0"/>
          <a:ext cx="0" cy="0"/>
          <a:chOff x="0" y="0"/>
          <a:chExt cx="0" cy="0"/>
        </a:xfrm>
      </p:grpSpPr>
      <p:sp>
        <p:nvSpPr>
          <p:cNvPr id="913" name="Google Shape;913;p113"/>
          <p:cNvSpPr txBox="1"/>
          <p:nvPr>
            <p:ph type="title"/>
          </p:nvPr>
        </p:nvSpPr>
        <p:spPr>
          <a:xfrm>
            <a:off x="628650" y="531341"/>
            <a:ext cx="78867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Knowledge check</a:t>
            </a:r>
            <a:endParaRPr/>
          </a:p>
        </p:txBody>
      </p:sp>
      <p:sp>
        <p:nvSpPr>
          <p:cNvPr id="914" name="Google Shape;914;p113"/>
          <p:cNvSpPr txBox="1"/>
          <p:nvPr>
            <p:ph idx="1" type="body"/>
          </p:nvPr>
        </p:nvSpPr>
        <p:spPr>
          <a:xfrm>
            <a:off x="628650" y="1369219"/>
            <a:ext cx="7886700" cy="3263400"/>
          </a:xfrm>
          <a:prstGeom prst="rect">
            <a:avLst/>
          </a:prstGeom>
        </p:spPr>
        <p:txBody>
          <a:bodyPr anchorCtr="0" anchor="t" bIns="0" lIns="0" spcFirstLastPara="1" rIns="0" wrap="square" tIns="0">
            <a:normAutofit/>
          </a:bodyPr>
          <a:lstStyle/>
          <a:p>
            <a:pPr indent="0" lvl="0" marL="0" rtl="0" algn="l">
              <a:spcBef>
                <a:spcPts val="800"/>
              </a:spcBef>
              <a:spcAft>
                <a:spcPts val="0"/>
              </a:spcAft>
              <a:buNone/>
            </a:pPr>
            <a:r>
              <a:rPr lang="en"/>
              <a:t>Which information do you find in a SAM/BAM file? </a:t>
            </a:r>
            <a:endParaRPr/>
          </a:p>
          <a:p>
            <a:pPr indent="-317500" lvl="0" marL="914400" rtl="0" algn="l">
              <a:spcBef>
                <a:spcPts val="800"/>
              </a:spcBef>
              <a:spcAft>
                <a:spcPts val="0"/>
              </a:spcAft>
              <a:buSzPts val="1400"/>
              <a:buAutoNum type="arabicPeriod"/>
            </a:pPr>
            <a:r>
              <a:rPr lang="en"/>
              <a:t>Sequences, like a FASTQ file</a:t>
            </a:r>
            <a:endParaRPr/>
          </a:p>
          <a:p>
            <a:pPr indent="-317500" lvl="0" marL="914400" rtl="0" algn="l">
              <a:spcBef>
                <a:spcPts val="0"/>
              </a:spcBef>
              <a:spcAft>
                <a:spcPts val="0"/>
              </a:spcAft>
              <a:buSzPts val="1400"/>
              <a:buAutoNum type="arabicPeriod"/>
            </a:pPr>
            <a:r>
              <a:rPr lang="en"/>
              <a:t>Location of the read on the chromosome</a:t>
            </a:r>
            <a:endParaRPr/>
          </a:p>
          <a:p>
            <a:pPr indent="-317500" lvl="0" marL="914400" rtl="0" algn="l">
              <a:spcBef>
                <a:spcPts val="0"/>
              </a:spcBef>
              <a:spcAft>
                <a:spcPts val="0"/>
              </a:spcAft>
              <a:buSzPts val="1400"/>
              <a:buAutoNum type="arabicPeriod"/>
            </a:pPr>
            <a:r>
              <a:rPr lang="en"/>
              <a:t>Mapping quality</a:t>
            </a:r>
            <a:endParaRPr/>
          </a:p>
          <a:p>
            <a:pPr indent="-317500" lvl="0" marL="914400" rtl="0" algn="l">
              <a:spcBef>
                <a:spcPts val="0"/>
              </a:spcBef>
              <a:spcAft>
                <a:spcPts val="0"/>
              </a:spcAft>
              <a:buSzPts val="1400"/>
              <a:buAutoNum type="arabicPeriod"/>
            </a:pPr>
            <a:r>
              <a:rPr lang="en"/>
              <a:t>All of the above</a:t>
            </a:r>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8" name="Shape 918"/>
        <p:cNvGrpSpPr/>
        <p:nvPr/>
      </p:nvGrpSpPr>
      <p:grpSpPr>
        <a:xfrm>
          <a:off x="0" y="0"/>
          <a:ext cx="0" cy="0"/>
          <a:chOff x="0" y="0"/>
          <a:chExt cx="0" cy="0"/>
        </a:xfrm>
      </p:grpSpPr>
      <p:sp>
        <p:nvSpPr>
          <p:cNvPr id="919" name="Google Shape;919;p114"/>
          <p:cNvSpPr txBox="1"/>
          <p:nvPr>
            <p:ph type="title"/>
          </p:nvPr>
        </p:nvSpPr>
        <p:spPr>
          <a:xfrm>
            <a:off x="704850" y="531341"/>
            <a:ext cx="78867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Knowledge check</a:t>
            </a:r>
            <a:endParaRPr/>
          </a:p>
        </p:txBody>
      </p:sp>
      <p:sp>
        <p:nvSpPr>
          <p:cNvPr id="920" name="Google Shape;920;p114"/>
          <p:cNvSpPr txBox="1"/>
          <p:nvPr>
            <p:ph idx="1" type="body"/>
          </p:nvPr>
        </p:nvSpPr>
        <p:spPr>
          <a:xfrm>
            <a:off x="628650" y="1369219"/>
            <a:ext cx="7886700" cy="3263400"/>
          </a:xfrm>
          <a:prstGeom prst="rect">
            <a:avLst/>
          </a:prstGeom>
        </p:spPr>
        <p:txBody>
          <a:bodyPr anchorCtr="0" anchor="t" bIns="0" lIns="0" spcFirstLastPara="1" rIns="0" wrap="square" tIns="0">
            <a:normAutofit/>
          </a:bodyPr>
          <a:lstStyle/>
          <a:p>
            <a:pPr indent="0" lvl="0" marL="0" rtl="0" algn="l">
              <a:spcBef>
                <a:spcPts val="800"/>
              </a:spcBef>
              <a:spcAft>
                <a:spcPts val="0"/>
              </a:spcAft>
              <a:buNone/>
            </a:pPr>
            <a:r>
              <a:rPr lang="en"/>
              <a:t>Which information do you find in a SAM/BAM file? </a:t>
            </a:r>
            <a:endParaRPr/>
          </a:p>
          <a:p>
            <a:pPr indent="-317500" lvl="0" marL="914400" rtl="0" algn="l">
              <a:spcBef>
                <a:spcPts val="800"/>
              </a:spcBef>
              <a:spcAft>
                <a:spcPts val="0"/>
              </a:spcAft>
              <a:buSzPts val="1400"/>
              <a:buAutoNum type="arabicPeriod"/>
            </a:pPr>
            <a:r>
              <a:rPr lang="en"/>
              <a:t>Sequences, like a FASTQ file</a:t>
            </a:r>
            <a:endParaRPr/>
          </a:p>
          <a:p>
            <a:pPr indent="-317500" lvl="0" marL="914400" rtl="0" algn="l">
              <a:spcBef>
                <a:spcPts val="0"/>
              </a:spcBef>
              <a:spcAft>
                <a:spcPts val="0"/>
              </a:spcAft>
              <a:buSzPts val="1400"/>
              <a:buAutoNum type="arabicPeriod"/>
            </a:pPr>
            <a:r>
              <a:rPr lang="en"/>
              <a:t>Location of the read on the chromosome</a:t>
            </a:r>
            <a:endParaRPr/>
          </a:p>
          <a:p>
            <a:pPr indent="-317500" lvl="0" marL="914400" rtl="0" algn="l">
              <a:spcBef>
                <a:spcPts val="0"/>
              </a:spcBef>
              <a:spcAft>
                <a:spcPts val="0"/>
              </a:spcAft>
              <a:buSzPts val="1400"/>
              <a:buAutoNum type="arabicPeriod"/>
            </a:pPr>
            <a:r>
              <a:rPr lang="en"/>
              <a:t>Mapping quality</a:t>
            </a:r>
            <a:endParaRPr/>
          </a:p>
          <a:p>
            <a:pPr indent="-317500" lvl="0" marL="914400" rtl="0" algn="l">
              <a:spcBef>
                <a:spcPts val="0"/>
              </a:spcBef>
              <a:spcAft>
                <a:spcPts val="0"/>
              </a:spcAft>
              <a:buClr>
                <a:schemeClr val="accent6"/>
              </a:buClr>
              <a:buSzPts val="1400"/>
              <a:buAutoNum type="arabicPeriod"/>
            </a:pPr>
            <a:r>
              <a:rPr b="1" lang="en">
                <a:solidFill>
                  <a:schemeClr val="accent6"/>
                </a:solidFill>
              </a:rPr>
              <a:t>All of the above</a:t>
            </a:r>
            <a:endParaRPr b="1">
              <a:solidFill>
                <a:schemeClr val="accent6"/>
              </a:solidFill>
            </a:endParaRPr>
          </a:p>
        </p:txBody>
      </p:sp>
      <p:pic>
        <p:nvPicPr>
          <p:cNvPr id="921" name="Google Shape;921;p114"/>
          <p:cNvPicPr preferRelativeResize="0"/>
          <p:nvPr/>
        </p:nvPicPr>
        <p:blipFill>
          <a:blip r:embed="rId3">
            <a:alphaModFix/>
          </a:blip>
          <a:stretch>
            <a:fillRect/>
          </a:stretch>
        </p:blipFill>
        <p:spPr>
          <a:xfrm>
            <a:off x="2485375" y="2998425"/>
            <a:ext cx="6564777" cy="2145076"/>
          </a:xfrm>
          <a:prstGeom prst="rect">
            <a:avLst/>
          </a:prstGeom>
          <a:noFill/>
          <a:ln>
            <a:noFill/>
          </a:ln>
        </p:spPr>
      </p:pic>
      <p:sp>
        <p:nvSpPr>
          <p:cNvPr id="922" name="Google Shape;922;p114"/>
          <p:cNvSpPr/>
          <p:nvPr/>
        </p:nvSpPr>
        <p:spPr>
          <a:xfrm>
            <a:off x="2107875" y="4733700"/>
            <a:ext cx="583500" cy="137400"/>
          </a:xfrm>
          <a:prstGeom prst="rightArrow">
            <a:avLst>
              <a:gd fmla="val 50000" name="adj1"/>
              <a:gd fmla="val 50000" name="adj2"/>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114"/>
          <p:cNvSpPr/>
          <p:nvPr/>
        </p:nvSpPr>
        <p:spPr>
          <a:xfrm>
            <a:off x="2192475" y="3768600"/>
            <a:ext cx="583500" cy="137400"/>
          </a:xfrm>
          <a:prstGeom prst="rightArrow">
            <a:avLst>
              <a:gd fmla="val 50000" name="adj1"/>
              <a:gd fmla="val 50000" name="adj2"/>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114"/>
          <p:cNvSpPr/>
          <p:nvPr/>
        </p:nvSpPr>
        <p:spPr>
          <a:xfrm>
            <a:off x="2192475" y="3906000"/>
            <a:ext cx="583500" cy="137400"/>
          </a:xfrm>
          <a:prstGeom prst="rightArrow">
            <a:avLst>
              <a:gd fmla="val 50000" name="adj1"/>
              <a:gd fmla="val 50000" name="adj2"/>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8" name="Shape 928"/>
        <p:cNvGrpSpPr/>
        <p:nvPr/>
      </p:nvGrpSpPr>
      <p:grpSpPr>
        <a:xfrm>
          <a:off x="0" y="0"/>
          <a:ext cx="0" cy="0"/>
          <a:chOff x="0" y="0"/>
          <a:chExt cx="0" cy="0"/>
        </a:xfrm>
      </p:grpSpPr>
      <p:sp>
        <p:nvSpPr>
          <p:cNvPr id="929" name="Google Shape;929;p115"/>
          <p:cNvSpPr txBox="1"/>
          <p:nvPr>
            <p:ph type="title"/>
          </p:nvPr>
        </p:nvSpPr>
        <p:spPr>
          <a:xfrm>
            <a:off x="120000" y="-9"/>
            <a:ext cx="78867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RNA-seq - analysis workflow</a:t>
            </a:r>
            <a:endParaRPr/>
          </a:p>
        </p:txBody>
      </p:sp>
      <p:sp>
        <p:nvSpPr>
          <p:cNvPr id="930" name="Google Shape;930;p115"/>
          <p:cNvSpPr txBox="1"/>
          <p:nvPr/>
        </p:nvSpPr>
        <p:spPr>
          <a:xfrm>
            <a:off x="54700" y="2450550"/>
            <a:ext cx="3125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741B47"/>
                </a:solidFill>
                <a:latin typeface="Helvetica Neue"/>
                <a:ea typeface="Helvetica Neue"/>
                <a:cs typeface="Helvetica Neue"/>
                <a:sym typeface="Helvetica Neue"/>
              </a:rPr>
              <a:t>Session 1 Concepts: </a:t>
            </a:r>
            <a:endParaRPr b="1" sz="1200">
              <a:solidFill>
                <a:srgbClr val="741B47"/>
              </a:solidFill>
              <a:highlight>
                <a:srgbClr val="F7F6F3"/>
              </a:highlight>
            </a:endParaRPr>
          </a:p>
        </p:txBody>
      </p:sp>
      <p:sp>
        <p:nvSpPr>
          <p:cNvPr id="931" name="Google Shape;931;p115"/>
          <p:cNvSpPr/>
          <p:nvPr/>
        </p:nvSpPr>
        <p:spPr>
          <a:xfrm flipH="1">
            <a:off x="2835850" y="2015275"/>
            <a:ext cx="130200" cy="1492200"/>
          </a:xfrm>
          <a:prstGeom prst="rightBracket">
            <a:avLst>
              <a:gd fmla="val 8333"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115"/>
          <p:cNvSpPr txBox="1"/>
          <p:nvPr/>
        </p:nvSpPr>
        <p:spPr>
          <a:xfrm>
            <a:off x="43800" y="3886163"/>
            <a:ext cx="3125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741B47"/>
                </a:solidFill>
                <a:latin typeface="Helvetica Neue"/>
                <a:ea typeface="Helvetica Neue"/>
                <a:cs typeface="Helvetica Neue"/>
                <a:sym typeface="Helvetica Neue"/>
              </a:rPr>
              <a:t>Session 2 Concepts: </a:t>
            </a:r>
            <a:endParaRPr b="1" sz="1200">
              <a:solidFill>
                <a:srgbClr val="741B47"/>
              </a:solidFill>
              <a:highlight>
                <a:srgbClr val="F7F6F3"/>
              </a:highlight>
            </a:endParaRPr>
          </a:p>
          <a:p>
            <a:pPr indent="0" lvl="0" marL="0" rtl="0" algn="l">
              <a:spcBef>
                <a:spcPts val="0"/>
              </a:spcBef>
              <a:spcAft>
                <a:spcPts val="0"/>
              </a:spcAft>
              <a:buNone/>
            </a:pPr>
            <a:r>
              <a:t/>
            </a:r>
            <a:endParaRPr b="1">
              <a:solidFill>
                <a:srgbClr val="741B47"/>
              </a:solidFill>
              <a:latin typeface="Helvetica Neue"/>
              <a:ea typeface="Helvetica Neue"/>
              <a:cs typeface="Helvetica Neue"/>
              <a:sym typeface="Helvetica Neue"/>
            </a:endParaRPr>
          </a:p>
        </p:txBody>
      </p:sp>
      <p:sp>
        <p:nvSpPr>
          <p:cNvPr id="933" name="Google Shape;933;p115"/>
          <p:cNvSpPr/>
          <p:nvPr/>
        </p:nvSpPr>
        <p:spPr>
          <a:xfrm>
            <a:off x="3316325" y="2030150"/>
            <a:ext cx="1993500" cy="493800"/>
          </a:xfrm>
          <a:prstGeom prst="roundRect">
            <a:avLst>
              <a:gd fmla="val 16667" name="adj"/>
            </a:avLst>
          </a:prstGeom>
          <a:solidFill>
            <a:srgbClr val="F3F3F3"/>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Sequencer: Reads</a:t>
            </a:r>
            <a:r>
              <a:rPr lang="en"/>
              <a:t> </a:t>
            </a:r>
            <a:r>
              <a:rPr b="1" lang="en">
                <a:solidFill>
                  <a:schemeClr val="accent2"/>
                </a:solidFill>
              </a:rPr>
              <a:t>Fastq</a:t>
            </a:r>
            <a:endParaRPr b="1">
              <a:solidFill>
                <a:schemeClr val="accent2"/>
              </a:solidFill>
            </a:endParaRPr>
          </a:p>
        </p:txBody>
      </p:sp>
      <p:sp>
        <p:nvSpPr>
          <p:cNvPr id="934" name="Google Shape;934;p115"/>
          <p:cNvSpPr/>
          <p:nvPr/>
        </p:nvSpPr>
        <p:spPr>
          <a:xfrm>
            <a:off x="5445750" y="2030150"/>
            <a:ext cx="1727700" cy="493800"/>
          </a:xfrm>
          <a:prstGeom prst="roundRect">
            <a:avLst>
              <a:gd fmla="val 16667" name="adj"/>
            </a:avLst>
          </a:prstGeom>
          <a:solidFill>
            <a:srgbClr val="F7F6F3"/>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Quality check </a:t>
            </a:r>
            <a:r>
              <a:rPr lang="en"/>
              <a:t> </a:t>
            </a:r>
            <a:endParaRPr/>
          </a:p>
          <a:p>
            <a:pPr indent="0" lvl="0" marL="0" rtl="0" algn="ctr">
              <a:spcBef>
                <a:spcPts val="0"/>
              </a:spcBef>
              <a:spcAft>
                <a:spcPts val="0"/>
              </a:spcAft>
              <a:buNone/>
            </a:pPr>
            <a:r>
              <a:rPr b="1" lang="en">
                <a:solidFill>
                  <a:schemeClr val="accent2"/>
                </a:solidFill>
              </a:rPr>
              <a:t>FastQC </a:t>
            </a:r>
            <a:endParaRPr b="1">
              <a:solidFill>
                <a:schemeClr val="accent2"/>
              </a:solidFill>
            </a:endParaRPr>
          </a:p>
        </p:txBody>
      </p:sp>
      <p:sp>
        <p:nvSpPr>
          <p:cNvPr id="935" name="Google Shape;935;p115"/>
          <p:cNvSpPr/>
          <p:nvPr/>
        </p:nvSpPr>
        <p:spPr>
          <a:xfrm>
            <a:off x="3316325" y="3283863"/>
            <a:ext cx="1993500" cy="493800"/>
          </a:xfrm>
          <a:prstGeom prst="roundRect">
            <a:avLst>
              <a:gd fmla="val 16667" name="adj"/>
            </a:avLst>
          </a:prstGeom>
          <a:solidFill>
            <a:srgbClr val="F3F3F3"/>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Alignment/Mapping</a:t>
            </a:r>
            <a:endParaRPr b="1"/>
          </a:p>
          <a:p>
            <a:pPr indent="0" lvl="0" marL="0" rtl="0" algn="ctr">
              <a:spcBef>
                <a:spcPts val="0"/>
              </a:spcBef>
              <a:spcAft>
                <a:spcPts val="0"/>
              </a:spcAft>
              <a:buNone/>
            </a:pPr>
            <a:r>
              <a:rPr b="1" lang="en">
                <a:solidFill>
                  <a:schemeClr val="accent2"/>
                </a:solidFill>
              </a:rPr>
              <a:t>STAR</a:t>
            </a:r>
            <a:r>
              <a:rPr lang="en"/>
              <a:t> </a:t>
            </a:r>
            <a:endParaRPr/>
          </a:p>
        </p:txBody>
      </p:sp>
      <p:sp>
        <p:nvSpPr>
          <p:cNvPr id="936" name="Google Shape;936;p115"/>
          <p:cNvSpPr/>
          <p:nvPr/>
        </p:nvSpPr>
        <p:spPr>
          <a:xfrm>
            <a:off x="3316325" y="4488475"/>
            <a:ext cx="1993500" cy="493800"/>
          </a:xfrm>
          <a:prstGeom prst="roundRect">
            <a:avLst>
              <a:gd fmla="val 16667" name="adj"/>
            </a:avLst>
          </a:prstGeom>
          <a:solidFill>
            <a:srgbClr val="F7F6F3"/>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DGE</a:t>
            </a:r>
            <a:endParaRPr/>
          </a:p>
        </p:txBody>
      </p:sp>
      <p:sp>
        <p:nvSpPr>
          <p:cNvPr id="937" name="Google Shape;937;p115"/>
          <p:cNvSpPr/>
          <p:nvPr/>
        </p:nvSpPr>
        <p:spPr>
          <a:xfrm>
            <a:off x="3316325" y="3886175"/>
            <a:ext cx="1993500" cy="493800"/>
          </a:xfrm>
          <a:prstGeom prst="roundRect">
            <a:avLst>
              <a:gd fmla="val 16667" name="adj"/>
            </a:avLst>
          </a:prstGeom>
          <a:solidFill>
            <a:srgbClr val="EAD1DC"/>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1200">
                <a:solidFill>
                  <a:schemeClr val="dk1"/>
                </a:solidFill>
              </a:rPr>
              <a:t>Counting Reads </a:t>
            </a:r>
            <a:endParaRPr b="1" sz="1200">
              <a:solidFill>
                <a:schemeClr val="dk1"/>
              </a:solidFill>
            </a:endParaRPr>
          </a:p>
          <a:p>
            <a:pPr indent="0" lvl="0" marL="0" rtl="0" algn="ctr">
              <a:spcBef>
                <a:spcPts val="0"/>
              </a:spcBef>
              <a:spcAft>
                <a:spcPts val="0"/>
              </a:spcAft>
              <a:buNone/>
            </a:pPr>
            <a:r>
              <a:rPr b="1" lang="en">
                <a:solidFill>
                  <a:schemeClr val="accent2"/>
                </a:solidFill>
              </a:rPr>
              <a:t>featureCounts</a:t>
            </a:r>
            <a:endParaRPr b="1" sz="1200"/>
          </a:p>
        </p:txBody>
      </p:sp>
      <p:sp>
        <p:nvSpPr>
          <p:cNvPr id="938" name="Google Shape;938;p115"/>
          <p:cNvSpPr/>
          <p:nvPr/>
        </p:nvSpPr>
        <p:spPr>
          <a:xfrm>
            <a:off x="3316325" y="2681575"/>
            <a:ext cx="1993500" cy="493800"/>
          </a:xfrm>
          <a:prstGeom prst="roundRect">
            <a:avLst>
              <a:gd fmla="val 16667" name="adj"/>
            </a:avLst>
          </a:prstGeom>
          <a:solidFill>
            <a:srgbClr val="F3F3F3"/>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Trimming</a:t>
            </a:r>
            <a:endParaRPr b="1"/>
          </a:p>
          <a:p>
            <a:pPr indent="0" lvl="0" marL="0" rtl="0" algn="ctr">
              <a:spcBef>
                <a:spcPts val="0"/>
              </a:spcBef>
              <a:spcAft>
                <a:spcPts val="0"/>
              </a:spcAft>
              <a:buNone/>
            </a:pPr>
            <a:r>
              <a:rPr b="1" lang="en">
                <a:solidFill>
                  <a:schemeClr val="accent2"/>
                </a:solidFill>
              </a:rPr>
              <a:t>cutadapt</a:t>
            </a:r>
            <a:endParaRPr b="1">
              <a:solidFill>
                <a:schemeClr val="accent2"/>
              </a:solidFill>
            </a:endParaRPr>
          </a:p>
        </p:txBody>
      </p:sp>
      <p:sp>
        <p:nvSpPr>
          <p:cNvPr id="939" name="Google Shape;939;p115"/>
          <p:cNvSpPr/>
          <p:nvPr/>
        </p:nvSpPr>
        <p:spPr>
          <a:xfrm>
            <a:off x="5445750" y="2681575"/>
            <a:ext cx="1727700" cy="493800"/>
          </a:xfrm>
          <a:prstGeom prst="roundRect">
            <a:avLst>
              <a:gd fmla="val 16667" name="adj"/>
            </a:avLst>
          </a:prstGeom>
          <a:solidFill>
            <a:srgbClr val="F7F6F3"/>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Quality check </a:t>
            </a:r>
            <a:r>
              <a:rPr lang="en"/>
              <a:t> </a:t>
            </a:r>
            <a:endParaRPr/>
          </a:p>
          <a:p>
            <a:pPr indent="0" lvl="0" marL="0" rtl="0" algn="ctr">
              <a:spcBef>
                <a:spcPts val="0"/>
              </a:spcBef>
              <a:spcAft>
                <a:spcPts val="0"/>
              </a:spcAft>
              <a:buClr>
                <a:schemeClr val="dk1"/>
              </a:buClr>
              <a:buSzPts val="1100"/>
              <a:buFont typeface="Arial"/>
              <a:buNone/>
            </a:pPr>
            <a:r>
              <a:rPr b="1" lang="en">
                <a:solidFill>
                  <a:schemeClr val="accent2"/>
                </a:solidFill>
              </a:rPr>
              <a:t>FastQC</a:t>
            </a:r>
            <a:endParaRPr b="1">
              <a:solidFill>
                <a:schemeClr val="accent2"/>
              </a:solidFill>
            </a:endParaRPr>
          </a:p>
        </p:txBody>
      </p:sp>
      <p:sp>
        <p:nvSpPr>
          <p:cNvPr id="940" name="Google Shape;940;p115"/>
          <p:cNvSpPr/>
          <p:nvPr/>
        </p:nvSpPr>
        <p:spPr>
          <a:xfrm>
            <a:off x="5445750" y="3283875"/>
            <a:ext cx="1727700" cy="493800"/>
          </a:xfrm>
          <a:prstGeom prst="roundRect">
            <a:avLst>
              <a:gd fmla="val 16667" name="adj"/>
            </a:avLst>
          </a:prstGeom>
          <a:solidFill>
            <a:srgbClr val="F7F6F3"/>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Quality check </a:t>
            </a:r>
            <a:r>
              <a:rPr lang="en"/>
              <a:t> </a:t>
            </a:r>
            <a:endParaRPr/>
          </a:p>
          <a:p>
            <a:pPr indent="0" lvl="0" marL="0" rtl="0" algn="ctr">
              <a:spcBef>
                <a:spcPts val="0"/>
              </a:spcBef>
              <a:spcAft>
                <a:spcPts val="0"/>
              </a:spcAft>
              <a:buClr>
                <a:schemeClr val="dk1"/>
              </a:buClr>
              <a:buSzPts val="1100"/>
              <a:buFont typeface="Arial"/>
              <a:buNone/>
            </a:pPr>
            <a:r>
              <a:t/>
            </a:r>
            <a:endParaRPr b="1">
              <a:solidFill>
                <a:schemeClr val="accent2"/>
              </a:solidFill>
            </a:endParaRPr>
          </a:p>
        </p:txBody>
      </p:sp>
      <p:sp>
        <p:nvSpPr>
          <p:cNvPr id="941" name="Google Shape;941;p115"/>
          <p:cNvSpPr/>
          <p:nvPr/>
        </p:nvSpPr>
        <p:spPr>
          <a:xfrm>
            <a:off x="3316325" y="776450"/>
            <a:ext cx="1993500" cy="493800"/>
          </a:xfrm>
          <a:prstGeom prst="roundRect">
            <a:avLst>
              <a:gd fmla="val 16667" name="adj"/>
            </a:avLst>
          </a:prstGeom>
          <a:solidFill>
            <a:srgbClr val="F7F6F3"/>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Biological question</a:t>
            </a:r>
            <a:endParaRPr b="1">
              <a:solidFill>
                <a:schemeClr val="accent2"/>
              </a:solidFill>
            </a:endParaRPr>
          </a:p>
        </p:txBody>
      </p:sp>
      <p:sp>
        <p:nvSpPr>
          <p:cNvPr id="942" name="Google Shape;942;p115"/>
          <p:cNvSpPr/>
          <p:nvPr/>
        </p:nvSpPr>
        <p:spPr>
          <a:xfrm>
            <a:off x="3316325" y="1403288"/>
            <a:ext cx="1993500" cy="493800"/>
          </a:xfrm>
          <a:prstGeom prst="roundRect">
            <a:avLst>
              <a:gd fmla="val 16667" name="adj"/>
            </a:avLst>
          </a:prstGeom>
          <a:solidFill>
            <a:srgbClr val="F7F6F3"/>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Library preparation</a:t>
            </a:r>
            <a:endParaRPr b="1">
              <a:solidFill>
                <a:schemeClr val="accent2"/>
              </a:solidFill>
            </a:endParaRPr>
          </a:p>
        </p:txBody>
      </p:sp>
      <p:sp>
        <p:nvSpPr>
          <p:cNvPr id="943" name="Google Shape;943;p115"/>
          <p:cNvSpPr/>
          <p:nvPr/>
        </p:nvSpPr>
        <p:spPr>
          <a:xfrm>
            <a:off x="5445750" y="3893249"/>
            <a:ext cx="1727700" cy="493800"/>
          </a:xfrm>
          <a:prstGeom prst="roundRect">
            <a:avLst>
              <a:gd fmla="val 16667" name="adj"/>
            </a:avLst>
          </a:prstGeom>
          <a:solidFill>
            <a:srgbClr val="F7F6F3"/>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Quality check </a:t>
            </a:r>
            <a:r>
              <a:rPr lang="en"/>
              <a:t> </a:t>
            </a:r>
            <a:endParaRPr/>
          </a:p>
          <a:p>
            <a:pPr indent="0" lvl="0" marL="0" rtl="0" algn="ctr">
              <a:spcBef>
                <a:spcPts val="0"/>
              </a:spcBef>
              <a:spcAft>
                <a:spcPts val="0"/>
              </a:spcAft>
              <a:buClr>
                <a:schemeClr val="dk1"/>
              </a:buClr>
              <a:buSzPts val="1100"/>
              <a:buFont typeface="Arial"/>
              <a:buNone/>
            </a:pPr>
            <a:r>
              <a:t/>
            </a:r>
            <a:endParaRPr b="1">
              <a:solidFill>
                <a:schemeClr val="accent2"/>
              </a:solidFill>
            </a:endParaRPr>
          </a:p>
        </p:txBody>
      </p:sp>
      <p:sp>
        <p:nvSpPr>
          <p:cNvPr id="944" name="Google Shape;944;p115"/>
          <p:cNvSpPr/>
          <p:nvPr/>
        </p:nvSpPr>
        <p:spPr>
          <a:xfrm flipH="1">
            <a:off x="2817925" y="3893250"/>
            <a:ext cx="207300" cy="1088100"/>
          </a:xfrm>
          <a:prstGeom prst="rightBracket">
            <a:avLst>
              <a:gd fmla="val 8333"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115"/>
          <p:cNvSpPr txBox="1"/>
          <p:nvPr/>
        </p:nvSpPr>
        <p:spPr>
          <a:xfrm>
            <a:off x="7576000" y="3002800"/>
            <a:ext cx="15681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accent2"/>
                </a:solidFill>
                <a:latin typeface="Helvetica Neue"/>
                <a:ea typeface="Helvetica Neue"/>
                <a:cs typeface="Helvetica Neue"/>
                <a:sym typeface="Helvetica Neue"/>
              </a:rPr>
              <a:t>Session 2 Demo</a:t>
            </a:r>
            <a:endParaRPr b="1" sz="1200">
              <a:solidFill>
                <a:schemeClr val="accent2"/>
              </a:solidFill>
              <a:highlight>
                <a:srgbClr val="F7F6F3"/>
              </a:highlight>
            </a:endParaRPr>
          </a:p>
          <a:p>
            <a:pPr indent="0" lvl="0" marL="0" rtl="0" algn="l">
              <a:spcBef>
                <a:spcPts val="0"/>
              </a:spcBef>
              <a:spcAft>
                <a:spcPts val="0"/>
              </a:spcAft>
              <a:buNone/>
            </a:pPr>
            <a:r>
              <a:t/>
            </a:r>
            <a:endParaRPr b="1">
              <a:latin typeface="Helvetica Neue"/>
              <a:ea typeface="Helvetica Neue"/>
              <a:cs typeface="Helvetica Neue"/>
              <a:sym typeface="Helvetica Neue"/>
            </a:endParaRPr>
          </a:p>
        </p:txBody>
      </p:sp>
      <p:sp>
        <p:nvSpPr>
          <p:cNvPr id="946" name="Google Shape;946;p115"/>
          <p:cNvSpPr/>
          <p:nvPr/>
        </p:nvSpPr>
        <p:spPr>
          <a:xfrm flipH="1" rot="10800000">
            <a:off x="7309375" y="2015275"/>
            <a:ext cx="207300" cy="2473200"/>
          </a:xfrm>
          <a:prstGeom prst="rightBracket">
            <a:avLst>
              <a:gd fmla="val 8333"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47" name="Google Shape;947;p115"/>
          <p:cNvPicPr preferRelativeResize="0"/>
          <p:nvPr/>
        </p:nvPicPr>
        <p:blipFill>
          <a:blip r:embed="rId3">
            <a:alphaModFix/>
          </a:blip>
          <a:stretch>
            <a:fillRect/>
          </a:stretch>
        </p:blipFill>
        <p:spPr>
          <a:xfrm>
            <a:off x="6767525" y="147869"/>
            <a:ext cx="2011679" cy="51297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pic>
        <p:nvPicPr>
          <p:cNvPr id="175" name="Google Shape;175;p35"/>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1" name="Shape 951"/>
        <p:cNvGrpSpPr/>
        <p:nvPr/>
      </p:nvGrpSpPr>
      <p:grpSpPr>
        <a:xfrm>
          <a:off x="0" y="0"/>
          <a:ext cx="0" cy="0"/>
          <a:chOff x="0" y="0"/>
          <a:chExt cx="0" cy="0"/>
        </a:xfrm>
      </p:grpSpPr>
      <p:sp>
        <p:nvSpPr>
          <p:cNvPr id="952" name="Google Shape;952;p116"/>
          <p:cNvSpPr txBox="1"/>
          <p:nvPr>
            <p:ph type="title"/>
          </p:nvPr>
        </p:nvSpPr>
        <p:spPr>
          <a:xfrm>
            <a:off x="114300" y="156025"/>
            <a:ext cx="8453100" cy="736800"/>
          </a:xfrm>
          <a:prstGeom prst="rect">
            <a:avLst/>
          </a:prstGeom>
        </p:spPr>
        <p:txBody>
          <a:bodyPr anchorCtr="0" anchor="t" bIns="0" lIns="0" spcFirstLastPara="1" rIns="0" wrap="square" tIns="0">
            <a:normAutofit fontScale="90000"/>
          </a:bodyPr>
          <a:lstStyle/>
          <a:p>
            <a:pPr indent="0" lvl="0" marL="0" rtl="0" algn="l">
              <a:spcBef>
                <a:spcPts val="0"/>
              </a:spcBef>
              <a:spcAft>
                <a:spcPts val="0"/>
              </a:spcAft>
              <a:buNone/>
            </a:pPr>
            <a:r>
              <a:rPr lang="en"/>
              <a:t>How many reads overlap annotated regions?</a:t>
            </a:r>
            <a:endParaRPr/>
          </a:p>
        </p:txBody>
      </p:sp>
      <p:sp>
        <p:nvSpPr>
          <p:cNvPr id="953" name="Google Shape;953;p116"/>
          <p:cNvSpPr txBox="1"/>
          <p:nvPr>
            <p:ph idx="1" type="body"/>
          </p:nvPr>
        </p:nvSpPr>
        <p:spPr>
          <a:xfrm>
            <a:off x="308925" y="785369"/>
            <a:ext cx="7886700" cy="3263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sz="100">
              <a:solidFill>
                <a:schemeClr val="accent2"/>
              </a:solidFill>
              <a:latin typeface="Arial"/>
              <a:ea typeface="Arial"/>
              <a:cs typeface="Arial"/>
              <a:sym typeface="Arial"/>
            </a:endParaRPr>
          </a:p>
          <a:p>
            <a:pPr indent="0" lvl="0" marL="457200" rtl="0" algn="l">
              <a:spcBef>
                <a:spcPts val="1000"/>
              </a:spcBef>
              <a:spcAft>
                <a:spcPts val="0"/>
              </a:spcAft>
              <a:buNone/>
            </a:pPr>
            <a:r>
              <a:rPr lang="en" sz="2200">
                <a:solidFill>
                  <a:srgbClr val="002B42"/>
                </a:solidFill>
                <a:latin typeface="Arial"/>
                <a:ea typeface="Arial"/>
                <a:cs typeface="Arial"/>
                <a:sym typeface="Arial"/>
              </a:rPr>
              <a:t>Use </a:t>
            </a:r>
            <a:r>
              <a:rPr lang="en" sz="2200" u="sng">
                <a:solidFill>
                  <a:schemeClr val="hlink"/>
                </a:solidFill>
                <a:latin typeface="Arial"/>
                <a:ea typeface="Arial"/>
                <a:cs typeface="Arial"/>
                <a:sym typeface="Arial"/>
                <a:hlinkClick r:id="rId3"/>
              </a:rPr>
              <a:t>featureCounts</a:t>
            </a:r>
            <a:endParaRPr sz="2200">
              <a:latin typeface="Arial"/>
              <a:ea typeface="Arial"/>
              <a:cs typeface="Arial"/>
              <a:sym typeface="Arial"/>
            </a:endParaRPr>
          </a:p>
          <a:p>
            <a:pPr indent="0" lvl="0" marL="457200" rtl="0" algn="l">
              <a:spcBef>
                <a:spcPts val="0"/>
              </a:spcBef>
              <a:spcAft>
                <a:spcPts val="0"/>
              </a:spcAft>
              <a:buNone/>
            </a:pPr>
            <a:r>
              <a:t/>
            </a:r>
            <a:endParaRPr sz="1500">
              <a:solidFill>
                <a:schemeClr val="accent2"/>
              </a:solidFill>
              <a:latin typeface="Arial"/>
              <a:ea typeface="Arial"/>
              <a:cs typeface="Arial"/>
              <a:sym typeface="Arial"/>
            </a:endParaRPr>
          </a:p>
          <a:p>
            <a:pPr indent="0" lvl="0" marL="457200" rtl="0" algn="l">
              <a:spcBef>
                <a:spcPts val="0"/>
              </a:spcBef>
              <a:spcAft>
                <a:spcPts val="0"/>
              </a:spcAft>
              <a:buNone/>
            </a:pPr>
            <a:r>
              <a:t/>
            </a:r>
            <a:endParaRPr sz="1500">
              <a:solidFill>
                <a:schemeClr val="accent2"/>
              </a:solidFill>
              <a:latin typeface="Arial"/>
              <a:ea typeface="Arial"/>
              <a:cs typeface="Arial"/>
              <a:sym typeface="Arial"/>
            </a:endParaRPr>
          </a:p>
        </p:txBody>
      </p:sp>
      <p:pic>
        <p:nvPicPr>
          <p:cNvPr id="954" name="Google Shape;954;p116"/>
          <p:cNvPicPr preferRelativeResize="0"/>
          <p:nvPr/>
        </p:nvPicPr>
        <p:blipFill>
          <a:blip r:embed="rId4">
            <a:alphaModFix/>
          </a:blip>
          <a:stretch>
            <a:fillRect/>
          </a:stretch>
        </p:blipFill>
        <p:spPr>
          <a:xfrm>
            <a:off x="5626050" y="785375"/>
            <a:ext cx="3313975" cy="4187325"/>
          </a:xfrm>
          <a:prstGeom prst="rect">
            <a:avLst/>
          </a:prstGeom>
          <a:noFill/>
          <a:ln>
            <a:noFill/>
          </a:ln>
        </p:spPr>
      </p:pic>
      <p:pic>
        <p:nvPicPr>
          <p:cNvPr id="955" name="Google Shape;955;p116"/>
          <p:cNvPicPr preferRelativeResize="0"/>
          <p:nvPr/>
        </p:nvPicPr>
        <p:blipFill>
          <a:blip r:embed="rId5">
            <a:alphaModFix/>
          </a:blip>
          <a:stretch>
            <a:fillRect/>
          </a:stretch>
        </p:blipFill>
        <p:spPr>
          <a:xfrm>
            <a:off x="114300" y="1828427"/>
            <a:ext cx="5362826" cy="1342949"/>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9" name="Shape 959"/>
        <p:cNvGrpSpPr/>
        <p:nvPr/>
      </p:nvGrpSpPr>
      <p:grpSpPr>
        <a:xfrm>
          <a:off x="0" y="0"/>
          <a:ext cx="0" cy="0"/>
          <a:chOff x="0" y="0"/>
          <a:chExt cx="0" cy="0"/>
        </a:xfrm>
      </p:grpSpPr>
      <p:sp>
        <p:nvSpPr>
          <p:cNvPr id="960" name="Google Shape;960;p117"/>
          <p:cNvSpPr txBox="1"/>
          <p:nvPr>
            <p:ph type="title"/>
          </p:nvPr>
        </p:nvSpPr>
        <p:spPr>
          <a:xfrm>
            <a:off x="117475" y="155448"/>
            <a:ext cx="78867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Estimation of the strandness</a:t>
            </a:r>
            <a:endParaRPr/>
          </a:p>
        </p:txBody>
      </p:sp>
      <p:pic>
        <p:nvPicPr>
          <p:cNvPr id="961" name="Google Shape;961;p117"/>
          <p:cNvPicPr preferRelativeResize="0"/>
          <p:nvPr/>
        </p:nvPicPr>
        <p:blipFill>
          <a:blip r:embed="rId3">
            <a:alphaModFix/>
          </a:blip>
          <a:stretch>
            <a:fillRect/>
          </a:stretch>
        </p:blipFill>
        <p:spPr>
          <a:xfrm>
            <a:off x="319925" y="838241"/>
            <a:ext cx="4407407" cy="3637007"/>
          </a:xfrm>
          <a:prstGeom prst="rect">
            <a:avLst/>
          </a:prstGeom>
          <a:noFill/>
          <a:ln>
            <a:noFill/>
          </a:ln>
        </p:spPr>
      </p:pic>
      <p:sp>
        <p:nvSpPr>
          <p:cNvPr id="962" name="Google Shape;962;p117"/>
          <p:cNvSpPr txBox="1"/>
          <p:nvPr/>
        </p:nvSpPr>
        <p:spPr>
          <a:xfrm>
            <a:off x="4938550" y="874125"/>
            <a:ext cx="4129200" cy="2493600"/>
          </a:xfrm>
          <a:prstGeom prst="rect">
            <a:avLst/>
          </a:prstGeom>
          <a:noFill/>
          <a:ln>
            <a:noFill/>
          </a:ln>
        </p:spPr>
        <p:txBody>
          <a:bodyPr anchorCtr="0" anchor="t" bIns="91425" lIns="91425" spcFirstLastPara="1" rIns="91425" wrap="square" tIns="91425">
            <a:spAutoFit/>
          </a:bodyPr>
          <a:lstStyle/>
          <a:p>
            <a:pPr indent="-323850" lvl="0" marL="457200" rtl="0" algn="l">
              <a:spcBef>
                <a:spcPts val="0"/>
              </a:spcBef>
              <a:spcAft>
                <a:spcPts val="0"/>
              </a:spcAft>
              <a:buSzPts val="1500"/>
              <a:buChar char="●"/>
            </a:pPr>
            <a:r>
              <a:rPr lang="en" sz="1500"/>
              <a:t>In a stranded forward library, reads map mostly on the genes located on forward strand (here gene1). </a:t>
            </a:r>
            <a:endParaRPr sz="1500"/>
          </a:p>
          <a:p>
            <a:pPr indent="0" lvl="0" marL="457200" rtl="0" algn="l">
              <a:spcBef>
                <a:spcPts val="0"/>
              </a:spcBef>
              <a:spcAft>
                <a:spcPts val="0"/>
              </a:spcAft>
              <a:buNone/>
            </a:pPr>
            <a:r>
              <a:t/>
            </a:r>
            <a:endParaRPr sz="1500"/>
          </a:p>
          <a:p>
            <a:pPr indent="-323850" lvl="0" marL="457200" rtl="0" algn="l">
              <a:spcBef>
                <a:spcPts val="0"/>
              </a:spcBef>
              <a:spcAft>
                <a:spcPts val="0"/>
              </a:spcAft>
              <a:buSzPts val="1500"/>
              <a:buChar char="●"/>
            </a:pPr>
            <a:r>
              <a:rPr lang="en" sz="1500"/>
              <a:t>With stranded reverse library, reads map mostly on genes on the reverse strand (here gene2).</a:t>
            </a:r>
            <a:endParaRPr sz="1500"/>
          </a:p>
          <a:p>
            <a:pPr indent="0" lvl="0" marL="457200" rtl="0" algn="l">
              <a:spcBef>
                <a:spcPts val="0"/>
              </a:spcBef>
              <a:spcAft>
                <a:spcPts val="0"/>
              </a:spcAft>
              <a:buNone/>
            </a:pPr>
            <a:r>
              <a:rPr lang="en" sz="1500"/>
              <a:t> </a:t>
            </a:r>
            <a:endParaRPr sz="1500"/>
          </a:p>
          <a:p>
            <a:pPr indent="-323850" lvl="0" marL="457200" rtl="0" algn="l">
              <a:spcBef>
                <a:spcPts val="0"/>
              </a:spcBef>
              <a:spcAft>
                <a:spcPts val="0"/>
              </a:spcAft>
              <a:buSzPts val="1500"/>
              <a:buChar char="●"/>
            </a:pPr>
            <a:r>
              <a:rPr lang="en" sz="1500"/>
              <a:t>With unstranded library, reads maps on genes on both strands.</a:t>
            </a:r>
            <a:endParaRPr sz="1500"/>
          </a:p>
        </p:txBody>
      </p:sp>
      <p:sp>
        <p:nvSpPr>
          <p:cNvPr id="963" name="Google Shape;963;p117"/>
          <p:cNvSpPr txBox="1"/>
          <p:nvPr/>
        </p:nvSpPr>
        <p:spPr>
          <a:xfrm>
            <a:off x="63925" y="4778550"/>
            <a:ext cx="6306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666666"/>
                </a:solidFill>
              </a:rPr>
              <a:t>Image source: https://training.galaxyproject.org/training-material/</a:t>
            </a:r>
            <a:endParaRPr sz="1200">
              <a:solidFill>
                <a:srgbClr val="666666"/>
              </a:solidFill>
            </a:endParaRPr>
          </a:p>
        </p:txBody>
      </p:sp>
      <p:pic>
        <p:nvPicPr>
          <p:cNvPr id="964" name="Google Shape;964;p117"/>
          <p:cNvPicPr preferRelativeResize="0"/>
          <p:nvPr/>
        </p:nvPicPr>
        <p:blipFill>
          <a:blip r:embed="rId4">
            <a:alphaModFix/>
          </a:blip>
          <a:stretch>
            <a:fillRect/>
          </a:stretch>
        </p:blipFill>
        <p:spPr>
          <a:xfrm>
            <a:off x="4997625" y="3367725"/>
            <a:ext cx="4011050" cy="1720500"/>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8" name="Shape 968"/>
        <p:cNvGrpSpPr/>
        <p:nvPr/>
      </p:nvGrpSpPr>
      <p:grpSpPr>
        <a:xfrm>
          <a:off x="0" y="0"/>
          <a:ext cx="0" cy="0"/>
          <a:chOff x="0" y="0"/>
          <a:chExt cx="0" cy="0"/>
        </a:xfrm>
      </p:grpSpPr>
      <p:sp>
        <p:nvSpPr>
          <p:cNvPr id="969" name="Google Shape;969;p118"/>
          <p:cNvSpPr txBox="1"/>
          <p:nvPr>
            <p:ph idx="1" type="body"/>
          </p:nvPr>
        </p:nvSpPr>
        <p:spPr>
          <a:xfrm>
            <a:off x="308925" y="940044"/>
            <a:ext cx="7886700" cy="3263400"/>
          </a:xfrm>
          <a:prstGeom prst="rect">
            <a:avLst/>
          </a:prstGeom>
        </p:spPr>
        <p:txBody>
          <a:bodyPr anchorCtr="0" anchor="t" bIns="0" lIns="0" spcFirstLastPara="1" rIns="0" wrap="square" tIns="0">
            <a:noAutofit/>
          </a:bodyPr>
          <a:lstStyle/>
          <a:p>
            <a:pPr indent="-387350" lvl="0" marL="457200" rtl="0" algn="l">
              <a:spcBef>
                <a:spcPts val="1000"/>
              </a:spcBef>
              <a:spcAft>
                <a:spcPts val="0"/>
              </a:spcAft>
              <a:buSzPts val="2500"/>
              <a:buFont typeface="Arial"/>
              <a:buChar char="●"/>
            </a:pPr>
            <a:r>
              <a:rPr lang="en" sz="2500">
                <a:latin typeface="Arial"/>
                <a:ea typeface="Arial"/>
                <a:cs typeface="Arial"/>
                <a:sym typeface="Arial"/>
              </a:rPr>
              <a:t>Input:</a:t>
            </a:r>
            <a:endParaRPr sz="2500">
              <a:latin typeface="Arial"/>
              <a:ea typeface="Arial"/>
              <a:cs typeface="Arial"/>
              <a:sym typeface="Arial"/>
            </a:endParaRPr>
          </a:p>
          <a:p>
            <a:pPr indent="-387350" lvl="1" marL="914400" rtl="0" algn="l">
              <a:spcBef>
                <a:spcPts val="0"/>
              </a:spcBef>
              <a:spcAft>
                <a:spcPts val="0"/>
              </a:spcAft>
              <a:buSzPts val="2500"/>
              <a:buFont typeface="Arial"/>
              <a:buChar char="○"/>
            </a:pPr>
            <a:r>
              <a:rPr lang="en" sz="2500">
                <a:latin typeface="Arial"/>
                <a:ea typeface="Arial"/>
                <a:cs typeface="Arial"/>
                <a:sym typeface="Arial"/>
              </a:rPr>
              <a:t>Alignment BAM file</a:t>
            </a:r>
            <a:endParaRPr sz="2500">
              <a:latin typeface="Arial"/>
              <a:ea typeface="Arial"/>
              <a:cs typeface="Arial"/>
              <a:sym typeface="Arial"/>
            </a:endParaRPr>
          </a:p>
          <a:p>
            <a:pPr indent="-387350" lvl="1" marL="914400" rtl="0" algn="l">
              <a:spcBef>
                <a:spcPts val="0"/>
              </a:spcBef>
              <a:spcAft>
                <a:spcPts val="0"/>
              </a:spcAft>
              <a:buSzPts val="2500"/>
              <a:buFont typeface="Arial"/>
              <a:buChar char="○"/>
            </a:pPr>
            <a:r>
              <a:rPr lang="en" sz="2500">
                <a:latin typeface="Arial"/>
                <a:ea typeface="Arial"/>
                <a:cs typeface="Arial"/>
                <a:sym typeface="Arial"/>
              </a:rPr>
              <a:t>Annotation GFF/GTF file</a:t>
            </a:r>
            <a:endParaRPr sz="2500">
              <a:latin typeface="Arial"/>
              <a:ea typeface="Arial"/>
              <a:cs typeface="Arial"/>
              <a:sym typeface="Arial"/>
            </a:endParaRPr>
          </a:p>
          <a:p>
            <a:pPr indent="0" lvl="0" marL="457200" rtl="0" algn="l">
              <a:spcBef>
                <a:spcPts val="1000"/>
              </a:spcBef>
              <a:spcAft>
                <a:spcPts val="0"/>
              </a:spcAft>
              <a:buNone/>
            </a:pPr>
            <a:r>
              <a:t/>
            </a:r>
            <a:endParaRPr sz="2500">
              <a:latin typeface="Arial"/>
              <a:ea typeface="Arial"/>
              <a:cs typeface="Arial"/>
              <a:sym typeface="Arial"/>
            </a:endParaRPr>
          </a:p>
          <a:p>
            <a:pPr indent="0" lvl="0" marL="0" rtl="0" algn="l">
              <a:spcBef>
                <a:spcPts val="0"/>
              </a:spcBef>
              <a:spcAft>
                <a:spcPts val="0"/>
              </a:spcAft>
              <a:buNone/>
            </a:pPr>
            <a:r>
              <a:t/>
            </a:r>
            <a:endParaRPr sz="1800">
              <a:solidFill>
                <a:schemeClr val="accent2"/>
              </a:solidFill>
              <a:latin typeface="Arial"/>
              <a:ea typeface="Arial"/>
              <a:cs typeface="Arial"/>
              <a:sym typeface="Arial"/>
            </a:endParaRPr>
          </a:p>
        </p:txBody>
      </p:sp>
      <p:pic>
        <p:nvPicPr>
          <p:cNvPr id="970" name="Google Shape;970;p118"/>
          <p:cNvPicPr preferRelativeResize="0"/>
          <p:nvPr/>
        </p:nvPicPr>
        <p:blipFill>
          <a:blip r:embed="rId3">
            <a:alphaModFix/>
          </a:blip>
          <a:stretch>
            <a:fillRect/>
          </a:stretch>
        </p:blipFill>
        <p:spPr>
          <a:xfrm>
            <a:off x="403525" y="2228850"/>
            <a:ext cx="5768676" cy="2635599"/>
          </a:xfrm>
          <a:prstGeom prst="rect">
            <a:avLst/>
          </a:prstGeom>
          <a:noFill/>
          <a:ln>
            <a:noFill/>
          </a:ln>
        </p:spPr>
      </p:pic>
      <p:sp>
        <p:nvSpPr>
          <p:cNvPr id="971" name="Google Shape;971;p118"/>
          <p:cNvSpPr txBox="1"/>
          <p:nvPr>
            <p:ph type="title"/>
          </p:nvPr>
        </p:nvSpPr>
        <p:spPr>
          <a:xfrm>
            <a:off x="102475" y="48575"/>
            <a:ext cx="84531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featureCounts</a:t>
            </a:r>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5" name="Shape 975"/>
        <p:cNvGrpSpPr/>
        <p:nvPr/>
      </p:nvGrpSpPr>
      <p:grpSpPr>
        <a:xfrm>
          <a:off x="0" y="0"/>
          <a:ext cx="0" cy="0"/>
          <a:chOff x="0" y="0"/>
          <a:chExt cx="0" cy="0"/>
        </a:xfrm>
      </p:grpSpPr>
      <p:sp>
        <p:nvSpPr>
          <p:cNvPr id="976" name="Google Shape;976;p119"/>
          <p:cNvSpPr txBox="1"/>
          <p:nvPr>
            <p:ph type="title"/>
          </p:nvPr>
        </p:nvSpPr>
        <p:spPr>
          <a:xfrm>
            <a:off x="114300" y="156025"/>
            <a:ext cx="84531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featureCounts output</a:t>
            </a:r>
            <a:endParaRPr/>
          </a:p>
        </p:txBody>
      </p:sp>
      <p:sp>
        <p:nvSpPr>
          <p:cNvPr id="977" name="Google Shape;977;p119"/>
          <p:cNvSpPr txBox="1"/>
          <p:nvPr>
            <p:ph idx="1" type="body"/>
          </p:nvPr>
        </p:nvSpPr>
        <p:spPr>
          <a:xfrm>
            <a:off x="60625" y="773544"/>
            <a:ext cx="7886700" cy="3263400"/>
          </a:xfrm>
          <a:prstGeom prst="rect">
            <a:avLst/>
          </a:prstGeom>
        </p:spPr>
        <p:txBody>
          <a:bodyPr anchorCtr="0" anchor="t" bIns="0" lIns="0" spcFirstLastPara="1" rIns="0" wrap="square" tIns="0">
            <a:noAutofit/>
          </a:bodyPr>
          <a:lstStyle/>
          <a:p>
            <a:pPr indent="0" lvl="0" marL="457200" rtl="0" algn="l">
              <a:spcBef>
                <a:spcPts val="1000"/>
              </a:spcBef>
              <a:spcAft>
                <a:spcPts val="0"/>
              </a:spcAft>
              <a:buNone/>
            </a:pPr>
            <a:r>
              <a:t/>
            </a:r>
            <a:endParaRPr sz="2500">
              <a:latin typeface="Arial"/>
              <a:ea typeface="Arial"/>
              <a:cs typeface="Arial"/>
              <a:sym typeface="Arial"/>
            </a:endParaRPr>
          </a:p>
          <a:p>
            <a:pPr indent="-387350" lvl="1" marL="914400" rtl="0" algn="l">
              <a:spcBef>
                <a:spcPts val="1000"/>
              </a:spcBef>
              <a:spcAft>
                <a:spcPts val="0"/>
              </a:spcAft>
              <a:buSzPts val="2500"/>
              <a:buFont typeface="Arial"/>
              <a:buChar char="○"/>
            </a:pPr>
            <a:r>
              <a:rPr lang="en" sz="2500">
                <a:latin typeface="Arial"/>
                <a:ea typeface="Arial"/>
                <a:cs typeface="Arial"/>
                <a:sym typeface="Arial"/>
              </a:rPr>
              <a:t>count matrix (text file)</a:t>
            </a:r>
            <a:endParaRPr sz="2500">
              <a:latin typeface="Arial"/>
              <a:ea typeface="Arial"/>
              <a:cs typeface="Arial"/>
              <a:sym typeface="Arial"/>
            </a:endParaRPr>
          </a:p>
          <a:p>
            <a:pPr indent="-387350" lvl="1" marL="914400" rtl="0" algn="l">
              <a:spcBef>
                <a:spcPts val="0"/>
              </a:spcBef>
              <a:spcAft>
                <a:spcPts val="0"/>
              </a:spcAft>
              <a:buSzPts val="2500"/>
              <a:buFont typeface="Arial"/>
              <a:buChar char="○"/>
            </a:pPr>
            <a:r>
              <a:rPr lang="en" sz="2500">
                <a:latin typeface="Arial"/>
                <a:ea typeface="Arial"/>
                <a:cs typeface="Arial"/>
                <a:sym typeface="Arial"/>
              </a:rPr>
              <a:t>a summary file</a:t>
            </a:r>
            <a:endParaRPr sz="2500">
              <a:latin typeface="Arial"/>
              <a:ea typeface="Arial"/>
              <a:cs typeface="Arial"/>
              <a:sym typeface="Arial"/>
            </a:endParaRPr>
          </a:p>
          <a:p>
            <a:pPr indent="0" lvl="0" marL="457200" rtl="0" algn="l">
              <a:spcBef>
                <a:spcPts val="0"/>
              </a:spcBef>
              <a:spcAft>
                <a:spcPts val="0"/>
              </a:spcAft>
              <a:buNone/>
            </a:pPr>
            <a:r>
              <a:t/>
            </a:r>
            <a:endParaRPr sz="1800">
              <a:solidFill>
                <a:schemeClr val="accent2"/>
              </a:solidFill>
              <a:latin typeface="Arial"/>
              <a:ea typeface="Arial"/>
              <a:cs typeface="Arial"/>
              <a:sym typeface="Arial"/>
            </a:endParaRPr>
          </a:p>
          <a:p>
            <a:pPr indent="0" lvl="0" marL="457200" rtl="0" algn="l">
              <a:spcBef>
                <a:spcPts val="0"/>
              </a:spcBef>
              <a:spcAft>
                <a:spcPts val="0"/>
              </a:spcAft>
              <a:buNone/>
            </a:pPr>
            <a:r>
              <a:t/>
            </a:r>
            <a:endParaRPr sz="1800">
              <a:solidFill>
                <a:schemeClr val="accent2"/>
              </a:solidFill>
              <a:latin typeface="Arial"/>
              <a:ea typeface="Arial"/>
              <a:cs typeface="Arial"/>
              <a:sym typeface="Arial"/>
            </a:endParaRPr>
          </a:p>
        </p:txBody>
      </p:sp>
      <p:pic>
        <p:nvPicPr>
          <p:cNvPr id="978" name="Google Shape;978;p119"/>
          <p:cNvPicPr preferRelativeResize="0"/>
          <p:nvPr/>
        </p:nvPicPr>
        <p:blipFill>
          <a:blip r:embed="rId3">
            <a:alphaModFix/>
          </a:blip>
          <a:stretch>
            <a:fillRect/>
          </a:stretch>
        </p:blipFill>
        <p:spPr>
          <a:xfrm>
            <a:off x="4643700" y="1194250"/>
            <a:ext cx="4154950" cy="3756075"/>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2" name="Shape 982"/>
        <p:cNvGrpSpPr/>
        <p:nvPr/>
      </p:nvGrpSpPr>
      <p:grpSpPr>
        <a:xfrm>
          <a:off x="0" y="0"/>
          <a:ext cx="0" cy="0"/>
          <a:chOff x="0" y="0"/>
          <a:chExt cx="0" cy="0"/>
        </a:xfrm>
      </p:grpSpPr>
      <p:sp>
        <p:nvSpPr>
          <p:cNvPr id="983" name="Google Shape;983;p120"/>
          <p:cNvSpPr txBox="1"/>
          <p:nvPr>
            <p:ph type="title"/>
          </p:nvPr>
        </p:nvSpPr>
        <p:spPr>
          <a:xfrm>
            <a:off x="128200" y="100400"/>
            <a:ext cx="8880000" cy="736800"/>
          </a:xfrm>
          <a:prstGeom prst="rect">
            <a:avLst/>
          </a:prstGeom>
        </p:spPr>
        <p:txBody>
          <a:bodyPr anchorCtr="0" anchor="t" bIns="0" lIns="0" spcFirstLastPara="1" rIns="0" wrap="square" tIns="0">
            <a:normAutofit fontScale="90000"/>
          </a:bodyPr>
          <a:lstStyle/>
          <a:p>
            <a:pPr indent="0" lvl="0" marL="0" rtl="0" algn="l">
              <a:spcBef>
                <a:spcPts val="0"/>
              </a:spcBef>
              <a:spcAft>
                <a:spcPts val="0"/>
              </a:spcAft>
              <a:buNone/>
            </a:pPr>
            <a:r>
              <a:rPr lang="en" sz="3200">
                <a:solidFill>
                  <a:srgbClr val="1155CC"/>
                </a:solidFill>
                <a:latin typeface="Arial"/>
                <a:ea typeface="Arial"/>
                <a:cs typeface="Arial"/>
                <a:sym typeface="Arial"/>
              </a:rPr>
              <a:t>Gene-wise counts should be normalized before comparing between samples</a:t>
            </a:r>
            <a:endParaRPr>
              <a:solidFill>
                <a:srgbClr val="1155CC"/>
              </a:solidFill>
            </a:endParaRPr>
          </a:p>
        </p:txBody>
      </p:sp>
      <p:sp>
        <p:nvSpPr>
          <p:cNvPr id="984" name="Google Shape;984;p120"/>
          <p:cNvSpPr txBox="1"/>
          <p:nvPr/>
        </p:nvSpPr>
        <p:spPr>
          <a:xfrm>
            <a:off x="5843075" y="4199125"/>
            <a:ext cx="3125700" cy="5850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b="1" lang="en">
                <a:solidFill>
                  <a:schemeClr val="accent5"/>
                </a:solidFill>
                <a:latin typeface="Helvetica Neue"/>
                <a:ea typeface="Helvetica Neue"/>
                <a:cs typeface="Helvetica Neue"/>
                <a:sym typeface="Helvetica Neue"/>
              </a:rPr>
              <a:t>Intermediate RNA-seq  workshop</a:t>
            </a:r>
            <a:endParaRPr b="1">
              <a:solidFill>
                <a:schemeClr val="accent5"/>
              </a:solidFill>
              <a:latin typeface="Helvetica Neue"/>
              <a:ea typeface="Helvetica Neue"/>
              <a:cs typeface="Helvetica Neue"/>
              <a:sym typeface="Helvetica Neue"/>
            </a:endParaRPr>
          </a:p>
          <a:p>
            <a:pPr indent="0" lvl="0" marL="0" rtl="0" algn="r">
              <a:spcBef>
                <a:spcPts val="0"/>
              </a:spcBef>
              <a:spcAft>
                <a:spcPts val="0"/>
              </a:spcAft>
              <a:buNone/>
            </a:pPr>
            <a:r>
              <a:rPr b="1" lang="en" sz="1200">
                <a:solidFill>
                  <a:srgbClr val="262626"/>
                </a:solidFill>
                <a:highlight>
                  <a:srgbClr val="F7F6F3"/>
                </a:highlight>
              </a:rPr>
              <a:t>May 22,  2023 1p-4p</a:t>
            </a:r>
            <a:endParaRPr b="1" sz="1200">
              <a:solidFill>
                <a:srgbClr val="262626"/>
              </a:solidFill>
              <a:highlight>
                <a:srgbClr val="F7F6F3"/>
              </a:highlight>
            </a:endParaRPr>
          </a:p>
        </p:txBody>
      </p:sp>
      <p:pic>
        <p:nvPicPr>
          <p:cNvPr id="985" name="Google Shape;985;p120"/>
          <p:cNvPicPr preferRelativeResize="0"/>
          <p:nvPr/>
        </p:nvPicPr>
        <p:blipFill>
          <a:blip r:embed="rId3">
            <a:alphaModFix/>
          </a:blip>
          <a:stretch>
            <a:fillRect/>
          </a:stretch>
        </p:blipFill>
        <p:spPr>
          <a:xfrm>
            <a:off x="64025" y="939950"/>
            <a:ext cx="5037601" cy="2755099"/>
          </a:xfrm>
          <a:prstGeom prst="rect">
            <a:avLst/>
          </a:prstGeom>
          <a:noFill/>
          <a:ln>
            <a:noFill/>
          </a:ln>
        </p:spPr>
      </p:pic>
      <p:sp>
        <p:nvSpPr>
          <p:cNvPr id="986" name="Google Shape;986;p120"/>
          <p:cNvSpPr txBox="1"/>
          <p:nvPr>
            <p:ph idx="1" type="body"/>
          </p:nvPr>
        </p:nvSpPr>
        <p:spPr>
          <a:xfrm>
            <a:off x="4776025" y="1244038"/>
            <a:ext cx="4311000" cy="2692800"/>
          </a:xfrm>
          <a:prstGeom prst="rect">
            <a:avLst/>
          </a:prstGeom>
        </p:spPr>
        <p:txBody>
          <a:bodyPr anchorCtr="0" anchor="t" bIns="0" lIns="0" spcFirstLastPara="1" rIns="0" wrap="square" tIns="0">
            <a:normAutofit/>
          </a:bodyPr>
          <a:lstStyle/>
          <a:p>
            <a:pPr indent="-342900" lvl="0" marL="457200" rtl="0" algn="l">
              <a:lnSpc>
                <a:spcPct val="115000"/>
              </a:lnSpc>
              <a:spcBef>
                <a:spcPts val="1000"/>
              </a:spcBef>
              <a:spcAft>
                <a:spcPts val="0"/>
              </a:spcAft>
              <a:buClr>
                <a:srgbClr val="002B42"/>
              </a:buClr>
              <a:buSzPts val="1800"/>
              <a:buFont typeface="Arial"/>
              <a:buChar char="•"/>
            </a:pPr>
            <a:r>
              <a:rPr lang="en" sz="1800" u="sng">
                <a:latin typeface="Arial"/>
                <a:ea typeface="Arial"/>
                <a:cs typeface="Arial"/>
                <a:sym typeface="Arial"/>
              </a:rPr>
              <a:t>Library size</a:t>
            </a:r>
            <a:r>
              <a:rPr lang="en" sz="1800">
                <a:latin typeface="Arial"/>
                <a:ea typeface="Arial"/>
                <a:cs typeface="Arial"/>
                <a:sym typeface="Arial"/>
              </a:rPr>
              <a:t>: c</a:t>
            </a:r>
            <a:r>
              <a:rPr lang="en" sz="1800">
                <a:solidFill>
                  <a:srgbClr val="002B42"/>
                </a:solidFill>
                <a:latin typeface="Arial"/>
                <a:ea typeface="Arial"/>
                <a:cs typeface="Arial"/>
                <a:sym typeface="Arial"/>
              </a:rPr>
              <a:t>ounts can differ because of different library sizes (Sample A and Sample B)</a:t>
            </a:r>
            <a:endParaRPr sz="1800">
              <a:solidFill>
                <a:srgbClr val="002B42"/>
              </a:solidFill>
              <a:latin typeface="Arial"/>
              <a:ea typeface="Arial"/>
              <a:cs typeface="Arial"/>
              <a:sym typeface="Arial"/>
            </a:endParaRPr>
          </a:p>
          <a:p>
            <a:pPr indent="-342900" lvl="0" marL="457200" rtl="0" algn="l">
              <a:lnSpc>
                <a:spcPct val="115000"/>
              </a:lnSpc>
              <a:spcBef>
                <a:spcPts val="0"/>
              </a:spcBef>
              <a:spcAft>
                <a:spcPts val="0"/>
              </a:spcAft>
              <a:buClr>
                <a:srgbClr val="002B42"/>
              </a:buClr>
              <a:buSzPts val="1800"/>
              <a:buFont typeface="Arial"/>
              <a:buChar char="•"/>
            </a:pPr>
            <a:r>
              <a:rPr lang="en" sz="1800">
                <a:solidFill>
                  <a:srgbClr val="002B42"/>
                </a:solidFill>
                <a:latin typeface="Arial"/>
                <a:ea typeface="Arial"/>
                <a:cs typeface="Arial"/>
                <a:sym typeface="Arial"/>
              </a:rPr>
              <a:t>Real change in expression level of a gene vs non-biological reasons</a:t>
            </a:r>
            <a:endParaRPr sz="1800">
              <a:solidFill>
                <a:srgbClr val="002B42"/>
              </a:solidFill>
              <a:latin typeface="Arial"/>
              <a:ea typeface="Arial"/>
              <a:cs typeface="Arial"/>
              <a:sym typeface="Arial"/>
            </a:endParaRPr>
          </a:p>
          <a:p>
            <a:pPr indent="-342900" lvl="0" marL="457200" rtl="0" algn="l">
              <a:lnSpc>
                <a:spcPct val="115000"/>
              </a:lnSpc>
              <a:spcBef>
                <a:spcPts val="0"/>
              </a:spcBef>
              <a:spcAft>
                <a:spcPts val="0"/>
              </a:spcAft>
              <a:buClr>
                <a:srgbClr val="002B42"/>
              </a:buClr>
              <a:buSzPts val="1800"/>
              <a:buFont typeface="Arial"/>
              <a:buChar char="•"/>
            </a:pPr>
            <a:r>
              <a:rPr lang="en" sz="1800">
                <a:solidFill>
                  <a:srgbClr val="002B42"/>
                </a:solidFill>
                <a:latin typeface="Arial"/>
                <a:ea typeface="Arial"/>
                <a:cs typeface="Arial"/>
                <a:sym typeface="Arial"/>
              </a:rPr>
              <a:t>Need to estimate </a:t>
            </a:r>
            <a:r>
              <a:rPr lang="en" sz="1800">
                <a:latin typeface="Arial"/>
                <a:ea typeface="Arial"/>
                <a:cs typeface="Arial"/>
                <a:sym typeface="Arial"/>
              </a:rPr>
              <a:t>variability (dispersion)</a:t>
            </a:r>
            <a:endParaRPr sz="1800">
              <a:latin typeface="Arial"/>
              <a:ea typeface="Arial"/>
              <a:cs typeface="Arial"/>
              <a:sym typeface="Arial"/>
            </a:endParaRPr>
          </a:p>
          <a:p>
            <a:pPr indent="-342900" lvl="0" marL="457200" rtl="0" algn="l">
              <a:lnSpc>
                <a:spcPct val="115000"/>
              </a:lnSpc>
              <a:spcBef>
                <a:spcPts val="0"/>
              </a:spcBef>
              <a:spcAft>
                <a:spcPts val="0"/>
              </a:spcAft>
              <a:buSzPts val="1800"/>
              <a:buFont typeface="Arial"/>
              <a:buChar char="•"/>
            </a:pPr>
            <a:r>
              <a:rPr lang="en" sz="1800">
                <a:latin typeface="Arial"/>
                <a:ea typeface="Arial"/>
                <a:cs typeface="Arial"/>
                <a:sym typeface="Arial"/>
              </a:rPr>
              <a:t>Several steps and specific tools</a:t>
            </a:r>
            <a:endParaRPr sz="1800">
              <a:solidFill>
                <a:srgbClr val="002B42"/>
              </a:solidFill>
              <a:latin typeface="Arial"/>
              <a:ea typeface="Arial"/>
              <a:cs typeface="Arial"/>
              <a:sym typeface="Arial"/>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0" name="Shape 990"/>
        <p:cNvGrpSpPr/>
        <p:nvPr/>
      </p:nvGrpSpPr>
      <p:grpSpPr>
        <a:xfrm>
          <a:off x="0" y="0"/>
          <a:ext cx="0" cy="0"/>
          <a:chOff x="0" y="0"/>
          <a:chExt cx="0" cy="0"/>
        </a:xfrm>
      </p:grpSpPr>
      <p:sp>
        <p:nvSpPr>
          <p:cNvPr id="991" name="Google Shape;991;p121"/>
          <p:cNvSpPr txBox="1"/>
          <p:nvPr>
            <p:ph type="title"/>
          </p:nvPr>
        </p:nvSpPr>
        <p:spPr>
          <a:xfrm>
            <a:off x="628650" y="531341"/>
            <a:ext cx="7886700" cy="736800"/>
          </a:xfrm>
          <a:prstGeom prst="rect">
            <a:avLst/>
          </a:prstGeom>
        </p:spPr>
        <p:txBody>
          <a:bodyPr anchorCtr="0" anchor="t" bIns="0" lIns="0" spcFirstLastPara="1" rIns="0" wrap="square" tIns="0">
            <a:normAutofit fontScale="90000"/>
          </a:bodyPr>
          <a:lstStyle/>
          <a:p>
            <a:pPr indent="0" lvl="0" marL="0" rtl="0" algn="ctr">
              <a:spcBef>
                <a:spcPts val="0"/>
              </a:spcBef>
              <a:spcAft>
                <a:spcPts val="0"/>
              </a:spcAft>
              <a:buNone/>
            </a:pPr>
            <a:r>
              <a:rPr lang="en">
                <a:solidFill>
                  <a:srgbClr val="A64D79"/>
                </a:solidFill>
              </a:rPr>
              <a:t>Break (5 min) </a:t>
            </a:r>
            <a:endParaRPr>
              <a:solidFill>
                <a:srgbClr val="A64D79"/>
              </a:solidFil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Need help? Please drop a question in the chat or speak up</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992" name="Google Shape;992;p121"/>
          <p:cNvSpPr txBox="1"/>
          <p:nvPr/>
        </p:nvSpPr>
        <p:spPr>
          <a:xfrm>
            <a:off x="287325" y="3993875"/>
            <a:ext cx="7886700" cy="10851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n" sz="2200">
                <a:solidFill>
                  <a:schemeClr val="accent2"/>
                </a:solidFill>
              </a:rPr>
              <a:t>Please take the survey:</a:t>
            </a:r>
            <a:endParaRPr b="1" sz="2200">
              <a:solidFill>
                <a:schemeClr val="accent2"/>
              </a:solidFill>
            </a:endParaRPr>
          </a:p>
          <a:p>
            <a:pPr indent="0" lvl="0" marL="0" rtl="0" algn="l">
              <a:lnSpc>
                <a:spcPct val="90000"/>
              </a:lnSpc>
              <a:spcBef>
                <a:spcPts val="0"/>
              </a:spcBef>
              <a:spcAft>
                <a:spcPts val="0"/>
              </a:spcAft>
              <a:buNone/>
            </a:pPr>
            <a:r>
              <a:rPr b="1" lang="en" sz="2200">
                <a:solidFill>
                  <a:schemeClr val="accent2"/>
                </a:solidFill>
              </a:rPr>
              <a:t> </a:t>
            </a:r>
            <a:r>
              <a:rPr lang="en" sz="2100" u="sng">
                <a:solidFill>
                  <a:schemeClr val="hlink"/>
                </a:solidFill>
                <a:hlinkClick r:id="rId3"/>
              </a:rPr>
              <a:t>https://www.surveymonkey.com/r/F75J6VZ</a:t>
            </a:r>
            <a:endParaRPr sz="2100">
              <a:solidFill>
                <a:schemeClr val="dk1"/>
              </a:solidFill>
            </a:endParaRPr>
          </a:p>
          <a:p>
            <a:pPr indent="0" lvl="0" marL="0" rtl="0" algn="l">
              <a:lnSpc>
                <a:spcPct val="90000"/>
              </a:lnSpc>
              <a:spcBef>
                <a:spcPts val="0"/>
              </a:spcBef>
              <a:spcAft>
                <a:spcPts val="0"/>
              </a:spcAft>
              <a:buNone/>
            </a:pPr>
            <a:r>
              <a:t/>
            </a:r>
            <a:endParaRPr sz="2100">
              <a:solidFill>
                <a:schemeClr val="dk1"/>
              </a:solidFill>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6" name="Shape 996"/>
        <p:cNvGrpSpPr/>
        <p:nvPr/>
      </p:nvGrpSpPr>
      <p:grpSpPr>
        <a:xfrm>
          <a:off x="0" y="0"/>
          <a:ext cx="0" cy="0"/>
          <a:chOff x="0" y="0"/>
          <a:chExt cx="0" cy="0"/>
        </a:xfrm>
      </p:grpSpPr>
      <p:sp>
        <p:nvSpPr>
          <p:cNvPr id="997" name="Google Shape;997;p122"/>
          <p:cNvSpPr txBox="1"/>
          <p:nvPr>
            <p:ph type="title"/>
          </p:nvPr>
        </p:nvSpPr>
        <p:spPr>
          <a:xfrm>
            <a:off x="628650" y="531341"/>
            <a:ext cx="78867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Demo using Docker</a:t>
            </a:r>
            <a:endParaRPr/>
          </a:p>
        </p:txBody>
      </p:sp>
      <p:sp>
        <p:nvSpPr>
          <p:cNvPr id="998" name="Google Shape;998;p122"/>
          <p:cNvSpPr txBox="1"/>
          <p:nvPr>
            <p:ph idx="1" type="body"/>
          </p:nvPr>
        </p:nvSpPr>
        <p:spPr>
          <a:xfrm>
            <a:off x="628650" y="1322294"/>
            <a:ext cx="7886700" cy="3263400"/>
          </a:xfrm>
          <a:prstGeom prst="rect">
            <a:avLst/>
          </a:prstGeom>
        </p:spPr>
        <p:txBody>
          <a:bodyPr anchorCtr="0" anchor="t" bIns="0" lIns="0" spcFirstLastPara="1" rIns="0" wrap="square" tIns="0">
            <a:normAutofit/>
          </a:bodyPr>
          <a:lstStyle/>
          <a:p>
            <a:pPr indent="-381000" lvl="0" marL="457200" rtl="0" algn="l">
              <a:spcBef>
                <a:spcPts val="800"/>
              </a:spcBef>
              <a:spcAft>
                <a:spcPts val="0"/>
              </a:spcAft>
              <a:buSzPts val="2400"/>
              <a:buFont typeface="Arial"/>
              <a:buChar char="●"/>
            </a:pPr>
            <a:r>
              <a:rPr lang="en" sz="2400">
                <a:latin typeface="Arial"/>
                <a:ea typeface="Arial"/>
                <a:cs typeface="Arial"/>
                <a:sym typeface="Arial"/>
              </a:rPr>
              <a:t>Inspect the STAR output</a:t>
            </a:r>
            <a:endParaRPr sz="2400">
              <a:latin typeface="Arial"/>
              <a:ea typeface="Arial"/>
              <a:cs typeface="Arial"/>
              <a:sym typeface="Arial"/>
            </a:endParaRPr>
          </a:p>
          <a:p>
            <a:pPr indent="0" lvl="0" marL="457200" rtl="0" algn="l">
              <a:spcBef>
                <a:spcPts val="800"/>
              </a:spcBef>
              <a:spcAft>
                <a:spcPts val="0"/>
              </a:spcAft>
              <a:buNone/>
            </a:pPr>
            <a:r>
              <a:t/>
            </a:r>
            <a:endParaRPr sz="2400">
              <a:latin typeface="Arial"/>
              <a:ea typeface="Arial"/>
              <a:cs typeface="Arial"/>
              <a:sym typeface="Arial"/>
            </a:endParaRPr>
          </a:p>
          <a:p>
            <a:pPr indent="-381000" lvl="0" marL="457200" rtl="0" algn="l">
              <a:spcBef>
                <a:spcPts val="800"/>
              </a:spcBef>
              <a:spcAft>
                <a:spcPts val="0"/>
              </a:spcAft>
              <a:buSzPts val="2400"/>
              <a:buFont typeface="Arial"/>
              <a:buChar char="●"/>
            </a:pPr>
            <a:r>
              <a:rPr lang="en" sz="2400">
                <a:latin typeface="Arial"/>
                <a:ea typeface="Arial"/>
                <a:cs typeface="Arial"/>
                <a:sym typeface="Arial"/>
              </a:rPr>
              <a:t>How do the output files look?</a:t>
            </a:r>
            <a:endParaRPr sz="2400">
              <a:latin typeface="Arial"/>
              <a:ea typeface="Arial"/>
              <a:cs typeface="Arial"/>
              <a:sym typeface="Arial"/>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2" name="Shape 1002"/>
        <p:cNvGrpSpPr/>
        <p:nvPr/>
      </p:nvGrpSpPr>
      <p:grpSpPr>
        <a:xfrm>
          <a:off x="0" y="0"/>
          <a:ext cx="0" cy="0"/>
          <a:chOff x="0" y="0"/>
          <a:chExt cx="0" cy="0"/>
        </a:xfrm>
      </p:grpSpPr>
      <p:sp>
        <p:nvSpPr>
          <p:cNvPr id="1003" name="Google Shape;1003;p123"/>
          <p:cNvSpPr txBox="1"/>
          <p:nvPr>
            <p:ph idx="1" type="body"/>
          </p:nvPr>
        </p:nvSpPr>
        <p:spPr>
          <a:xfrm>
            <a:off x="628650" y="1407362"/>
            <a:ext cx="7886700" cy="3307200"/>
          </a:xfrm>
          <a:prstGeom prst="rect">
            <a:avLst/>
          </a:prstGeom>
          <a:noFill/>
          <a:ln>
            <a:noFill/>
          </a:ln>
        </p:spPr>
        <p:txBody>
          <a:bodyPr anchorCtr="0" anchor="t" bIns="0" lIns="137150" spcFirstLastPara="1" rIns="0" wrap="square" tIns="0">
            <a:spAutoFit/>
          </a:bodyPr>
          <a:lstStyle/>
          <a:p>
            <a:pPr indent="-381000" lvl="0" marL="342900" rtl="0" algn="l">
              <a:lnSpc>
                <a:spcPct val="90000"/>
              </a:lnSpc>
              <a:spcBef>
                <a:spcPts val="0"/>
              </a:spcBef>
              <a:spcAft>
                <a:spcPts val="0"/>
              </a:spcAft>
              <a:buClr>
                <a:srgbClr val="002B42"/>
              </a:buClr>
              <a:buSzPts val="2200"/>
              <a:buFont typeface="Arial"/>
              <a:buChar char="●"/>
            </a:pPr>
            <a:r>
              <a:rPr lang="en" sz="2200"/>
              <a:t>Need to sort alignment report?</a:t>
            </a:r>
            <a:endParaRPr sz="2200"/>
          </a:p>
          <a:p>
            <a:pPr indent="-304800" lvl="1" marL="596900" rtl="0" algn="l">
              <a:lnSpc>
                <a:spcPct val="90000"/>
              </a:lnSpc>
              <a:spcBef>
                <a:spcPts val="400"/>
              </a:spcBef>
              <a:spcAft>
                <a:spcPts val="0"/>
              </a:spcAft>
              <a:buClr>
                <a:srgbClr val="002B42"/>
              </a:buClr>
              <a:buSzPts val="2200"/>
              <a:buChar char="●"/>
            </a:pPr>
            <a:r>
              <a:rPr lang="en" sz="2200"/>
              <a:t>samtools</a:t>
            </a:r>
            <a:endParaRPr sz="2200"/>
          </a:p>
          <a:p>
            <a:pPr indent="-165100" lvl="1" marL="596900" rtl="0" algn="l">
              <a:lnSpc>
                <a:spcPct val="90000"/>
              </a:lnSpc>
              <a:spcBef>
                <a:spcPts val="400"/>
              </a:spcBef>
              <a:spcAft>
                <a:spcPts val="0"/>
              </a:spcAft>
              <a:buClr>
                <a:srgbClr val="002B42"/>
              </a:buClr>
              <a:buSzPts val="1400"/>
              <a:buNone/>
            </a:pPr>
            <a:r>
              <a:t/>
            </a:r>
            <a:endParaRPr sz="2200"/>
          </a:p>
          <a:p>
            <a:pPr indent="-381000" lvl="0" marL="342900" rtl="0" algn="l">
              <a:lnSpc>
                <a:spcPct val="90000"/>
              </a:lnSpc>
              <a:spcBef>
                <a:spcPts val="800"/>
              </a:spcBef>
              <a:spcAft>
                <a:spcPts val="0"/>
              </a:spcAft>
              <a:buClr>
                <a:srgbClr val="002B42"/>
              </a:buClr>
              <a:buSzPts val="2200"/>
              <a:buFont typeface="Arial"/>
              <a:buChar char="●"/>
            </a:pPr>
            <a:r>
              <a:rPr lang="en" sz="2200"/>
              <a:t>Need to convert FASTQ to FASTA?</a:t>
            </a:r>
            <a:endParaRPr sz="2200"/>
          </a:p>
          <a:p>
            <a:pPr indent="-304800" lvl="1" marL="596900" rtl="0" algn="l">
              <a:lnSpc>
                <a:spcPct val="90000"/>
              </a:lnSpc>
              <a:spcBef>
                <a:spcPts val="400"/>
              </a:spcBef>
              <a:spcAft>
                <a:spcPts val="0"/>
              </a:spcAft>
              <a:buClr>
                <a:srgbClr val="002B42"/>
              </a:buClr>
              <a:buSzPts val="2200"/>
              <a:buChar char="●"/>
            </a:pPr>
            <a:r>
              <a:rPr lang="en" sz="2200"/>
              <a:t>fastx-toolkit</a:t>
            </a:r>
            <a:endParaRPr sz="2200"/>
          </a:p>
          <a:p>
            <a:pPr indent="-165100" lvl="1" marL="596900" rtl="0" algn="l">
              <a:lnSpc>
                <a:spcPct val="90000"/>
              </a:lnSpc>
              <a:spcBef>
                <a:spcPts val="400"/>
              </a:spcBef>
              <a:spcAft>
                <a:spcPts val="0"/>
              </a:spcAft>
              <a:buClr>
                <a:srgbClr val="002B42"/>
              </a:buClr>
              <a:buSzPts val="1400"/>
              <a:buNone/>
            </a:pPr>
            <a:r>
              <a:t/>
            </a:r>
            <a:endParaRPr sz="2200"/>
          </a:p>
          <a:p>
            <a:pPr indent="-381000" lvl="0" marL="342900" rtl="0" algn="l">
              <a:lnSpc>
                <a:spcPct val="90000"/>
              </a:lnSpc>
              <a:spcBef>
                <a:spcPts val="800"/>
              </a:spcBef>
              <a:spcAft>
                <a:spcPts val="0"/>
              </a:spcAft>
              <a:buClr>
                <a:srgbClr val="002B42"/>
              </a:buClr>
              <a:buSzPts val="2200"/>
              <a:buFont typeface="Arial"/>
              <a:buChar char="●"/>
            </a:pPr>
            <a:r>
              <a:rPr lang="en" sz="2200"/>
              <a:t>…</a:t>
            </a:r>
            <a:endParaRPr sz="2200"/>
          </a:p>
          <a:p>
            <a:pPr indent="-165100" lvl="1" marL="596900" rtl="0" algn="l">
              <a:lnSpc>
                <a:spcPct val="90000"/>
              </a:lnSpc>
              <a:spcBef>
                <a:spcPts val="400"/>
              </a:spcBef>
              <a:spcAft>
                <a:spcPts val="0"/>
              </a:spcAft>
              <a:buClr>
                <a:srgbClr val="002B42"/>
              </a:buClr>
              <a:buSzPts val="1400"/>
              <a:buNone/>
            </a:pPr>
            <a:r>
              <a:t/>
            </a:r>
            <a:endParaRPr sz="2200"/>
          </a:p>
          <a:p>
            <a:pPr indent="-381000" lvl="0" marL="342900" rtl="0" algn="l">
              <a:lnSpc>
                <a:spcPct val="90000"/>
              </a:lnSpc>
              <a:spcBef>
                <a:spcPts val="800"/>
              </a:spcBef>
              <a:spcAft>
                <a:spcPts val="0"/>
              </a:spcAft>
              <a:buClr>
                <a:srgbClr val="002B42"/>
              </a:buClr>
              <a:buSzPts val="2200"/>
              <a:buFont typeface="Arial"/>
              <a:buChar char="●"/>
            </a:pPr>
            <a:r>
              <a:rPr lang="en" sz="2200"/>
              <a:t>Google!</a:t>
            </a:r>
            <a:endParaRPr sz="2200"/>
          </a:p>
        </p:txBody>
      </p:sp>
      <p:sp>
        <p:nvSpPr>
          <p:cNvPr id="1004" name="Google Shape;1004;p123"/>
          <p:cNvSpPr txBox="1"/>
          <p:nvPr>
            <p:ph idx="12" type="sldNum"/>
          </p:nvPr>
        </p:nvSpPr>
        <p:spPr>
          <a:xfrm>
            <a:off x="4843463" y="3575447"/>
            <a:ext cx="1543200" cy="205500"/>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
        <p:nvSpPr>
          <p:cNvPr id="1005" name="Google Shape;1005;p123"/>
          <p:cNvSpPr txBox="1"/>
          <p:nvPr/>
        </p:nvSpPr>
        <p:spPr>
          <a:xfrm>
            <a:off x="272400" y="152391"/>
            <a:ext cx="7886700" cy="736800"/>
          </a:xfrm>
          <a:prstGeom prst="rect">
            <a:avLst/>
          </a:prstGeom>
          <a:noFill/>
          <a:ln>
            <a:noFill/>
          </a:ln>
        </p:spPr>
        <p:txBody>
          <a:bodyPr anchorCtr="0" anchor="t" bIns="0" lIns="0" spcFirstLastPara="1" rIns="0" wrap="square" tIns="0">
            <a:normAutofit/>
          </a:bodyPr>
          <a:lstStyle/>
          <a:p>
            <a:pPr indent="0" lvl="0" marL="0" rtl="0" algn="l">
              <a:lnSpc>
                <a:spcPct val="90000"/>
              </a:lnSpc>
              <a:spcBef>
                <a:spcPts val="0"/>
              </a:spcBef>
              <a:spcAft>
                <a:spcPts val="0"/>
              </a:spcAft>
              <a:buNone/>
            </a:pPr>
            <a:r>
              <a:rPr b="1" lang="en" sz="3300">
                <a:solidFill>
                  <a:srgbClr val="1155CC"/>
                </a:solidFill>
                <a:latin typeface="Helvetica Neue"/>
                <a:ea typeface="Helvetica Neue"/>
                <a:cs typeface="Helvetica Neue"/>
                <a:sym typeface="Helvetica Neue"/>
              </a:rPr>
              <a:t>Tools to manipulate files are available</a:t>
            </a:r>
            <a:endParaRPr b="1" sz="3300">
              <a:solidFill>
                <a:srgbClr val="1155CC"/>
              </a:solidFill>
              <a:latin typeface="Helvetica Neue"/>
              <a:ea typeface="Helvetica Neue"/>
              <a:cs typeface="Helvetica Neue"/>
              <a:sym typeface="Helvetica Neue"/>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9" name="Shape 1009"/>
        <p:cNvGrpSpPr/>
        <p:nvPr/>
      </p:nvGrpSpPr>
      <p:grpSpPr>
        <a:xfrm>
          <a:off x="0" y="0"/>
          <a:ext cx="0" cy="0"/>
          <a:chOff x="0" y="0"/>
          <a:chExt cx="0" cy="0"/>
        </a:xfrm>
      </p:grpSpPr>
      <p:sp>
        <p:nvSpPr>
          <p:cNvPr id="1010" name="Google Shape;1010;p124"/>
          <p:cNvSpPr txBox="1"/>
          <p:nvPr>
            <p:ph type="title"/>
          </p:nvPr>
        </p:nvSpPr>
        <p:spPr>
          <a:xfrm>
            <a:off x="628650" y="531341"/>
            <a:ext cx="78867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Demo using Docker</a:t>
            </a:r>
            <a:endParaRPr/>
          </a:p>
        </p:txBody>
      </p:sp>
      <p:sp>
        <p:nvSpPr>
          <p:cNvPr id="1011" name="Google Shape;1011;p124"/>
          <p:cNvSpPr txBox="1"/>
          <p:nvPr>
            <p:ph idx="1" type="body"/>
          </p:nvPr>
        </p:nvSpPr>
        <p:spPr>
          <a:xfrm>
            <a:off x="628650" y="1322294"/>
            <a:ext cx="7886700" cy="3263400"/>
          </a:xfrm>
          <a:prstGeom prst="rect">
            <a:avLst/>
          </a:prstGeom>
        </p:spPr>
        <p:txBody>
          <a:bodyPr anchorCtr="0" anchor="t" bIns="0" lIns="0" spcFirstLastPara="1" rIns="0" wrap="square" tIns="0">
            <a:normAutofit/>
          </a:bodyPr>
          <a:lstStyle/>
          <a:p>
            <a:pPr indent="0" lvl="0" marL="0" rtl="0" algn="l">
              <a:spcBef>
                <a:spcPts val="800"/>
              </a:spcBef>
              <a:spcAft>
                <a:spcPts val="0"/>
              </a:spcAft>
              <a:buNone/>
            </a:pPr>
            <a:r>
              <a:t/>
            </a:r>
            <a:endParaRPr sz="2400">
              <a:latin typeface="Arial"/>
              <a:ea typeface="Arial"/>
              <a:cs typeface="Arial"/>
              <a:sym typeface="Arial"/>
            </a:endParaRPr>
          </a:p>
          <a:p>
            <a:pPr indent="-381000" lvl="0" marL="457200" rtl="0" algn="l">
              <a:spcBef>
                <a:spcPts val="800"/>
              </a:spcBef>
              <a:spcAft>
                <a:spcPts val="0"/>
              </a:spcAft>
              <a:buSzPts val="2400"/>
              <a:buFont typeface="Arial"/>
              <a:buChar char="●"/>
            </a:pPr>
            <a:r>
              <a:rPr lang="en" sz="2400">
                <a:latin typeface="Arial"/>
                <a:ea typeface="Arial"/>
                <a:cs typeface="Arial"/>
                <a:sym typeface="Arial"/>
              </a:rPr>
              <a:t>Run featureCounts to tally counts</a:t>
            </a:r>
            <a:endParaRPr sz="2400">
              <a:latin typeface="Arial"/>
              <a:ea typeface="Arial"/>
              <a:cs typeface="Arial"/>
              <a:sym typeface="Arial"/>
            </a:endParaRPr>
          </a:p>
          <a:p>
            <a:pPr indent="0" lvl="0" marL="0" rtl="0" algn="l">
              <a:spcBef>
                <a:spcPts val="800"/>
              </a:spcBef>
              <a:spcAft>
                <a:spcPts val="0"/>
              </a:spcAft>
              <a:buNone/>
            </a:pPr>
            <a:r>
              <a:t/>
            </a:r>
            <a:endParaRPr sz="2400">
              <a:latin typeface="Arial"/>
              <a:ea typeface="Arial"/>
              <a:cs typeface="Arial"/>
              <a:sym typeface="Arial"/>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5" name="Shape 1015"/>
        <p:cNvGrpSpPr/>
        <p:nvPr/>
      </p:nvGrpSpPr>
      <p:grpSpPr>
        <a:xfrm>
          <a:off x="0" y="0"/>
          <a:ext cx="0" cy="0"/>
          <a:chOff x="0" y="0"/>
          <a:chExt cx="0" cy="0"/>
        </a:xfrm>
      </p:grpSpPr>
      <p:sp>
        <p:nvSpPr>
          <p:cNvPr id="1016" name="Google Shape;1016;p125"/>
          <p:cNvSpPr txBox="1"/>
          <p:nvPr>
            <p:ph type="title"/>
          </p:nvPr>
        </p:nvSpPr>
        <p:spPr>
          <a:xfrm>
            <a:off x="120000" y="-9"/>
            <a:ext cx="78867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RNA-seq - analysis workflow</a:t>
            </a:r>
            <a:endParaRPr/>
          </a:p>
        </p:txBody>
      </p:sp>
      <p:sp>
        <p:nvSpPr>
          <p:cNvPr id="1017" name="Google Shape;1017;p125"/>
          <p:cNvSpPr txBox="1"/>
          <p:nvPr/>
        </p:nvSpPr>
        <p:spPr>
          <a:xfrm>
            <a:off x="54700" y="2450550"/>
            <a:ext cx="3125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741B47"/>
                </a:solidFill>
                <a:latin typeface="Helvetica Neue"/>
                <a:ea typeface="Helvetica Neue"/>
                <a:cs typeface="Helvetica Neue"/>
                <a:sym typeface="Helvetica Neue"/>
              </a:rPr>
              <a:t>Session 1 Concepts: </a:t>
            </a:r>
            <a:endParaRPr b="1" sz="1200">
              <a:solidFill>
                <a:srgbClr val="741B47"/>
              </a:solidFill>
              <a:highlight>
                <a:srgbClr val="F7F6F3"/>
              </a:highlight>
            </a:endParaRPr>
          </a:p>
        </p:txBody>
      </p:sp>
      <p:sp>
        <p:nvSpPr>
          <p:cNvPr id="1018" name="Google Shape;1018;p125"/>
          <p:cNvSpPr/>
          <p:nvPr/>
        </p:nvSpPr>
        <p:spPr>
          <a:xfrm flipH="1">
            <a:off x="2835850" y="2015275"/>
            <a:ext cx="130200" cy="1492200"/>
          </a:xfrm>
          <a:prstGeom prst="rightBracket">
            <a:avLst>
              <a:gd fmla="val 8333"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125"/>
          <p:cNvSpPr txBox="1"/>
          <p:nvPr/>
        </p:nvSpPr>
        <p:spPr>
          <a:xfrm>
            <a:off x="43800" y="3886163"/>
            <a:ext cx="3125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741B47"/>
                </a:solidFill>
                <a:latin typeface="Helvetica Neue"/>
                <a:ea typeface="Helvetica Neue"/>
                <a:cs typeface="Helvetica Neue"/>
                <a:sym typeface="Helvetica Neue"/>
              </a:rPr>
              <a:t>Session 2 Concepts: </a:t>
            </a:r>
            <a:endParaRPr b="1" sz="1200">
              <a:solidFill>
                <a:srgbClr val="741B47"/>
              </a:solidFill>
              <a:highlight>
                <a:srgbClr val="F7F6F3"/>
              </a:highlight>
            </a:endParaRPr>
          </a:p>
          <a:p>
            <a:pPr indent="0" lvl="0" marL="0" rtl="0" algn="l">
              <a:spcBef>
                <a:spcPts val="0"/>
              </a:spcBef>
              <a:spcAft>
                <a:spcPts val="0"/>
              </a:spcAft>
              <a:buNone/>
            </a:pPr>
            <a:r>
              <a:t/>
            </a:r>
            <a:endParaRPr b="1">
              <a:solidFill>
                <a:srgbClr val="741B47"/>
              </a:solidFill>
              <a:latin typeface="Helvetica Neue"/>
              <a:ea typeface="Helvetica Neue"/>
              <a:cs typeface="Helvetica Neue"/>
              <a:sym typeface="Helvetica Neue"/>
            </a:endParaRPr>
          </a:p>
        </p:txBody>
      </p:sp>
      <p:sp>
        <p:nvSpPr>
          <p:cNvPr id="1020" name="Google Shape;1020;p125"/>
          <p:cNvSpPr/>
          <p:nvPr/>
        </p:nvSpPr>
        <p:spPr>
          <a:xfrm>
            <a:off x="3316325" y="2030150"/>
            <a:ext cx="1993500" cy="493800"/>
          </a:xfrm>
          <a:prstGeom prst="roundRect">
            <a:avLst>
              <a:gd fmla="val 16667" name="adj"/>
            </a:avLst>
          </a:prstGeom>
          <a:solidFill>
            <a:srgbClr val="EAD1DC"/>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Sequencer: Reads</a:t>
            </a:r>
            <a:r>
              <a:rPr lang="en"/>
              <a:t> </a:t>
            </a:r>
            <a:r>
              <a:rPr b="1" lang="en">
                <a:solidFill>
                  <a:schemeClr val="accent2"/>
                </a:solidFill>
              </a:rPr>
              <a:t>Fastq</a:t>
            </a:r>
            <a:endParaRPr b="1">
              <a:solidFill>
                <a:schemeClr val="accent2"/>
              </a:solidFill>
            </a:endParaRPr>
          </a:p>
        </p:txBody>
      </p:sp>
      <p:sp>
        <p:nvSpPr>
          <p:cNvPr id="1021" name="Google Shape;1021;p125"/>
          <p:cNvSpPr/>
          <p:nvPr/>
        </p:nvSpPr>
        <p:spPr>
          <a:xfrm>
            <a:off x="5445750" y="2030150"/>
            <a:ext cx="1727700" cy="493800"/>
          </a:xfrm>
          <a:prstGeom prst="roundRect">
            <a:avLst>
              <a:gd fmla="val 16667" name="adj"/>
            </a:avLst>
          </a:prstGeom>
          <a:solidFill>
            <a:srgbClr val="FCE5CD"/>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Quality check </a:t>
            </a:r>
            <a:r>
              <a:rPr lang="en"/>
              <a:t> </a:t>
            </a:r>
            <a:endParaRPr/>
          </a:p>
          <a:p>
            <a:pPr indent="0" lvl="0" marL="0" rtl="0" algn="ctr">
              <a:spcBef>
                <a:spcPts val="0"/>
              </a:spcBef>
              <a:spcAft>
                <a:spcPts val="0"/>
              </a:spcAft>
              <a:buNone/>
            </a:pPr>
            <a:r>
              <a:rPr b="1" lang="en">
                <a:solidFill>
                  <a:schemeClr val="accent2"/>
                </a:solidFill>
              </a:rPr>
              <a:t>FastQC </a:t>
            </a:r>
            <a:endParaRPr b="1">
              <a:solidFill>
                <a:schemeClr val="accent2"/>
              </a:solidFill>
            </a:endParaRPr>
          </a:p>
        </p:txBody>
      </p:sp>
      <p:sp>
        <p:nvSpPr>
          <p:cNvPr id="1022" name="Google Shape;1022;p125"/>
          <p:cNvSpPr/>
          <p:nvPr/>
        </p:nvSpPr>
        <p:spPr>
          <a:xfrm>
            <a:off x="3316325" y="3283863"/>
            <a:ext cx="1993500" cy="493800"/>
          </a:xfrm>
          <a:prstGeom prst="roundRect">
            <a:avLst>
              <a:gd fmla="val 16667" name="adj"/>
            </a:avLst>
          </a:prstGeom>
          <a:solidFill>
            <a:srgbClr val="EAD1DC"/>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Alignment/Mapping</a:t>
            </a:r>
            <a:endParaRPr b="1"/>
          </a:p>
          <a:p>
            <a:pPr indent="0" lvl="0" marL="0" rtl="0" algn="ctr">
              <a:spcBef>
                <a:spcPts val="0"/>
              </a:spcBef>
              <a:spcAft>
                <a:spcPts val="0"/>
              </a:spcAft>
              <a:buNone/>
            </a:pPr>
            <a:r>
              <a:rPr b="1" lang="en">
                <a:solidFill>
                  <a:schemeClr val="accent2"/>
                </a:solidFill>
              </a:rPr>
              <a:t>STAR</a:t>
            </a:r>
            <a:r>
              <a:rPr lang="en"/>
              <a:t> </a:t>
            </a:r>
            <a:endParaRPr/>
          </a:p>
        </p:txBody>
      </p:sp>
      <p:sp>
        <p:nvSpPr>
          <p:cNvPr id="1023" name="Google Shape;1023;p125"/>
          <p:cNvSpPr/>
          <p:nvPr/>
        </p:nvSpPr>
        <p:spPr>
          <a:xfrm>
            <a:off x="3316325" y="4488475"/>
            <a:ext cx="1993500" cy="493800"/>
          </a:xfrm>
          <a:prstGeom prst="roundRect">
            <a:avLst>
              <a:gd fmla="val 16667" name="adj"/>
            </a:avLst>
          </a:prstGeom>
          <a:solidFill>
            <a:srgbClr val="F7F6F3"/>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DGE</a:t>
            </a:r>
            <a:endParaRPr/>
          </a:p>
        </p:txBody>
      </p:sp>
      <p:sp>
        <p:nvSpPr>
          <p:cNvPr id="1024" name="Google Shape;1024;p125"/>
          <p:cNvSpPr/>
          <p:nvPr/>
        </p:nvSpPr>
        <p:spPr>
          <a:xfrm>
            <a:off x="3316325" y="3886175"/>
            <a:ext cx="1993500" cy="493800"/>
          </a:xfrm>
          <a:prstGeom prst="roundRect">
            <a:avLst>
              <a:gd fmla="val 16667" name="adj"/>
            </a:avLst>
          </a:prstGeom>
          <a:solidFill>
            <a:srgbClr val="EAD1DC"/>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1200">
                <a:solidFill>
                  <a:schemeClr val="dk1"/>
                </a:solidFill>
              </a:rPr>
              <a:t>Counting Reads </a:t>
            </a:r>
            <a:endParaRPr b="1" sz="1200">
              <a:solidFill>
                <a:schemeClr val="dk1"/>
              </a:solidFill>
            </a:endParaRPr>
          </a:p>
          <a:p>
            <a:pPr indent="0" lvl="0" marL="0" rtl="0" algn="ctr">
              <a:spcBef>
                <a:spcPts val="0"/>
              </a:spcBef>
              <a:spcAft>
                <a:spcPts val="0"/>
              </a:spcAft>
              <a:buNone/>
            </a:pPr>
            <a:r>
              <a:rPr b="1" lang="en">
                <a:solidFill>
                  <a:schemeClr val="accent2"/>
                </a:solidFill>
              </a:rPr>
              <a:t>featureCounts</a:t>
            </a:r>
            <a:endParaRPr b="1" sz="1200"/>
          </a:p>
        </p:txBody>
      </p:sp>
      <p:sp>
        <p:nvSpPr>
          <p:cNvPr id="1025" name="Google Shape;1025;p125"/>
          <p:cNvSpPr/>
          <p:nvPr/>
        </p:nvSpPr>
        <p:spPr>
          <a:xfrm>
            <a:off x="3316325" y="2681575"/>
            <a:ext cx="1993500" cy="493800"/>
          </a:xfrm>
          <a:prstGeom prst="roundRect">
            <a:avLst>
              <a:gd fmla="val 16667" name="adj"/>
            </a:avLst>
          </a:prstGeom>
          <a:solidFill>
            <a:srgbClr val="EAD1DC"/>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Trimming</a:t>
            </a:r>
            <a:endParaRPr b="1"/>
          </a:p>
          <a:p>
            <a:pPr indent="0" lvl="0" marL="0" rtl="0" algn="ctr">
              <a:spcBef>
                <a:spcPts val="0"/>
              </a:spcBef>
              <a:spcAft>
                <a:spcPts val="0"/>
              </a:spcAft>
              <a:buNone/>
            </a:pPr>
            <a:r>
              <a:rPr b="1" lang="en">
                <a:solidFill>
                  <a:schemeClr val="accent2"/>
                </a:solidFill>
              </a:rPr>
              <a:t>cutadapt</a:t>
            </a:r>
            <a:endParaRPr b="1">
              <a:solidFill>
                <a:schemeClr val="accent2"/>
              </a:solidFill>
            </a:endParaRPr>
          </a:p>
        </p:txBody>
      </p:sp>
      <p:sp>
        <p:nvSpPr>
          <p:cNvPr id="1026" name="Google Shape;1026;p125"/>
          <p:cNvSpPr/>
          <p:nvPr/>
        </p:nvSpPr>
        <p:spPr>
          <a:xfrm>
            <a:off x="5445750" y="2681575"/>
            <a:ext cx="1727700" cy="493800"/>
          </a:xfrm>
          <a:prstGeom prst="roundRect">
            <a:avLst>
              <a:gd fmla="val 16667" name="adj"/>
            </a:avLst>
          </a:prstGeom>
          <a:solidFill>
            <a:srgbClr val="FCE5CD"/>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Quality check </a:t>
            </a:r>
            <a:r>
              <a:rPr lang="en"/>
              <a:t> </a:t>
            </a:r>
            <a:endParaRPr/>
          </a:p>
          <a:p>
            <a:pPr indent="0" lvl="0" marL="0" rtl="0" algn="ctr">
              <a:spcBef>
                <a:spcPts val="0"/>
              </a:spcBef>
              <a:spcAft>
                <a:spcPts val="0"/>
              </a:spcAft>
              <a:buClr>
                <a:schemeClr val="dk1"/>
              </a:buClr>
              <a:buSzPts val="1100"/>
              <a:buFont typeface="Arial"/>
              <a:buNone/>
            </a:pPr>
            <a:r>
              <a:rPr b="1" lang="en">
                <a:solidFill>
                  <a:schemeClr val="accent2"/>
                </a:solidFill>
              </a:rPr>
              <a:t>FastQC</a:t>
            </a:r>
            <a:endParaRPr b="1">
              <a:solidFill>
                <a:schemeClr val="accent2"/>
              </a:solidFill>
            </a:endParaRPr>
          </a:p>
        </p:txBody>
      </p:sp>
      <p:sp>
        <p:nvSpPr>
          <p:cNvPr id="1027" name="Google Shape;1027;p125"/>
          <p:cNvSpPr/>
          <p:nvPr/>
        </p:nvSpPr>
        <p:spPr>
          <a:xfrm>
            <a:off x="5445750" y="3283875"/>
            <a:ext cx="1727700" cy="493800"/>
          </a:xfrm>
          <a:prstGeom prst="roundRect">
            <a:avLst>
              <a:gd fmla="val 16667" name="adj"/>
            </a:avLst>
          </a:prstGeom>
          <a:solidFill>
            <a:srgbClr val="FCE5CD"/>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Quality check </a:t>
            </a:r>
            <a:r>
              <a:rPr lang="en"/>
              <a:t> </a:t>
            </a:r>
            <a:endParaRPr/>
          </a:p>
          <a:p>
            <a:pPr indent="0" lvl="0" marL="0" rtl="0" algn="ctr">
              <a:spcBef>
                <a:spcPts val="0"/>
              </a:spcBef>
              <a:spcAft>
                <a:spcPts val="0"/>
              </a:spcAft>
              <a:buClr>
                <a:schemeClr val="dk1"/>
              </a:buClr>
              <a:buSzPts val="1100"/>
              <a:buFont typeface="Arial"/>
              <a:buNone/>
            </a:pPr>
            <a:r>
              <a:t/>
            </a:r>
            <a:endParaRPr b="1">
              <a:solidFill>
                <a:schemeClr val="accent2"/>
              </a:solidFill>
            </a:endParaRPr>
          </a:p>
        </p:txBody>
      </p:sp>
      <p:sp>
        <p:nvSpPr>
          <p:cNvPr id="1028" name="Google Shape;1028;p125"/>
          <p:cNvSpPr/>
          <p:nvPr/>
        </p:nvSpPr>
        <p:spPr>
          <a:xfrm>
            <a:off x="3316325" y="776450"/>
            <a:ext cx="1993500" cy="493800"/>
          </a:xfrm>
          <a:prstGeom prst="roundRect">
            <a:avLst>
              <a:gd fmla="val 16667" name="adj"/>
            </a:avLst>
          </a:prstGeom>
          <a:solidFill>
            <a:srgbClr val="EAD1DC"/>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Biological question</a:t>
            </a:r>
            <a:endParaRPr b="1">
              <a:solidFill>
                <a:schemeClr val="accent2"/>
              </a:solidFill>
            </a:endParaRPr>
          </a:p>
        </p:txBody>
      </p:sp>
      <p:sp>
        <p:nvSpPr>
          <p:cNvPr id="1029" name="Google Shape;1029;p125"/>
          <p:cNvSpPr/>
          <p:nvPr/>
        </p:nvSpPr>
        <p:spPr>
          <a:xfrm>
            <a:off x="3316325" y="1403288"/>
            <a:ext cx="1993500" cy="493800"/>
          </a:xfrm>
          <a:prstGeom prst="roundRect">
            <a:avLst>
              <a:gd fmla="val 16667" name="adj"/>
            </a:avLst>
          </a:prstGeom>
          <a:solidFill>
            <a:srgbClr val="EAD1DC"/>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Library preparation</a:t>
            </a:r>
            <a:endParaRPr b="1">
              <a:solidFill>
                <a:schemeClr val="accent2"/>
              </a:solidFill>
            </a:endParaRPr>
          </a:p>
        </p:txBody>
      </p:sp>
      <p:sp>
        <p:nvSpPr>
          <p:cNvPr id="1030" name="Google Shape;1030;p125"/>
          <p:cNvSpPr/>
          <p:nvPr/>
        </p:nvSpPr>
        <p:spPr>
          <a:xfrm>
            <a:off x="5445750" y="3893249"/>
            <a:ext cx="1727700" cy="493800"/>
          </a:xfrm>
          <a:prstGeom prst="roundRect">
            <a:avLst>
              <a:gd fmla="val 16667" name="adj"/>
            </a:avLst>
          </a:prstGeom>
          <a:solidFill>
            <a:srgbClr val="FCE5CD"/>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Quality check </a:t>
            </a:r>
            <a:r>
              <a:rPr lang="en"/>
              <a:t> </a:t>
            </a:r>
            <a:endParaRPr/>
          </a:p>
          <a:p>
            <a:pPr indent="0" lvl="0" marL="0" rtl="0" algn="ctr">
              <a:spcBef>
                <a:spcPts val="0"/>
              </a:spcBef>
              <a:spcAft>
                <a:spcPts val="0"/>
              </a:spcAft>
              <a:buClr>
                <a:schemeClr val="dk1"/>
              </a:buClr>
              <a:buSzPts val="1100"/>
              <a:buFont typeface="Arial"/>
              <a:buNone/>
            </a:pPr>
            <a:r>
              <a:t/>
            </a:r>
            <a:endParaRPr b="1">
              <a:solidFill>
                <a:schemeClr val="accent2"/>
              </a:solidFill>
            </a:endParaRPr>
          </a:p>
        </p:txBody>
      </p:sp>
      <p:sp>
        <p:nvSpPr>
          <p:cNvPr id="1031" name="Google Shape;1031;p125"/>
          <p:cNvSpPr/>
          <p:nvPr/>
        </p:nvSpPr>
        <p:spPr>
          <a:xfrm flipH="1">
            <a:off x="2817925" y="3893250"/>
            <a:ext cx="207300" cy="1088100"/>
          </a:xfrm>
          <a:prstGeom prst="rightBracket">
            <a:avLst>
              <a:gd fmla="val 8333"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125"/>
          <p:cNvSpPr txBox="1"/>
          <p:nvPr/>
        </p:nvSpPr>
        <p:spPr>
          <a:xfrm>
            <a:off x="7576000" y="3002800"/>
            <a:ext cx="15681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accent2"/>
                </a:solidFill>
                <a:latin typeface="Helvetica Neue"/>
                <a:ea typeface="Helvetica Neue"/>
                <a:cs typeface="Helvetica Neue"/>
                <a:sym typeface="Helvetica Neue"/>
              </a:rPr>
              <a:t>Session 2 Demo</a:t>
            </a:r>
            <a:endParaRPr b="1" sz="1200">
              <a:solidFill>
                <a:schemeClr val="accent2"/>
              </a:solidFill>
              <a:highlight>
                <a:srgbClr val="F7F6F3"/>
              </a:highlight>
            </a:endParaRPr>
          </a:p>
          <a:p>
            <a:pPr indent="0" lvl="0" marL="0" rtl="0" algn="l">
              <a:spcBef>
                <a:spcPts val="0"/>
              </a:spcBef>
              <a:spcAft>
                <a:spcPts val="0"/>
              </a:spcAft>
              <a:buNone/>
            </a:pPr>
            <a:r>
              <a:t/>
            </a:r>
            <a:endParaRPr b="1">
              <a:latin typeface="Helvetica Neue"/>
              <a:ea typeface="Helvetica Neue"/>
              <a:cs typeface="Helvetica Neue"/>
              <a:sym typeface="Helvetica Neue"/>
            </a:endParaRPr>
          </a:p>
        </p:txBody>
      </p:sp>
      <p:sp>
        <p:nvSpPr>
          <p:cNvPr id="1033" name="Google Shape;1033;p125"/>
          <p:cNvSpPr/>
          <p:nvPr/>
        </p:nvSpPr>
        <p:spPr>
          <a:xfrm flipH="1" rot="10800000">
            <a:off x="7309375" y="2015275"/>
            <a:ext cx="207300" cy="2473200"/>
          </a:xfrm>
          <a:prstGeom prst="rightBracket">
            <a:avLst>
              <a:gd fmla="val 8333"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34" name="Google Shape;1034;p125"/>
          <p:cNvPicPr preferRelativeResize="0"/>
          <p:nvPr/>
        </p:nvPicPr>
        <p:blipFill>
          <a:blip r:embed="rId3">
            <a:alphaModFix/>
          </a:blip>
          <a:stretch>
            <a:fillRect/>
          </a:stretch>
        </p:blipFill>
        <p:spPr>
          <a:xfrm>
            <a:off x="6767525" y="147869"/>
            <a:ext cx="2011679" cy="51297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Gladstone Microscopy">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